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0" d="100"/>
          <a:sy n="80" d="100"/>
        </p:scale>
        <p:origin x="12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CE74-6440-7DF7-774B-F85292675A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EB944BA8-0F12-941D-D73F-20529341E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F3902E0-965E-E5DE-B3D2-3CBAE5894443}"/>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5" name="Footer Placeholder 4">
            <a:extLst>
              <a:ext uri="{FF2B5EF4-FFF2-40B4-BE49-F238E27FC236}">
                <a16:creationId xmlns:a16="http://schemas.microsoft.com/office/drawing/2014/main" id="{CCF41853-FDAB-C0DB-3D5D-29E839BAB22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93E8E84-9057-C422-F111-4A2D0A748FA0}"/>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345444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D690-196C-B720-B0D8-157B070BBEC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C06C4B6-D1E7-4C96-646D-77728D2C6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429A85C-8B4C-A2ED-2E00-AB568DF46F62}"/>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5" name="Footer Placeholder 4">
            <a:extLst>
              <a:ext uri="{FF2B5EF4-FFF2-40B4-BE49-F238E27FC236}">
                <a16:creationId xmlns:a16="http://schemas.microsoft.com/office/drawing/2014/main" id="{783D97DC-C3E9-C673-8A0C-EB5268BB17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F45DBA3-6C25-BE88-D684-97131BD0D7E1}"/>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114971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0D949-BE38-AE1E-7218-7124A362BF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5108777-293D-680D-D50B-A93BF8C88F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4F405A4-7C91-B6C7-3F53-B54515F04CFE}"/>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5" name="Footer Placeholder 4">
            <a:extLst>
              <a:ext uri="{FF2B5EF4-FFF2-40B4-BE49-F238E27FC236}">
                <a16:creationId xmlns:a16="http://schemas.microsoft.com/office/drawing/2014/main" id="{A09C3D11-883C-5A23-26D0-6AA80B1FBFC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B0602E3-6A4C-9F0E-8B07-5DB18F293B4B}"/>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218659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2C57-E196-FA66-7732-65F777914FB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57A46DF-D964-87E5-4684-61C6AD876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9951186-7C4B-F923-35D7-A4218EFFFC82}"/>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5" name="Footer Placeholder 4">
            <a:extLst>
              <a:ext uri="{FF2B5EF4-FFF2-40B4-BE49-F238E27FC236}">
                <a16:creationId xmlns:a16="http://schemas.microsoft.com/office/drawing/2014/main" id="{CB6C50C7-6BFE-15B2-349B-F6E7495D4F8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197E49D-3E7A-CA2D-75E7-B56E9C3A28C5}"/>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191710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13C8-BAA7-C95F-D275-F5E6ACCFC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744ECFC2-816D-D4F9-317E-3C0030A5B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A78ED9-0410-3EA4-2676-82CDAFAF1A26}"/>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5" name="Footer Placeholder 4">
            <a:extLst>
              <a:ext uri="{FF2B5EF4-FFF2-40B4-BE49-F238E27FC236}">
                <a16:creationId xmlns:a16="http://schemas.microsoft.com/office/drawing/2014/main" id="{D350C5EA-33EC-53FD-5661-51FF87D4FED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EBD2CF3-AB99-913D-BE7C-1B727D711789}"/>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242277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BE5E-AF8F-E38C-71F4-677805E8AAC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03B5AF9-5690-DA89-A4BC-1784DA150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FD88A4B0-C28C-D746-E282-9D3D4D321F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C8D6D9BF-BD7C-7279-905E-57EDCF3322B9}"/>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6" name="Footer Placeholder 5">
            <a:extLst>
              <a:ext uri="{FF2B5EF4-FFF2-40B4-BE49-F238E27FC236}">
                <a16:creationId xmlns:a16="http://schemas.microsoft.com/office/drawing/2014/main" id="{29411877-7C57-851E-D3ED-C226DBD578C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01998D3-A2C0-E570-FBA3-362E201E6759}"/>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163476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2A8B-87B7-6B7B-4728-450BB28214C7}"/>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4D2B3B2-7FA0-8969-44FC-6C6B028DA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5DDAF-485D-9D82-6A4C-109991336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BC9485C4-793A-39E9-5D60-1EFE36E33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83832-2634-467F-2B37-C2B0D5BA9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3E84366-8A1E-2E7F-116B-24BCB0DFE9E5}"/>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8" name="Footer Placeholder 7">
            <a:extLst>
              <a:ext uri="{FF2B5EF4-FFF2-40B4-BE49-F238E27FC236}">
                <a16:creationId xmlns:a16="http://schemas.microsoft.com/office/drawing/2014/main" id="{3850BC36-9044-3295-A94B-6BA86F660A4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94B08549-A860-16C9-4BBF-51C2F3566133}"/>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319561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A21D-D3C1-7FB8-2BC6-62CEC85A14D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BF49E46-911F-1ABF-EF96-8AB0E4AE5C1A}"/>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4" name="Footer Placeholder 3">
            <a:extLst>
              <a:ext uri="{FF2B5EF4-FFF2-40B4-BE49-F238E27FC236}">
                <a16:creationId xmlns:a16="http://schemas.microsoft.com/office/drawing/2014/main" id="{F56888F5-5E5E-C411-CEC8-A5BA952C2E56}"/>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724876C8-F5E5-0E2F-D067-332CF0B85C43}"/>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414359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CD27B-7197-D857-C8B4-19F8E4FFF33F}"/>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3" name="Footer Placeholder 2">
            <a:extLst>
              <a:ext uri="{FF2B5EF4-FFF2-40B4-BE49-F238E27FC236}">
                <a16:creationId xmlns:a16="http://schemas.microsoft.com/office/drawing/2014/main" id="{9D352E40-D337-B2C9-1865-3C426695E5C0}"/>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2059A50-4F45-D841-D10D-C3CB95986B84}"/>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34394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2263-841A-6016-0A79-1BB38FB1D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E12ED18-4DC6-5953-C58A-39E62C5E3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229D358C-B05A-5835-0387-26E4F6985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54D3F-BD81-3E29-45E5-E09C3755E40E}"/>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6" name="Footer Placeholder 5">
            <a:extLst>
              <a:ext uri="{FF2B5EF4-FFF2-40B4-BE49-F238E27FC236}">
                <a16:creationId xmlns:a16="http://schemas.microsoft.com/office/drawing/2014/main" id="{26A42325-AD45-C144-1881-D846F3D5B9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A2A2B73-C8B0-5B76-4612-18DD0394D8B8}"/>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1370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9217-CD4D-FE38-E1CB-819FF431A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1B7509C6-8659-5F59-EA02-814ED3B32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C2B0923-64BB-D0B6-D6B1-F9D5F1683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7BE38-5F0D-7B6D-E9DD-66728F6B53B1}"/>
              </a:ext>
            </a:extLst>
          </p:cNvPr>
          <p:cNvSpPr>
            <a:spLocks noGrp="1"/>
          </p:cNvSpPr>
          <p:nvPr>
            <p:ph type="dt" sz="half" idx="10"/>
          </p:nvPr>
        </p:nvSpPr>
        <p:spPr/>
        <p:txBody>
          <a:bodyPr/>
          <a:lstStyle/>
          <a:p>
            <a:fld id="{98CDDFE8-72FA-44ED-9B05-23B9F55F10AA}" type="datetimeFigureOut">
              <a:rPr lang="en-ZA" smtClean="0"/>
              <a:t>2023/10/19</a:t>
            </a:fld>
            <a:endParaRPr lang="en-ZA"/>
          </a:p>
        </p:txBody>
      </p:sp>
      <p:sp>
        <p:nvSpPr>
          <p:cNvPr id="6" name="Footer Placeholder 5">
            <a:extLst>
              <a:ext uri="{FF2B5EF4-FFF2-40B4-BE49-F238E27FC236}">
                <a16:creationId xmlns:a16="http://schemas.microsoft.com/office/drawing/2014/main" id="{62851EAE-1BF5-9F73-1F9B-4EF0870A561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A83337F-7C85-BFB4-CB86-0AA9E0AD9B9E}"/>
              </a:ext>
            </a:extLst>
          </p:cNvPr>
          <p:cNvSpPr>
            <a:spLocks noGrp="1"/>
          </p:cNvSpPr>
          <p:nvPr>
            <p:ph type="sldNum" sz="quarter" idx="12"/>
          </p:nvPr>
        </p:nvSpPr>
        <p:spPr/>
        <p:txBody>
          <a:bodyPr/>
          <a:lstStyle/>
          <a:p>
            <a:fld id="{58761809-B064-41D4-8C92-150D9A8148E6}" type="slidenum">
              <a:rPr lang="en-ZA" smtClean="0"/>
              <a:t>‹#›</a:t>
            </a:fld>
            <a:endParaRPr lang="en-ZA"/>
          </a:p>
        </p:txBody>
      </p:sp>
    </p:spTree>
    <p:extLst>
      <p:ext uri="{BB962C8B-B14F-4D97-AF65-F5344CB8AC3E}">
        <p14:creationId xmlns:p14="http://schemas.microsoft.com/office/powerpoint/2010/main" val="123258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BF31B0-118B-D532-8724-778058446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C3F2337-55A5-C784-EEF6-0C988B60D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EB2EA82-6AC4-696E-0ACE-63CF707CAF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DDFE8-72FA-44ED-9B05-23B9F55F10AA}" type="datetimeFigureOut">
              <a:rPr lang="en-ZA" smtClean="0"/>
              <a:t>2023/10/19</a:t>
            </a:fld>
            <a:endParaRPr lang="en-ZA"/>
          </a:p>
        </p:txBody>
      </p:sp>
      <p:sp>
        <p:nvSpPr>
          <p:cNvPr id="5" name="Footer Placeholder 4">
            <a:extLst>
              <a:ext uri="{FF2B5EF4-FFF2-40B4-BE49-F238E27FC236}">
                <a16:creationId xmlns:a16="http://schemas.microsoft.com/office/drawing/2014/main" id="{E35B49DA-406C-0573-E51A-F0C6FDE4E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2CEEDBE-5A53-6347-6CD7-C8347A6E7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61809-B064-41D4-8C92-150D9A8148E6}" type="slidenum">
              <a:rPr lang="en-ZA" smtClean="0"/>
              <a:t>‹#›</a:t>
            </a:fld>
            <a:endParaRPr lang="en-ZA"/>
          </a:p>
        </p:txBody>
      </p:sp>
    </p:spTree>
    <p:extLst>
      <p:ext uri="{BB962C8B-B14F-4D97-AF65-F5344CB8AC3E}">
        <p14:creationId xmlns:p14="http://schemas.microsoft.com/office/powerpoint/2010/main" val="1868784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5D4E-712A-C49A-BDC7-8E9589C48E2F}"/>
              </a:ext>
            </a:extLst>
          </p:cNvPr>
          <p:cNvSpPr>
            <a:spLocks noGrp="1"/>
          </p:cNvSpPr>
          <p:nvPr>
            <p:ph type="ctrTitle"/>
          </p:nvPr>
        </p:nvSpPr>
        <p:spPr>
          <a:xfrm>
            <a:off x="1524000" y="1041400"/>
            <a:ext cx="9144000" cy="2387600"/>
          </a:xfrm>
        </p:spPr>
        <p:txBody>
          <a:bodyPr/>
          <a:lstStyle/>
          <a:p>
            <a:r>
              <a:rPr lang="en-ZA" dirty="0"/>
              <a:t>Top 3 E-commerce website</a:t>
            </a:r>
          </a:p>
        </p:txBody>
      </p:sp>
      <p:sp>
        <p:nvSpPr>
          <p:cNvPr id="3" name="Subtitle 2">
            <a:extLst>
              <a:ext uri="{FF2B5EF4-FFF2-40B4-BE49-F238E27FC236}">
                <a16:creationId xmlns:a16="http://schemas.microsoft.com/office/drawing/2014/main" id="{9A8856F0-97A0-044C-7002-FCACE2E511D1}"/>
              </a:ext>
            </a:extLst>
          </p:cNvPr>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32513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2D2-06C6-3E20-76EB-F2644C795C40}"/>
              </a:ext>
            </a:extLst>
          </p:cNvPr>
          <p:cNvSpPr>
            <a:spLocks noGrp="1"/>
          </p:cNvSpPr>
          <p:nvPr>
            <p:ph type="title"/>
          </p:nvPr>
        </p:nvSpPr>
        <p:spPr/>
        <p:txBody>
          <a:bodyPr/>
          <a:lstStyle/>
          <a:p>
            <a:r>
              <a:rPr lang="en-ZA" dirty="0"/>
              <a:t>Top three E-commerce Website</a:t>
            </a:r>
          </a:p>
        </p:txBody>
      </p:sp>
      <p:sp>
        <p:nvSpPr>
          <p:cNvPr id="3" name="Content Placeholder 2">
            <a:extLst>
              <a:ext uri="{FF2B5EF4-FFF2-40B4-BE49-F238E27FC236}">
                <a16:creationId xmlns:a16="http://schemas.microsoft.com/office/drawing/2014/main" id="{E87BBF7C-640B-C1D9-BC43-E765F65C54CF}"/>
              </a:ext>
            </a:extLst>
          </p:cNvPr>
          <p:cNvSpPr>
            <a:spLocks noGrp="1"/>
          </p:cNvSpPr>
          <p:nvPr>
            <p:ph idx="1"/>
          </p:nvPr>
        </p:nvSpPr>
        <p:spPr/>
        <p:txBody>
          <a:bodyPr/>
          <a:lstStyle/>
          <a:p>
            <a:r>
              <a:rPr lang="en-ZA" dirty="0"/>
              <a:t>Amazon (</a:t>
            </a:r>
            <a:r>
              <a:rPr lang="en-ZA" dirty="0">
                <a:hlinkClick r:id="rId2"/>
              </a:rPr>
              <a:t>www.amazon.com</a:t>
            </a:r>
            <a:r>
              <a:rPr lang="en-ZA" dirty="0"/>
              <a:t>):</a:t>
            </a:r>
          </a:p>
          <a:p>
            <a:r>
              <a:rPr lang="en-ZA" dirty="0"/>
              <a:t>Takealot</a:t>
            </a:r>
          </a:p>
          <a:p>
            <a:r>
              <a:rPr lang="en-ZA" dirty="0"/>
              <a:t>Bash</a:t>
            </a:r>
          </a:p>
          <a:p>
            <a:pPr marL="0" indent="0">
              <a:buNone/>
            </a:pPr>
            <a:endParaRPr lang="en-ZA" dirty="0"/>
          </a:p>
          <a:p>
            <a:endParaRPr lang="en-ZA" dirty="0"/>
          </a:p>
        </p:txBody>
      </p:sp>
    </p:spTree>
    <p:extLst>
      <p:ext uri="{BB962C8B-B14F-4D97-AF65-F5344CB8AC3E}">
        <p14:creationId xmlns:p14="http://schemas.microsoft.com/office/powerpoint/2010/main" val="25127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600E-0EA5-EA87-A060-51F327FF9280}"/>
              </a:ext>
            </a:extLst>
          </p:cNvPr>
          <p:cNvSpPr>
            <a:spLocks noGrp="1"/>
          </p:cNvSpPr>
          <p:nvPr>
            <p:ph type="title"/>
          </p:nvPr>
        </p:nvSpPr>
        <p:spPr/>
        <p:txBody>
          <a:bodyPr/>
          <a:lstStyle/>
          <a:p>
            <a:r>
              <a:rPr lang="en-US" dirty="0"/>
              <a:t>Takealot</a:t>
            </a:r>
            <a:endParaRPr lang="en-ZA" dirty="0"/>
          </a:p>
        </p:txBody>
      </p:sp>
      <p:sp>
        <p:nvSpPr>
          <p:cNvPr id="3" name="Content Placeholder 2">
            <a:extLst>
              <a:ext uri="{FF2B5EF4-FFF2-40B4-BE49-F238E27FC236}">
                <a16:creationId xmlns:a16="http://schemas.microsoft.com/office/drawing/2014/main" id="{2DC35BDC-F1A6-08D2-B822-4626A7C5B554}"/>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67959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5DA7-551C-D57B-75F6-09B1E9E093E8}"/>
              </a:ext>
            </a:extLst>
          </p:cNvPr>
          <p:cNvSpPr>
            <a:spLocks noGrp="1"/>
          </p:cNvSpPr>
          <p:nvPr>
            <p:ph type="title"/>
          </p:nvPr>
        </p:nvSpPr>
        <p:spPr/>
        <p:txBody>
          <a:bodyPr/>
          <a:lstStyle/>
          <a:p>
            <a:r>
              <a:rPr lang="en-ZA" dirty="0"/>
              <a:t>Amazon</a:t>
            </a:r>
          </a:p>
        </p:txBody>
      </p:sp>
      <p:sp>
        <p:nvSpPr>
          <p:cNvPr id="3" name="Content Placeholder 2">
            <a:extLst>
              <a:ext uri="{FF2B5EF4-FFF2-40B4-BE49-F238E27FC236}">
                <a16:creationId xmlns:a16="http://schemas.microsoft.com/office/drawing/2014/main" id="{6FECC866-1AF2-082F-33B1-9FFF7E5ACBA0}"/>
              </a:ext>
            </a:extLst>
          </p:cNvPr>
          <p:cNvSpPr>
            <a:spLocks noGrp="1"/>
          </p:cNvSpPr>
          <p:nvPr>
            <p:ph idx="1"/>
          </p:nvPr>
        </p:nvSpPr>
        <p:spPr/>
        <p:txBody>
          <a:bodyPr>
            <a:normAutofit fontScale="85000" lnSpcReduction="20000"/>
          </a:bodyPr>
          <a:lstStyle/>
          <a:p>
            <a:r>
              <a:rPr lang="en-US" sz="2000" dirty="0"/>
              <a:t>Why Choose </a:t>
            </a:r>
            <a:r>
              <a:rPr lang="en-US" sz="2000" dirty="0" err="1"/>
              <a:t>Amazon:Amazon</a:t>
            </a:r>
            <a:r>
              <a:rPr lang="en-US" sz="2000" dirty="0"/>
              <a:t> is one of the largest and most successful e-commerce platforms globally, making it an excellent reference for any e-commerce project. Its extensive product catalog, user-friendly interface, and robust features provide valuable insights.</a:t>
            </a:r>
          </a:p>
          <a:p>
            <a:r>
              <a:rPr lang="en-US" sz="2000" dirty="0"/>
              <a:t>Reasons for Choosing Amazon:</a:t>
            </a:r>
          </a:p>
          <a:p>
            <a:r>
              <a:rPr lang="en-US" sz="2000" dirty="0"/>
              <a:t>User-Friendliness: Amazon's user-friendly interface, including a well-structured menu and a powerful search functionality, makes it easy for both faculty and students to navigate and locate the products they need quickly. This is especially important for academic users who may have varying levels of online shopping experience.</a:t>
            </a:r>
          </a:p>
          <a:p>
            <a:r>
              <a:rPr lang="en-US" sz="2000" dirty="0"/>
              <a:t>Product Diversity: Amazon's vast product catalog spanning books, electronics, clothing, and more is relevant for a faculty with diverse needs. Whether it's textbooks for architectural technology, fashion products for design students, or software for IT, Amazon showcases the potential for offering a wide range of items.</a:t>
            </a:r>
          </a:p>
          <a:p>
            <a:r>
              <a:rPr lang="en-US" sz="2000" dirty="0"/>
              <a:t>Personalization Features: Amazon's recommendation engine can provide personalized product suggestions based on user behavior and previous purchases, enhancing the shopping experience for faculty members and students. This can help users discover relevant academic materials or products they might not have considered.</a:t>
            </a:r>
          </a:p>
          <a:p>
            <a:r>
              <a:rPr lang="en-US" sz="2000" dirty="0"/>
              <a:t>Review and Rating System: Amazon's review and rating system can be invaluable for educational materials, allowing users to assess the quality of products and make informed decisions when purchasing textbooks, software, or other academic resources.</a:t>
            </a:r>
          </a:p>
          <a:p>
            <a:r>
              <a:rPr lang="en-US" sz="2000" dirty="0"/>
              <a:t>Mobile Responsiveness: Amazon's responsive design ensures that users can access the website on various devices, including smartphones and tablets. This is essential for accommodating a diverse user base within the faculty.</a:t>
            </a:r>
          </a:p>
        </p:txBody>
      </p:sp>
    </p:spTree>
    <p:extLst>
      <p:ext uri="{BB962C8B-B14F-4D97-AF65-F5344CB8AC3E}">
        <p14:creationId xmlns:p14="http://schemas.microsoft.com/office/powerpoint/2010/main" val="163801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0223-2BBA-73BB-355E-8E8275C4D067}"/>
              </a:ext>
            </a:extLst>
          </p:cNvPr>
          <p:cNvSpPr>
            <a:spLocks noGrp="1"/>
          </p:cNvSpPr>
          <p:nvPr>
            <p:ph type="title"/>
          </p:nvPr>
        </p:nvSpPr>
        <p:spPr/>
        <p:txBody>
          <a:bodyPr/>
          <a:lstStyle/>
          <a:p>
            <a:r>
              <a:rPr lang="en-ZA" dirty="0"/>
              <a:t>Walmart (www.walmart.com):</a:t>
            </a:r>
            <a:br>
              <a:rPr lang="en-ZA" dirty="0"/>
            </a:br>
            <a:endParaRPr lang="en-ZA" dirty="0"/>
          </a:p>
        </p:txBody>
      </p:sp>
      <p:sp>
        <p:nvSpPr>
          <p:cNvPr id="3" name="Content Placeholder 2">
            <a:extLst>
              <a:ext uri="{FF2B5EF4-FFF2-40B4-BE49-F238E27FC236}">
                <a16:creationId xmlns:a16="http://schemas.microsoft.com/office/drawing/2014/main" id="{527FF230-C4E6-0C4C-E8EF-6768368697B1}"/>
              </a:ext>
            </a:extLst>
          </p:cNvPr>
          <p:cNvSpPr>
            <a:spLocks noGrp="1"/>
          </p:cNvSpPr>
          <p:nvPr>
            <p:ph idx="1"/>
          </p:nvPr>
        </p:nvSpPr>
        <p:spPr/>
        <p:txBody>
          <a:bodyPr>
            <a:normAutofit fontScale="77500" lnSpcReduction="20000"/>
          </a:bodyPr>
          <a:lstStyle/>
          <a:p>
            <a:r>
              <a:rPr lang="en-US" dirty="0"/>
              <a:t>Extensive Product Range: Walmart's diverse product selection, which includes groceries, electronics, clothing, and more, aligns with the potential need for a faculty to offer a wide variety of items. This can cater to both the academic and personal needs of faculty members and students.</a:t>
            </a:r>
          </a:p>
          <a:p>
            <a:r>
              <a:rPr lang="en-US" dirty="0"/>
              <a:t>Multi-Channel Integration: Walmart has effectively integrated its online and physical store operations. This reference is relevant if the faculty has physical stores or if there's a need to allow users to shop online and pick up items in person, providing flexibility and convenience.</a:t>
            </a:r>
          </a:p>
          <a:p>
            <a:r>
              <a:rPr lang="en-US" dirty="0"/>
              <a:t>Site Speed and Performance: Walmart's reputation for site speed and performance ensures that users can have a seamless and fast shopping experience. This is particularly important when dealing with a large number of users.</a:t>
            </a:r>
          </a:p>
          <a:p>
            <a:r>
              <a:rPr lang="en-US" dirty="0"/>
              <a:t>In-Store Pickup: The option for in-store pickup is valuable for faculties with a physical presence, allowing users to choose how they receive their orders. This flexibility can cater to both students and faculty members who may prefer different delivery methods.</a:t>
            </a:r>
            <a:endParaRPr lang="en-ZA" dirty="0"/>
          </a:p>
        </p:txBody>
      </p:sp>
    </p:spTree>
    <p:extLst>
      <p:ext uri="{BB962C8B-B14F-4D97-AF65-F5344CB8AC3E}">
        <p14:creationId xmlns:p14="http://schemas.microsoft.com/office/powerpoint/2010/main" val="10786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B9A0-E72A-F70F-FB9E-65EEF3D8D0B3}"/>
              </a:ext>
            </a:extLst>
          </p:cNvPr>
          <p:cNvSpPr>
            <a:spLocks noGrp="1"/>
          </p:cNvSpPr>
          <p:nvPr>
            <p:ph type="title"/>
          </p:nvPr>
        </p:nvSpPr>
        <p:spPr/>
        <p:txBody>
          <a:bodyPr>
            <a:normAutofit fontScale="90000"/>
          </a:bodyPr>
          <a:lstStyle/>
          <a:p>
            <a:br>
              <a:rPr lang="en-ZA" dirty="0"/>
            </a:br>
            <a:r>
              <a:rPr lang="en-ZA" dirty="0"/>
              <a:t>Etsy (www.etsy.com):</a:t>
            </a:r>
            <a:br>
              <a:rPr lang="en-ZA" dirty="0"/>
            </a:br>
            <a:endParaRPr lang="en-ZA" dirty="0"/>
          </a:p>
        </p:txBody>
      </p:sp>
      <p:sp>
        <p:nvSpPr>
          <p:cNvPr id="3" name="Content Placeholder 2">
            <a:extLst>
              <a:ext uri="{FF2B5EF4-FFF2-40B4-BE49-F238E27FC236}">
                <a16:creationId xmlns:a16="http://schemas.microsoft.com/office/drawing/2014/main" id="{45CB098A-DED9-1718-8BC2-F2F184A1C3C2}"/>
              </a:ext>
            </a:extLst>
          </p:cNvPr>
          <p:cNvSpPr>
            <a:spLocks noGrp="1"/>
          </p:cNvSpPr>
          <p:nvPr>
            <p:ph idx="1"/>
          </p:nvPr>
        </p:nvSpPr>
        <p:spPr/>
        <p:txBody>
          <a:bodyPr>
            <a:normAutofit fontScale="85000" lnSpcReduction="20000"/>
          </a:bodyPr>
          <a:lstStyle/>
          <a:p>
            <a:r>
              <a:rPr lang="en-US" dirty="0"/>
              <a:t>Niche Focus: Etsy's specialized approach in offering handmade and unique products makes it relevant if the faculty's e-commerce site primarily sells custom, art-related, or specialized items that may not be found on larger marketplaces.</a:t>
            </a:r>
          </a:p>
          <a:p>
            <a:r>
              <a:rPr lang="en-US" dirty="0"/>
              <a:t>Artisan and Vendor Profiles: Etsy's feature that showcases seller profiles aligns with the potential need to highlight the work of individual students, faculty members, or departments. This can provide a personalized touch to the shopping experience and promote individual and departmental work.</a:t>
            </a:r>
          </a:p>
          <a:p>
            <a:r>
              <a:rPr lang="en-US" dirty="0"/>
              <a:t>User-Generated Content: Etsy encourages users to share their experiences, reviews, and images of products. This user-generated content can help build trust and credibility for the faculty's e-commerce site and create a sense of community around the products.</a:t>
            </a:r>
          </a:p>
          <a:p>
            <a:r>
              <a:rPr lang="en-US" dirty="0"/>
              <a:t>Customization: Etsy allows sellers to customize their storefronts. This is relevant if your faculty wishes to give each department, individual seller, or group of students a unique presence within the website. It enables the faculty to showcase the distinctive offerings of different departments or sellers.</a:t>
            </a:r>
            <a:endParaRPr lang="en-ZA" dirty="0"/>
          </a:p>
        </p:txBody>
      </p:sp>
    </p:spTree>
    <p:extLst>
      <p:ext uri="{BB962C8B-B14F-4D97-AF65-F5344CB8AC3E}">
        <p14:creationId xmlns:p14="http://schemas.microsoft.com/office/powerpoint/2010/main" val="328700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AE2D-F204-34B9-91C7-B8A20D5E9FA4}"/>
              </a:ext>
            </a:extLst>
          </p:cNvPr>
          <p:cNvSpPr>
            <a:spLocks noGrp="1"/>
          </p:cNvSpPr>
          <p:nvPr>
            <p:ph type="title"/>
          </p:nvPr>
        </p:nvSpPr>
        <p:spPr/>
        <p:txBody>
          <a:bodyPr/>
          <a:lstStyle/>
          <a:p>
            <a:r>
              <a:rPr lang="en-ZA" dirty="0"/>
              <a:t>Summary</a:t>
            </a:r>
          </a:p>
        </p:txBody>
      </p:sp>
      <p:sp>
        <p:nvSpPr>
          <p:cNvPr id="3" name="Content Placeholder 2">
            <a:extLst>
              <a:ext uri="{FF2B5EF4-FFF2-40B4-BE49-F238E27FC236}">
                <a16:creationId xmlns:a16="http://schemas.microsoft.com/office/drawing/2014/main" id="{F20041A6-D8E1-20B3-6C28-789BA0E76B82}"/>
              </a:ext>
            </a:extLst>
          </p:cNvPr>
          <p:cNvSpPr>
            <a:spLocks noGrp="1"/>
          </p:cNvSpPr>
          <p:nvPr>
            <p:ph idx="1"/>
          </p:nvPr>
        </p:nvSpPr>
        <p:spPr/>
        <p:txBody>
          <a:bodyPr/>
          <a:lstStyle/>
          <a:p>
            <a:r>
              <a:rPr lang="en-US" dirty="0"/>
              <a:t>In summary, the choice of Amazon, Walmart, and Etsy as reference e-commerce websites is based on their user-friendliness, product diversity, personalization features, and the potential for showcasing individual profiles or departments. These features can cater to the specific needs of CPUT's Faculty of Informatics and Design, providing a rich shopping experience for students, faculty members, and departmental sellers.</a:t>
            </a:r>
            <a:endParaRPr lang="en-ZA" dirty="0"/>
          </a:p>
        </p:txBody>
      </p:sp>
    </p:spTree>
    <p:extLst>
      <p:ext uri="{BB962C8B-B14F-4D97-AF65-F5344CB8AC3E}">
        <p14:creationId xmlns:p14="http://schemas.microsoft.com/office/powerpoint/2010/main" val="205030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5054-2700-D579-819D-B46298BE8E0F}"/>
              </a:ext>
            </a:extLst>
          </p:cNvPr>
          <p:cNvSpPr>
            <a:spLocks noGrp="1"/>
          </p:cNvSpPr>
          <p:nvPr>
            <p:ph type="title"/>
          </p:nvPr>
        </p:nvSpPr>
        <p:spPr/>
        <p:txBody>
          <a:bodyPr>
            <a:normAutofit/>
          </a:bodyPr>
          <a:lstStyle/>
          <a:p>
            <a:r>
              <a:rPr lang="en-US" sz="2000" dirty="0"/>
              <a:t>In the context of developing an e-commerce website for CPUT's Faculty of Informatics and Design, the best reference among the three options is Amazon</a:t>
            </a:r>
            <a:r>
              <a:rPr lang="en-US" dirty="0"/>
              <a:t>.</a:t>
            </a:r>
            <a:endParaRPr lang="en-ZA" dirty="0"/>
          </a:p>
        </p:txBody>
      </p:sp>
      <p:sp>
        <p:nvSpPr>
          <p:cNvPr id="3" name="Content Placeholder 2">
            <a:extLst>
              <a:ext uri="{FF2B5EF4-FFF2-40B4-BE49-F238E27FC236}">
                <a16:creationId xmlns:a16="http://schemas.microsoft.com/office/drawing/2014/main" id="{EB3CCDFC-D5D8-2D7B-EFD0-CB46E0C9D5D6}"/>
              </a:ext>
            </a:extLst>
          </p:cNvPr>
          <p:cNvSpPr>
            <a:spLocks noGrp="1"/>
          </p:cNvSpPr>
          <p:nvPr>
            <p:ph idx="1"/>
          </p:nvPr>
        </p:nvSpPr>
        <p:spPr>
          <a:xfrm>
            <a:off x="838200" y="1791758"/>
            <a:ext cx="10515600" cy="4351338"/>
          </a:xfrm>
        </p:spPr>
        <p:txBody>
          <a:bodyPr>
            <a:normAutofit fontScale="55000" lnSpcReduction="20000"/>
          </a:bodyPr>
          <a:lstStyle/>
          <a:p>
            <a:r>
              <a:rPr lang="en-US" dirty="0"/>
              <a:t>Here's why: Amazon is the best choice for several reasons: </a:t>
            </a:r>
          </a:p>
          <a:p>
            <a:r>
              <a:rPr lang="en-US" dirty="0"/>
              <a:t>Product Diversity: Amazon offers an extensive and diverse product catalog, including textbooks, electronics, clothing, and a wide range of other items. This aligns well with the potential needs of a faculty that may want to offer various types of products to both faculty members and students.</a:t>
            </a:r>
          </a:p>
          <a:p>
            <a:r>
              <a:rPr lang="en-US" dirty="0"/>
              <a:t> User-Friendly Interface: Amazon is known for its user-friendly design, which includes a well-structured menu, a powerful search functionality, and intuitive navigation. This is crucial for accommodating users with varying levels of online shopping experience, ensuring that faculty members and students can easily find what they need. </a:t>
            </a:r>
          </a:p>
          <a:p>
            <a:r>
              <a:rPr lang="en-US" dirty="0"/>
              <a:t>Personalization Features: Amazon's robust recommendation engine provides personalized product suggestions based on user behavior and previous purchases. This feature enhances the shopping experience and helps users discover relevant academic materials and products they might not have considered otherwise. For a faculty website, this can be a valuable feature to promote and suggest relevant academic resources to users. </a:t>
            </a:r>
          </a:p>
          <a:p>
            <a:r>
              <a:rPr lang="en-US" dirty="0"/>
              <a:t>Review and Rating System: Amazon's well-established review and rating system is valuable for educational materials. It allows users to assess the quality of products and make informed decisions when purchasing textbooks, software, or other academic resources. This feature can be essential for academic users who rely on peer reviews to choose the best materials for their courses. </a:t>
            </a:r>
          </a:p>
          <a:p>
            <a:r>
              <a:rPr lang="en-US" dirty="0"/>
              <a:t>Mobile Responsiveness: Amazon's responsive design ensures that users can access the website on various devices, including smartphones and tablets. This is essential for accommodating the diverse user base within the faculty, including tech-savvy students who may access the site via mobile devices. </a:t>
            </a:r>
          </a:p>
          <a:p>
            <a:r>
              <a:rPr lang="en-US" dirty="0"/>
              <a:t>While Walmart and Etsy have their strengths, Amazon's combination of a vast product range, user-friendly design, personalized recommendations, a robust review system, and mobile responsiveness makes it the most suitable reference for developing an e-commerce website that caters to the specific needs of CPUT's Faculty of Informatics and Design.</a:t>
            </a:r>
            <a:endParaRPr lang="en-ZA" dirty="0"/>
          </a:p>
        </p:txBody>
      </p:sp>
    </p:spTree>
    <p:extLst>
      <p:ext uri="{BB962C8B-B14F-4D97-AF65-F5344CB8AC3E}">
        <p14:creationId xmlns:p14="http://schemas.microsoft.com/office/powerpoint/2010/main" val="363116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1112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Top 3 E-commerce website</vt:lpstr>
      <vt:lpstr>Top three E-commerce Website</vt:lpstr>
      <vt:lpstr>Takealot</vt:lpstr>
      <vt:lpstr>Amazon</vt:lpstr>
      <vt:lpstr>Walmart (www.walmart.com): </vt:lpstr>
      <vt:lpstr> Etsy (www.etsy.com): </vt:lpstr>
      <vt:lpstr>Summary</vt:lpstr>
      <vt:lpstr>In the context of developing an e-commerce website for CPUT's Faculty of Informatics and Design, the best reference among the three options is Amazon.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3 E-commerce website</dc:title>
  <dc:creator>nonkululeko tebeni</dc:creator>
  <cp:lastModifiedBy>Nonkululeko Tebeni</cp:lastModifiedBy>
  <cp:revision>3</cp:revision>
  <dcterms:created xsi:type="dcterms:W3CDTF">2023-10-12T18:43:22Z</dcterms:created>
  <dcterms:modified xsi:type="dcterms:W3CDTF">2023-10-20T11:20:21Z</dcterms:modified>
</cp:coreProperties>
</file>