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d3684070df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d3684070df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3684070d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3684070d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3684070df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d3684070df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de">
                <a:solidFill>
                  <a:schemeClr val="dk1"/>
                </a:solidFill>
              </a:rPr>
              <a:t>Thilo: </a:t>
            </a:r>
            <a:endParaRPr>
              <a:solidFill>
                <a:schemeClr val="dk1"/>
              </a:solidFill>
            </a:endParaRPr>
          </a:p>
          <a:p>
            <a:pPr indent="0" lvl="0" marL="0" rtl="0" algn="just">
              <a:lnSpc>
                <a:spcPct val="115000"/>
              </a:lnSpc>
              <a:spcBef>
                <a:spcPts val="0"/>
              </a:spcBef>
              <a:spcAft>
                <a:spcPts val="0"/>
              </a:spcAft>
              <a:buNone/>
            </a:pPr>
            <a:r>
              <a:rPr lang="de">
                <a:solidFill>
                  <a:schemeClr val="dk1"/>
                </a:solidFill>
              </a:rPr>
              <a:t>Kartenspiel in Python </a:t>
            </a:r>
            <a:endParaRPr>
              <a:solidFill>
                <a:schemeClr val="dk1"/>
              </a:solidFill>
            </a:endParaRPr>
          </a:p>
          <a:p>
            <a:pPr indent="0" lvl="0" marL="0" rtl="0" algn="just">
              <a:lnSpc>
                <a:spcPct val="115000"/>
              </a:lnSpc>
              <a:spcBef>
                <a:spcPts val="0"/>
              </a:spcBef>
              <a:spcAft>
                <a:spcPts val="0"/>
              </a:spcAft>
              <a:buNone/>
            </a:pPr>
            <a:r>
              <a:rPr lang="de">
                <a:solidFill>
                  <a:schemeClr val="dk1"/>
                </a:solidFill>
              </a:rPr>
              <a:t>nicht kopieren</a:t>
            </a:r>
            <a:endParaRPr>
              <a:solidFill>
                <a:schemeClr val="dk1"/>
              </a:solidFill>
            </a:endParaRPr>
          </a:p>
          <a:p>
            <a:pPr indent="0" lvl="0" marL="0" rtl="0" algn="just">
              <a:lnSpc>
                <a:spcPct val="115000"/>
              </a:lnSpc>
              <a:spcBef>
                <a:spcPts val="0"/>
              </a:spcBef>
              <a:spcAft>
                <a:spcPts val="0"/>
              </a:spcAft>
              <a:buNone/>
            </a:pPr>
            <a:r>
              <a:rPr lang="de">
                <a:solidFill>
                  <a:schemeClr val="dk1"/>
                </a:solidFill>
              </a:rPr>
              <a:t>simple &gt; modifizieren können </a:t>
            </a:r>
            <a:endParaRPr>
              <a:solidFill>
                <a:schemeClr val="dk1"/>
              </a:solidFill>
            </a:endParaRPr>
          </a:p>
          <a:p>
            <a:pPr indent="0" lvl="0" marL="0" rtl="0" algn="just">
              <a:lnSpc>
                <a:spcPct val="115000"/>
              </a:lnSpc>
              <a:spcBef>
                <a:spcPts val="0"/>
              </a:spcBef>
              <a:spcAft>
                <a:spcPts val="0"/>
              </a:spcAft>
              <a:buNone/>
            </a:pPr>
            <a:r>
              <a:rPr lang="de">
                <a:solidFill>
                  <a:schemeClr val="dk1"/>
                </a:solidFill>
              </a:rPr>
              <a:t>Mau Mau &gt; grundlegend für viele verschiedene Kartenspiele </a:t>
            </a:r>
            <a:endParaRPr>
              <a:solidFill>
                <a:schemeClr val="dk1"/>
              </a:solidFill>
            </a:endParaRPr>
          </a:p>
          <a:p>
            <a:pPr indent="0" lvl="0" marL="0" rtl="0" algn="just">
              <a:lnSpc>
                <a:spcPct val="115000"/>
              </a:lnSpc>
              <a:spcBef>
                <a:spcPts val="0"/>
              </a:spcBef>
              <a:spcAft>
                <a:spcPts val="0"/>
              </a:spcAft>
              <a:buNone/>
            </a:pPr>
            <a:r>
              <a:rPr lang="de">
                <a:solidFill>
                  <a:schemeClr val="dk1"/>
                </a:solidFill>
              </a:rPr>
              <a:t>dieses nach eigenem ermessen umzusetzen</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de">
                <a:solidFill>
                  <a:schemeClr val="dk1"/>
                </a:solidFill>
              </a:rPr>
              <a:t>Computergesteuerte Spieler &gt; Vorteile eines Videospiels </a:t>
            </a:r>
            <a:r>
              <a:rPr lang="de">
                <a:solidFill>
                  <a:schemeClr val="dk1"/>
                </a:solidFill>
              </a:rPr>
              <a:t>nutzen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d3684070d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d3684070d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de">
                <a:solidFill>
                  <a:schemeClr val="dk1"/>
                </a:solidFill>
              </a:rPr>
              <a:t>Wenn man das Programm startet, öffnet sich das Menü, man kann zum einen Einstellungen vornehmen, die dann in einer Textdatei zwischengespeichert werden. Zum anderen kann man von dort das Spiel starten und beenden. Dieses liest die Speicherdatei aus und kann so vorgenommen Änderungen anwenden.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d3684070df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d3684070df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d3684070df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d3684070df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d3684070df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d3684070df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d3684070df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d3684070df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d3684070d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d3684070d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eggertspiele.de/spiele-ratgeber/tipps/kartenspiele/" TargetMode="External"/><Relationship Id="rId4" Type="http://schemas.openxmlformats.org/officeDocument/2006/relationships/hyperlink" Target="https://www.frankana.de/de/kartenspiel-mau-mau-66-047.html" TargetMode="External"/><Relationship Id="rId5" Type="http://schemas.openxmlformats.org/officeDocument/2006/relationships/hyperlink" Target="https://www.flexibreaks.ag/groupon/hotelinfo-erfolgreich" TargetMode="External"/><Relationship Id="rId6" Type="http://schemas.openxmlformats.org/officeDocument/2006/relationships/hyperlink" Target="https://app.diagrams.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5000"/>
              <a:t>“</a:t>
            </a:r>
            <a:r>
              <a:rPr lang="de" sz="5000"/>
              <a:t>Letzte Karte”</a:t>
            </a:r>
            <a:endParaRPr sz="5000"/>
          </a:p>
        </p:txBody>
      </p:sp>
      <p:sp>
        <p:nvSpPr>
          <p:cNvPr id="135" name="Google Shape;135;p13"/>
          <p:cNvSpPr txBox="1"/>
          <p:nvPr>
            <p:ph idx="1" type="subTitle"/>
          </p:nvPr>
        </p:nvSpPr>
        <p:spPr>
          <a:xfrm>
            <a:off x="2891200" y="2643675"/>
            <a:ext cx="5898000" cy="1148400"/>
          </a:xfrm>
          <a:prstGeom prst="rect">
            <a:avLst/>
          </a:prstGeom>
          <a:noFill/>
          <a:ln>
            <a:noFill/>
          </a:ln>
        </p:spPr>
        <p:txBody>
          <a:bodyPr anchorCtr="0" anchor="t" bIns="91425" lIns="91425" spcFirstLastPara="1" rIns="91425" wrap="square" tIns="91425">
            <a:normAutofit/>
          </a:bodyPr>
          <a:lstStyle/>
          <a:p>
            <a:pPr indent="0" lvl="0" marL="0" rtl="0" algn="r">
              <a:spcBef>
                <a:spcPts val="0"/>
              </a:spcBef>
              <a:spcAft>
                <a:spcPts val="0"/>
              </a:spcAft>
              <a:buNone/>
            </a:pPr>
            <a:r>
              <a:rPr lang="de" sz="1900"/>
              <a:t>Programmieren eines Spiels in Python und Tkinter von Amos und Thilo</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Bildquellen</a:t>
            </a:r>
            <a:endParaRPr/>
          </a:p>
        </p:txBody>
      </p:sp>
      <p:sp>
        <p:nvSpPr>
          <p:cNvPr id="188" name="Google Shape;18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u="sng">
                <a:solidFill>
                  <a:schemeClr val="hlink"/>
                </a:solidFill>
                <a:hlinkClick r:id="rId3"/>
              </a:rPr>
              <a:t>https://www.eggertspiele.de/spiele-ratgeber/tipps/kartenspiele/</a:t>
            </a:r>
            <a:r>
              <a:rPr lang="de"/>
              <a:t> - UNO</a:t>
            </a:r>
            <a:endParaRPr/>
          </a:p>
          <a:p>
            <a:pPr indent="0" lvl="0" marL="0" rtl="0" algn="l">
              <a:spcBef>
                <a:spcPts val="1200"/>
              </a:spcBef>
              <a:spcAft>
                <a:spcPts val="0"/>
              </a:spcAft>
              <a:buNone/>
            </a:pPr>
            <a:r>
              <a:rPr lang="de" u="sng">
                <a:solidFill>
                  <a:schemeClr val="hlink"/>
                </a:solidFill>
                <a:hlinkClick r:id="rId4"/>
              </a:rPr>
              <a:t>https://www.frankana.de/de/kartenspiel-mau-mau-66-047.html</a:t>
            </a:r>
            <a:r>
              <a:rPr lang="de"/>
              <a:t> -Mau Mau</a:t>
            </a:r>
            <a:endParaRPr/>
          </a:p>
          <a:p>
            <a:pPr indent="0" lvl="0" marL="0" rtl="0" algn="l">
              <a:spcBef>
                <a:spcPts val="1200"/>
              </a:spcBef>
              <a:spcAft>
                <a:spcPts val="0"/>
              </a:spcAft>
              <a:buNone/>
            </a:pPr>
            <a:r>
              <a:rPr lang="de" u="sng">
                <a:solidFill>
                  <a:schemeClr val="hlink"/>
                </a:solidFill>
                <a:hlinkClick r:id="rId5"/>
              </a:rPr>
              <a:t>https://www.flexibreaks.ag/groupon/hotelinfo-erfolgreich</a:t>
            </a:r>
            <a:r>
              <a:rPr lang="de"/>
              <a:t> -Smiley</a:t>
            </a:r>
            <a:endParaRPr/>
          </a:p>
          <a:p>
            <a:pPr indent="0" lvl="0" marL="0" rtl="0" algn="l">
              <a:spcBef>
                <a:spcPts val="1200"/>
              </a:spcBef>
              <a:spcAft>
                <a:spcPts val="0"/>
              </a:spcAft>
              <a:buNone/>
            </a:pPr>
            <a:r>
              <a:rPr lang="de" u="sng">
                <a:solidFill>
                  <a:schemeClr val="hlink"/>
                </a:solidFill>
                <a:hlinkClick r:id="rId6"/>
              </a:rPr>
              <a:t>https://app.diagrams.net</a:t>
            </a:r>
            <a:r>
              <a:rPr lang="de"/>
              <a:t> - Diagramme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870225" y="542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3300"/>
              <a:t>Inhalt</a:t>
            </a:r>
            <a:endParaRPr sz="3300"/>
          </a:p>
        </p:txBody>
      </p:sp>
      <p:sp>
        <p:nvSpPr>
          <p:cNvPr id="141" name="Google Shape;141;p14"/>
          <p:cNvSpPr txBox="1"/>
          <p:nvPr>
            <p:ph idx="1" type="body"/>
          </p:nvPr>
        </p:nvSpPr>
        <p:spPr>
          <a:xfrm>
            <a:off x="1870225"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Font typeface="Arial"/>
              <a:buAutoNum type="arabicPeriod"/>
            </a:pPr>
            <a:r>
              <a:rPr lang="de" sz="1600">
                <a:latin typeface="Arial"/>
                <a:ea typeface="Arial"/>
                <a:cs typeface="Arial"/>
                <a:sym typeface="Arial"/>
              </a:rPr>
              <a:t>Idee</a:t>
            </a:r>
            <a:endParaRPr sz="1600">
              <a:latin typeface="Arial"/>
              <a:ea typeface="Arial"/>
              <a:cs typeface="Arial"/>
              <a:sym typeface="Arial"/>
            </a:endParaRPr>
          </a:p>
          <a:p>
            <a:pPr indent="-330200" lvl="0" marL="457200" rtl="0" algn="l">
              <a:lnSpc>
                <a:spcPct val="95000"/>
              </a:lnSpc>
              <a:spcBef>
                <a:spcPts val="0"/>
              </a:spcBef>
              <a:spcAft>
                <a:spcPts val="0"/>
              </a:spcAft>
              <a:buSzPts val="1600"/>
              <a:buFont typeface="Arial"/>
              <a:buAutoNum type="arabicPeriod"/>
            </a:pPr>
            <a:r>
              <a:rPr lang="de" sz="1600">
                <a:latin typeface="Arial"/>
                <a:ea typeface="Arial"/>
                <a:cs typeface="Arial"/>
                <a:sym typeface="Arial"/>
              </a:rPr>
              <a:t>Struktur</a:t>
            </a:r>
            <a:endParaRPr sz="1600">
              <a:latin typeface="Arial"/>
              <a:ea typeface="Arial"/>
              <a:cs typeface="Arial"/>
              <a:sym typeface="Arial"/>
            </a:endParaRPr>
          </a:p>
          <a:p>
            <a:pPr indent="-330200" lvl="0" marL="457200" rtl="0" algn="l">
              <a:lnSpc>
                <a:spcPct val="95000"/>
              </a:lnSpc>
              <a:spcBef>
                <a:spcPts val="0"/>
              </a:spcBef>
              <a:spcAft>
                <a:spcPts val="0"/>
              </a:spcAft>
              <a:buSzPts val="1600"/>
              <a:buFont typeface="Arial"/>
              <a:buAutoNum type="arabicPeriod"/>
            </a:pPr>
            <a:r>
              <a:rPr lang="de" sz="1600">
                <a:latin typeface="Arial"/>
                <a:ea typeface="Arial"/>
                <a:cs typeface="Arial"/>
                <a:sym typeface="Arial"/>
              </a:rPr>
              <a:t>Zwischenspeicher auslesen/speichern</a:t>
            </a:r>
            <a:endParaRPr sz="1600">
              <a:latin typeface="Arial"/>
              <a:ea typeface="Arial"/>
              <a:cs typeface="Arial"/>
              <a:sym typeface="Arial"/>
            </a:endParaRPr>
          </a:p>
          <a:p>
            <a:pPr indent="-330200" lvl="0" marL="457200" rtl="0" algn="l">
              <a:lnSpc>
                <a:spcPct val="95000"/>
              </a:lnSpc>
              <a:spcBef>
                <a:spcPts val="0"/>
              </a:spcBef>
              <a:spcAft>
                <a:spcPts val="0"/>
              </a:spcAft>
              <a:buSzPts val="1600"/>
              <a:buFont typeface="Arial"/>
              <a:buAutoNum type="arabicPeriod"/>
            </a:pPr>
            <a:r>
              <a:rPr lang="de" sz="1600">
                <a:latin typeface="Arial"/>
                <a:ea typeface="Arial"/>
                <a:cs typeface="Arial"/>
                <a:sym typeface="Arial"/>
              </a:rPr>
              <a:t>Menü</a:t>
            </a:r>
            <a:endParaRPr sz="1600">
              <a:latin typeface="Arial"/>
              <a:ea typeface="Arial"/>
              <a:cs typeface="Arial"/>
              <a:sym typeface="Arial"/>
            </a:endParaRPr>
          </a:p>
          <a:p>
            <a:pPr indent="-330200" lvl="0" marL="457200" rtl="0" algn="l">
              <a:lnSpc>
                <a:spcPct val="95000"/>
              </a:lnSpc>
              <a:spcBef>
                <a:spcPts val="0"/>
              </a:spcBef>
              <a:spcAft>
                <a:spcPts val="0"/>
              </a:spcAft>
              <a:buSzPts val="1600"/>
              <a:buFont typeface="Arial"/>
              <a:buAutoNum type="arabicPeriod"/>
            </a:pPr>
            <a:r>
              <a:rPr lang="de" sz="1600">
                <a:latin typeface="Arial"/>
                <a:ea typeface="Arial"/>
                <a:cs typeface="Arial"/>
                <a:sym typeface="Arial"/>
              </a:rPr>
              <a:t>Einstellungen</a:t>
            </a:r>
            <a:endParaRPr sz="1600">
              <a:latin typeface="Arial"/>
              <a:ea typeface="Arial"/>
              <a:cs typeface="Arial"/>
              <a:sym typeface="Arial"/>
            </a:endParaRPr>
          </a:p>
          <a:p>
            <a:pPr indent="-330200" lvl="0" marL="457200" rtl="0" algn="l">
              <a:lnSpc>
                <a:spcPct val="95000"/>
              </a:lnSpc>
              <a:spcBef>
                <a:spcPts val="0"/>
              </a:spcBef>
              <a:spcAft>
                <a:spcPts val="0"/>
              </a:spcAft>
              <a:buSzPts val="1600"/>
              <a:buFont typeface="Arial"/>
              <a:buAutoNum type="arabicPeriod"/>
            </a:pPr>
            <a:r>
              <a:rPr lang="de" sz="1600">
                <a:latin typeface="Arial"/>
                <a:ea typeface="Arial"/>
                <a:cs typeface="Arial"/>
                <a:sym typeface="Arial"/>
              </a:rPr>
              <a:t>Spiel</a:t>
            </a:r>
            <a:endParaRPr sz="1600">
              <a:latin typeface="Arial"/>
              <a:ea typeface="Arial"/>
              <a:cs typeface="Arial"/>
              <a:sym typeface="Arial"/>
            </a:endParaRPr>
          </a:p>
          <a:p>
            <a:pPr indent="-330200" lvl="0" marL="457200" rtl="0" algn="l">
              <a:lnSpc>
                <a:spcPct val="95000"/>
              </a:lnSpc>
              <a:spcBef>
                <a:spcPts val="0"/>
              </a:spcBef>
              <a:spcAft>
                <a:spcPts val="0"/>
              </a:spcAft>
              <a:buSzPts val="1600"/>
              <a:buFont typeface="Arial"/>
              <a:buAutoNum type="arabicPeriod"/>
            </a:pPr>
            <a:r>
              <a:rPr lang="de" sz="1600">
                <a:latin typeface="Arial"/>
                <a:ea typeface="Arial"/>
                <a:cs typeface="Arial"/>
                <a:sym typeface="Arial"/>
              </a:rPr>
              <a:t>Fazit</a:t>
            </a:r>
            <a:endParaRPr sz="32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517775" y="570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4200">
                <a:highlight>
                  <a:srgbClr val="1C4587"/>
                </a:highlight>
              </a:rPr>
              <a:t>Idee</a:t>
            </a:r>
            <a:endParaRPr sz="4200">
              <a:highlight>
                <a:srgbClr val="1C4587"/>
              </a:highlight>
            </a:endParaRPr>
          </a:p>
        </p:txBody>
      </p:sp>
      <p:pic>
        <p:nvPicPr>
          <p:cNvPr id="147" name="Google Shape;147;p15"/>
          <p:cNvPicPr preferRelativeResize="0"/>
          <p:nvPr/>
        </p:nvPicPr>
        <p:blipFill>
          <a:blip r:embed="rId3">
            <a:alphaModFix/>
          </a:blip>
          <a:stretch>
            <a:fillRect/>
          </a:stretch>
        </p:blipFill>
        <p:spPr>
          <a:xfrm>
            <a:off x="0" y="2657825"/>
            <a:ext cx="4418975" cy="2485675"/>
          </a:xfrm>
          <a:prstGeom prst="rect">
            <a:avLst/>
          </a:prstGeom>
          <a:noFill/>
          <a:ln>
            <a:noFill/>
          </a:ln>
        </p:spPr>
      </p:pic>
      <p:pic>
        <p:nvPicPr>
          <p:cNvPr id="148" name="Google Shape;148;p15"/>
          <p:cNvPicPr preferRelativeResize="0"/>
          <p:nvPr/>
        </p:nvPicPr>
        <p:blipFill>
          <a:blip r:embed="rId4">
            <a:alphaModFix/>
          </a:blip>
          <a:stretch>
            <a:fillRect/>
          </a:stretch>
        </p:blipFill>
        <p:spPr>
          <a:xfrm>
            <a:off x="5331350" y="1063750"/>
            <a:ext cx="3530850" cy="353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solidFill>
                  <a:schemeClr val="dk1"/>
                </a:solidFill>
              </a:rPr>
              <a:t>Struktur</a:t>
            </a:r>
            <a:endParaRPr>
              <a:solidFill>
                <a:schemeClr val="dk1"/>
              </a:solidFill>
            </a:endParaRPr>
          </a:p>
        </p:txBody>
      </p:sp>
      <p:pic>
        <p:nvPicPr>
          <p:cNvPr id="154" name="Google Shape;154;p16"/>
          <p:cNvPicPr preferRelativeResize="0"/>
          <p:nvPr/>
        </p:nvPicPr>
        <p:blipFill>
          <a:blip r:embed="rId3">
            <a:alphaModFix/>
          </a:blip>
          <a:stretch>
            <a:fillRect/>
          </a:stretch>
        </p:blipFill>
        <p:spPr>
          <a:xfrm>
            <a:off x="1379525" y="1257925"/>
            <a:ext cx="7504872" cy="35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052550" y="22148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a:t>Zwischenspeicher auslesen/speichern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052550" y="22148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a:t>Menü und Einstellungen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052563" y="6843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sz="3000"/>
              <a:t>Spiel</a:t>
            </a:r>
            <a:endParaRPr sz="3000"/>
          </a:p>
        </p:txBody>
      </p:sp>
      <p:pic>
        <p:nvPicPr>
          <p:cNvPr id="170" name="Google Shape;170;p19"/>
          <p:cNvPicPr preferRelativeResize="0"/>
          <p:nvPr/>
        </p:nvPicPr>
        <p:blipFill rotWithShape="1">
          <a:blip r:embed="rId3">
            <a:alphaModFix/>
          </a:blip>
          <a:srcRect b="0" l="0" r="1156" t="0"/>
          <a:stretch/>
        </p:blipFill>
        <p:spPr>
          <a:xfrm>
            <a:off x="2331000" y="2209150"/>
            <a:ext cx="4430324" cy="251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pic>
        <p:nvPicPr>
          <p:cNvPr id="175" name="Google Shape;175;p20"/>
          <p:cNvPicPr preferRelativeResize="0"/>
          <p:nvPr/>
        </p:nvPicPr>
        <p:blipFill>
          <a:blip r:embed="rId3">
            <a:alphaModFix/>
          </a:blip>
          <a:stretch>
            <a:fillRect/>
          </a:stretch>
        </p:blipFill>
        <p:spPr>
          <a:xfrm>
            <a:off x="1296538" y="0"/>
            <a:ext cx="655092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ctrTitle"/>
          </p:nvPr>
        </p:nvSpPr>
        <p:spPr>
          <a:xfrm>
            <a:off x="4594500" y="6752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5200"/>
              <a:t>Ende</a:t>
            </a:r>
            <a:endParaRPr sz="5200"/>
          </a:p>
        </p:txBody>
      </p:sp>
      <p:sp>
        <p:nvSpPr>
          <p:cNvPr id="181" name="Google Shape;181;p21"/>
          <p:cNvSpPr txBox="1"/>
          <p:nvPr>
            <p:ph idx="1" type="subTitle"/>
          </p:nvPr>
        </p:nvSpPr>
        <p:spPr>
          <a:xfrm>
            <a:off x="4594500" y="17717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Haben </a:t>
            </a:r>
            <a:r>
              <a:rPr lang="de"/>
              <a:t>Sie</a:t>
            </a:r>
            <a:r>
              <a:rPr lang="de"/>
              <a:t> noch Fragen?</a:t>
            </a:r>
            <a:endParaRPr/>
          </a:p>
        </p:txBody>
      </p:sp>
      <p:pic>
        <p:nvPicPr>
          <p:cNvPr id="182" name="Google Shape;182;p21"/>
          <p:cNvPicPr preferRelativeResize="0"/>
          <p:nvPr/>
        </p:nvPicPr>
        <p:blipFill>
          <a:blip r:embed="rId3">
            <a:alphaModFix/>
          </a:blip>
          <a:stretch>
            <a:fillRect/>
          </a:stretch>
        </p:blipFill>
        <p:spPr>
          <a:xfrm>
            <a:off x="135625" y="1079888"/>
            <a:ext cx="3737275" cy="3737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