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0" r:id="rId1"/>
  </p:sldMasterIdLst>
  <p:notesMasterIdLst>
    <p:notesMasterId r:id="rId25"/>
  </p:notesMasterIdLst>
  <p:sldIdLst>
    <p:sldId id="270" r:id="rId2"/>
    <p:sldId id="261" r:id="rId3"/>
    <p:sldId id="273" r:id="rId4"/>
    <p:sldId id="272" r:id="rId5"/>
    <p:sldId id="274" r:id="rId6"/>
    <p:sldId id="275" r:id="rId7"/>
    <p:sldId id="277" r:id="rId8"/>
    <p:sldId id="279" r:id="rId9"/>
    <p:sldId id="280" r:id="rId10"/>
    <p:sldId id="281" r:id="rId11"/>
    <p:sldId id="264" r:id="rId12"/>
    <p:sldId id="265" r:id="rId13"/>
    <p:sldId id="266" r:id="rId14"/>
    <p:sldId id="263" r:id="rId15"/>
    <p:sldId id="282" r:id="rId16"/>
    <p:sldId id="283" r:id="rId17"/>
    <p:sldId id="287" r:id="rId18"/>
    <p:sldId id="294" r:id="rId19"/>
    <p:sldId id="295" r:id="rId20"/>
    <p:sldId id="291" r:id="rId21"/>
    <p:sldId id="292" r:id="rId22"/>
    <p:sldId id="293" r:id="rId23"/>
    <p:sldId id="29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91C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86357" autoAdjust="0"/>
  </p:normalViewPr>
  <p:slideViewPr>
    <p:cSldViewPr snapToGrid="0" snapToObjects="1">
      <p:cViewPr varScale="1">
        <p:scale>
          <a:sx n="115" d="100"/>
          <a:sy n="115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270B-BDB4-924C-8C49-4429F0A12D57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EE0FD-9FA7-1844-9BA8-9F3C32B4E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E0FD-9FA7-1844-9BA8-9F3C32B4E7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8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5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9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26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32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019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1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8E2691-DC33-DA4C-B991-A593C921C064}"/>
              </a:ext>
            </a:extLst>
          </p:cNvPr>
          <p:cNvSpPr/>
          <p:nvPr userDrawn="1"/>
        </p:nvSpPr>
        <p:spPr>
          <a:xfrm>
            <a:off x="574467" y="571504"/>
            <a:ext cx="10779335" cy="5385955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0095" y="5957455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3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10779335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26555" y="5663642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52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10779335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4467" y="5666818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87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10779335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21232" y="587184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37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FB3619-BF9E-3C42-BB1B-FE1E48CB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0F708-7283-B543-9C4B-ABDA5D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F5D1-4C41-3144-97B3-742C05D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3D145-AB7A-ED40-AA3F-8E43D77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8E2691-DC33-DA4C-B991-A593C921C064}"/>
              </a:ext>
            </a:extLst>
          </p:cNvPr>
          <p:cNvSpPr/>
          <p:nvPr userDrawn="1"/>
        </p:nvSpPr>
        <p:spPr>
          <a:xfrm>
            <a:off x="574467" y="571500"/>
            <a:ext cx="4171951" cy="5705474"/>
          </a:xfrm>
          <a:prstGeom prst="rect">
            <a:avLst/>
          </a:prstGeom>
          <a:solidFill>
            <a:srgbClr val="FFFFFF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D67E9A-DDC5-B846-9CFC-DEEBBC85DC06}"/>
              </a:ext>
            </a:extLst>
          </p:cNvPr>
          <p:cNvSpPr/>
          <p:nvPr userDrawn="1"/>
        </p:nvSpPr>
        <p:spPr>
          <a:xfrm>
            <a:off x="574469" y="3455622"/>
            <a:ext cx="4138671" cy="2821352"/>
          </a:xfrm>
          <a:prstGeom prst="rect">
            <a:avLst/>
          </a:prstGeom>
          <a:solidFill>
            <a:srgbClr val="FFFFFF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F97518-DDEF-134E-AD94-95B7C3755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097" y="549645"/>
            <a:ext cx="657225" cy="65722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D1BC1B-C9CA-C24F-9510-0D8623F329E1}"/>
              </a:ext>
            </a:extLst>
          </p:cNvPr>
          <p:cNvSpPr/>
          <p:nvPr userDrawn="1"/>
        </p:nvSpPr>
        <p:spPr>
          <a:xfrm>
            <a:off x="4713139" y="571504"/>
            <a:ext cx="6904397" cy="5705475"/>
          </a:xfrm>
          <a:prstGeom prst="rect">
            <a:avLst/>
          </a:prstGeom>
          <a:solidFill>
            <a:srgbClr val="FFFFFF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9F0B74-0833-D24B-853E-FF9784151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9256" y="5665882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3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16F75F69-DC02-AC40-9821-219287E9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80048-8787-7843-80BF-6D18ACE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7F85-A45B-0F4F-99B1-3C7C2AA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EF203A-3789-684D-9E08-D132EF88BFC0}"/>
              </a:ext>
            </a:extLst>
          </p:cNvPr>
          <p:cNvSpPr>
            <a:spLocks noChangeAspect="1"/>
          </p:cNvSpPr>
          <p:nvPr userDrawn="1"/>
        </p:nvSpPr>
        <p:spPr>
          <a:xfrm>
            <a:off x="574467" y="571500"/>
            <a:ext cx="4171951" cy="5705474"/>
          </a:xfrm>
          <a:prstGeom prst="rect">
            <a:avLst/>
          </a:prstGeom>
          <a:solidFill>
            <a:schemeClr val="bg2">
              <a:lumMod val="85000"/>
            </a:schemeClr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9568D6-2380-B74A-A70E-5282A935A67A}"/>
              </a:ext>
            </a:extLst>
          </p:cNvPr>
          <p:cNvSpPr/>
          <p:nvPr userDrawn="1"/>
        </p:nvSpPr>
        <p:spPr>
          <a:xfrm>
            <a:off x="4713139" y="571504"/>
            <a:ext cx="6904397" cy="5705475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082A86-D94F-D04B-9FAB-4738D4CB8B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85878" y="549645"/>
            <a:ext cx="657225" cy="65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5F910-2255-CA4A-9D9B-7B75D3C46D90}"/>
              </a:ext>
            </a:extLst>
          </p:cNvPr>
          <p:cNvSpPr txBox="1"/>
          <p:nvPr userDrawn="1"/>
        </p:nvSpPr>
        <p:spPr>
          <a:xfrm>
            <a:off x="5303839" y="1124262"/>
            <a:ext cx="530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0" u="none" strike="noStrike" dirty="0">
                <a:effectLst/>
                <a:latin typeface="Arial" panose="020B0604020202020204" pitchFamily="34" charset="0"/>
              </a:rPr>
              <a:t>ЗАГОЛОВОК</a:t>
            </a:r>
            <a:endParaRPr lang="ru-RU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18D87-C0C5-6F4C-A7A4-F30C54114535}"/>
              </a:ext>
            </a:extLst>
          </p:cNvPr>
          <p:cNvSpPr txBox="1"/>
          <p:nvPr userDrawn="1"/>
        </p:nvSpPr>
        <p:spPr>
          <a:xfrm>
            <a:off x="5303839" y="1832152"/>
            <a:ext cx="53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0" u="none" strike="noStrike" dirty="0">
                <a:effectLst/>
                <a:latin typeface="Arial" panose="020B0604020202020204" pitchFamily="34" charset="0"/>
              </a:rPr>
              <a:t>Подзаголовок</a:t>
            </a:r>
            <a:endParaRPr lang="ru-RU" sz="2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92399D7-BEB1-6841-B9C0-B580D03FAF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91341" y="5667946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53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16F75F69-DC02-AC40-9821-219287E9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80048-8787-7843-80BF-6D18ACE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7F85-A45B-0F4F-99B1-3C7C2AA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EF203A-3789-684D-9E08-D132EF88BFC0}"/>
              </a:ext>
            </a:extLst>
          </p:cNvPr>
          <p:cNvSpPr>
            <a:spLocks noChangeAspect="1"/>
          </p:cNvSpPr>
          <p:nvPr userDrawn="1"/>
        </p:nvSpPr>
        <p:spPr>
          <a:xfrm>
            <a:off x="574467" y="571500"/>
            <a:ext cx="6928269" cy="5705474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9568D6-2380-B74A-A70E-5282A935A67A}"/>
              </a:ext>
            </a:extLst>
          </p:cNvPr>
          <p:cNvSpPr/>
          <p:nvPr userDrawn="1"/>
        </p:nvSpPr>
        <p:spPr>
          <a:xfrm>
            <a:off x="7502735" y="571504"/>
            <a:ext cx="4114800" cy="5705475"/>
          </a:xfrm>
          <a:prstGeom prst="rect">
            <a:avLst/>
          </a:prstGeom>
          <a:solidFill>
            <a:schemeClr val="bg2"/>
          </a:solidFill>
          <a:ln w="50800"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082A86-D94F-D04B-9FAB-4738D4CB8B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1514" y="547146"/>
            <a:ext cx="657225" cy="6572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92399D7-BEB1-6841-B9C0-B580D03FAF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4465" y="5657292"/>
            <a:ext cx="1932568" cy="6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2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23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43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9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1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B8F335-714F-0943-B24B-A290250B122C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F5C9E4-86C7-FF4D-A25F-02247756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7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  <p:sldLayoutId id="2147484078" r:id="rId18"/>
    <p:sldLayoutId id="2147483649" r:id="rId19"/>
    <p:sldLayoutId id="2147483669" r:id="rId20"/>
    <p:sldLayoutId id="2147483668" r:id="rId21"/>
    <p:sldLayoutId id="2147483661" r:id="rId22"/>
    <p:sldLayoutId id="2147483651" r:id="rId23"/>
    <p:sldLayoutId id="2147483665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400" y="0"/>
            <a:ext cx="12302298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07280" y="232785"/>
            <a:ext cx="12167600" cy="1113183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ru-RU" dirty="0"/>
              <a:t>Система анализа аварийности 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272446" y="1792117"/>
            <a:ext cx="7076423" cy="154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ru" sz="3900" dirty="0" smtClean="0">
                <a:solidFill>
                  <a:srgbClr val="FFFFFF"/>
                </a:solidFill>
              </a:rPr>
              <a:t>Представляет</a:t>
            </a:r>
            <a:r>
              <a:rPr lang="ru" dirty="0" smtClean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</a:pPr>
            <a:r>
              <a:rPr lang="ru-RU" sz="3600" b="1" dirty="0" err="1" smtClean="0">
                <a:solidFill>
                  <a:srgbClr val="FFFFFF"/>
                </a:solidFill>
                <a:latin typeface="Freestyle Script" panose="030804020302050B0404" pitchFamily="66" charset="0"/>
              </a:rPr>
              <a:t>Кирячек</a:t>
            </a:r>
            <a:r>
              <a:rPr lang="ru-RU" sz="3600" b="1" dirty="0" smtClean="0">
                <a:solidFill>
                  <a:srgbClr val="FFFFFF"/>
                </a:solidFill>
                <a:latin typeface="Freestyle Script" panose="030804020302050B0404" pitchFamily="66" charset="0"/>
              </a:rPr>
              <a:t> Тимофей</a:t>
            </a:r>
            <a:endParaRPr sz="3600" b="1" dirty="0">
              <a:solidFill>
                <a:srgbClr val="FFFFFF"/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rot="10800000" flipH="1">
            <a:off x="0" y="3689800"/>
            <a:ext cx="12167600" cy="50800"/>
          </a:xfrm>
          <a:prstGeom prst="straightConnector1">
            <a:avLst/>
          </a:prstGeom>
          <a:noFill/>
          <a:ln w="571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566" y="1484418"/>
            <a:ext cx="4512366" cy="451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CE625E-EA5F-F643-9B70-EC8EB3697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46" y="4285732"/>
            <a:ext cx="3339311" cy="1711052"/>
          </a:xfrm>
          <a:prstGeom prst="rect">
            <a:avLst/>
          </a:prstGeom>
        </p:spPr>
      </p:pic>
      <p:pic>
        <p:nvPicPr>
          <p:cNvPr id="1026" name="Picture 2" descr="Герб &amp;quot;Тинькофф Банка&amp;quot;. Что не так ? | Гербы, флаги, знамена | Яндекс Дзен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31" y="4290789"/>
            <a:ext cx="1944834" cy="17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7931" y="4420511"/>
            <a:ext cx="1944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Futura New Bold"/>
              </a:rPr>
              <a:t>ЗДЕСЬ МОГЛА БЫТЬ ВАША РЕКЛАМА</a:t>
            </a:r>
            <a:endParaRPr lang="ru-RU" sz="2200" dirty="0">
              <a:latin typeface="Futura New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807" y="4294248"/>
            <a:ext cx="4080950" cy="1702536"/>
          </a:xfrm>
          <a:prstGeom prst="rect">
            <a:avLst/>
          </a:prstGeom>
        </p:spPr>
      </p:pic>
      <p:pic>
        <p:nvPicPr>
          <p:cNvPr id="1028" name="Picture 4" descr="https://sun9-53.userapi.com/impg/N2YYIkDSI8Ptuc2b9mvLJU5GgX0J7rXv8Q7Uow/GvjrdbAWVLM.jpg?size=120x103&amp;quality=96&amp;sign=d922c3d3949a9bfc453df6289aa6fc83&amp;type=albu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429" y="4318224"/>
            <a:ext cx="1955602" cy="16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079691" y="331511"/>
            <a:ext cx="9833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38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Новая характеристика</a:t>
            </a:r>
            <a:endParaRPr lang="ru-RU" sz="38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019" y="1117337"/>
            <a:ext cx="119857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traffic_regime_index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(изменение режима движения в результате аварии)</a:t>
            </a:r>
          </a:p>
          <a:p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 Использованы данные от  </a:t>
            </a:r>
            <a:r>
              <a:rPr lang="ru-RU" sz="2800" dirty="0" err="1" smtClean="0">
                <a:solidFill>
                  <a:schemeClr val="bg1"/>
                </a:solidFill>
              </a:rPr>
              <a:t>Яндекс.Статистика</a:t>
            </a:r>
            <a:r>
              <a:rPr lang="ru-RU" sz="2800" dirty="0" smtClean="0">
                <a:solidFill>
                  <a:schemeClr val="bg1"/>
                </a:solidFill>
              </a:rPr>
              <a:t> для ранжирования убытков от изменения режима движения по районам на основании уровня жизни и оживленности движения.</a:t>
            </a:r>
          </a:p>
          <a:p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 Принимает следующие значения: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Движение не перекрыто – 0,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частично перекрыто – 25 * К,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полностью перекрыто – 300 * </a:t>
            </a:r>
            <a:r>
              <a:rPr lang="en-US" sz="2800" dirty="0" smtClean="0">
                <a:solidFill>
                  <a:schemeClr val="bg1"/>
                </a:solidFill>
              </a:rPr>
              <a:t>K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где </a:t>
            </a:r>
            <a:r>
              <a:rPr lang="en-US" sz="2800" dirty="0" smtClean="0">
                <a:solidFill>
                  <a:schemeClr val="bg1"/>
                </a:solidFill>
              </a:rPr>
              <a:t>K </a:t>
            </a:r>
            <a:r>
              <a:rPr lang="ru-RU" sz="2800" dirty="0" smtClean="0">
                <a:solidFill>
                  <a:schemeClr val="bg1"/>
                </a:solidFill>
              </a:rPr>
              <a:t>– среднее уровня </a:t>
            </a:r>
            <a:r>
              <a:rPr lang="ru-RU" sz="2800" dirty="0">
                <a:solidFill>
                  <a:schemeClr val="bg1"/>
                </a:solidFill>
              </a:rPr>
              <a:t>жизни и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оживленности </a:t>
            </a:r>
            <a:r>
              <a:rPr lang="ru-RU" sz="2800" dirty="0">
                <a:solidFill>
                  <a:schemeClr val="bg1"/>
                </a:solidFill>
              </a:rPr>
              <a:t>движения в </a:t>
            </a:r>
            <a:r>
              <a:rPr lang="ru-RU" sz="2800" dirty="0" smtClean="0">
                <a:solidFill>
                  <a:schemeClr val="bg1"/>
                </a:solidFill>
              </a:rPr>
              <a:t>районе, </a:t>
            </a:r>
          </a:p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где произошла авария.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ugra-tv.ru/upload/iblock/c4f/c4fcc9325bd464a9dba51eaa389c07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527" y="4556933"/>
            <a:ext cx="3898669" cy="219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06017" y="6255027"/>
            <a:ext cx="11997083" cy="6029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-1"/>
            <a:ext cx="12192000" cy="6925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2" name="Picture 2" descr="C:\Users\1\Downloads\640d23c9-0635-406c-b321-11bc658c35b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2315966"/>
            <a:ext cx="11997083" cy="4609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69197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dirty="0" smtClean="0">
                <a:solidFill>
                  <a:schemeClr val="bg1"/>
                </a:solidFill>
                <a:latin typeface="Futura New Bold"/>
              </a:rPr>
              <a:t>Графики</a:t>
            </a:r>
            <a:r>
              <a:rPr lang="en-US" sz="3800" b="1" dirty="0" smtClean="0">
                <a:solidFill>
                  <a:schemeClr val="bg1"/>
                </a:solidFill>
                <a:latin typeface="Futura New Bold"/>
              </a:rPr>
              <a:t> </a:t>
            </a:r>
            <a:r>
              <a:rPr lang="ru-RU" sz="3800" b="1" dirty="0" smtClean="0">
                <a:solidFill>
                  <a:schemeClr val="bg1"/>
                </a:solidFill>
                <a:latin typeface="Futura New Bold"/>
              </a:rPr>
              <a:t>метрик </a:t>
            </a:r>
            <a:r>
              <a:rPr lang="en-US" sz="3800" b="1" dirty="0" smtClean="0">
                <a:solidFill>
                  <a:schemeClr val="bg1"/>
                </a:solidFill>
                <a:latin typeface="Futura New Bold"/>
              </a:rPr>
              <a:t>RITA</a:t>
            </a:r>
            <a:r>
              <a:rPr lang="ru-RU" sz="3800" b="1" dirty="0" smtClean="0">
                <a:solidFill>
                  <a:schemeClr val="bg1"/>
                </a:solidFill>
                <a:latin typeface="Futura New Bold"/>
              </a:rPr>
              <a:t>(слева) и</a:t>
            </a:r>
            <a:r>
              <a:rPr lang="en-US" sz="3800" b="1" dirty="0" smtClean="0">
                <a:solidFill>
                  <a:schemeClr val="bg1"/>
                </a:solidFill>
                <a:latin typeface="Futura New Bold"/>
              </a:rPr>
              <a:t> </a:t>
            </a:r>
            <a:r>
              <a:rPr lang="en-US" sz="3800" b="1" dirty="0" err="1" smtClean="0">
                <a:solidFill>
                  <a:schemeClr val="bg1"/>
                </a:solidFill>
                <a:latin typeface="Futura New Bold"/>
              </a:rPr>
              <a:t>human_index</a:t>
            </a:r>
            <a:r>
              <a:rPr lang="ru-RU" sz="3800" b="1" dirty="0" smtClean="0">
                <a:solidFill>
                  <a:schemeClr val="bg1"/>
                </a:solidFill>
                <a:latin typeface="Futura New Bold"/>
              </a:rPr>
              <a:t>(справа)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Futura New Bold" panose="020B0502020204020303"/>
                <a:cs typeface="Times New Roman" panose="02020603050405020304" pitchFamily="18" charset="0"/>
              </a:rPr>
              <a:t>Human_index</a:t>
            </a:r>
            <a:r>
              <a:rPr lang="ru-RU" sz="3200" dirty="0" smtClean="0">
                <a:solidFill>
                  <a:schemeClr val="bg1"/>
                </a:solidFill>
                <a:latin typeface="Futura New Bold" panose="020B0502020204020303"/>
                <a:cs typeface="Times New Roman" panose="02020603050405020304" pitchFamily="18" charset="0"/>
              </a:rPr>
              <a:t>– взвешенная сумма таких признаков аварии, как кол-во пострадавших, погибших и поврежденных машин</a:t>
            </a:r>
            <a:endParaRPr lang="ru-RU" sz="3200" dirty="0">
              <a:solidFill>
                <a:schemeClr val="bg1"/>
              </a:solidFill>
              <a:latin typeface="Futura New Bold" panose="020B0502020204020303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40500" y="160338"/>
            <a:ext cx="63500" cy="3047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Picture 9" descr="C:\Users\1\Downloads\26926c3d-e547-4a44-adf5-02222538af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37"/>
            <a:ext cx="12192000" cy="68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350" y="-17463"/>
            <a:ext cx="12192000" cy="48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50" y="6627742"/>
            <a:ext cx="12192000" cy="3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938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dirty="0" smtClean="0">
                <a:solidFill>
                  <a:schemeClr val="bg1"/>
                </a:solidFill>
              </a:rPr>
              <a:t>Среднее значение </a:t>
            </a:r>
            <a:r>
              <a:rPr lang="en-US" sz="3800" b="1" dirty="0" smtClean="0">
                <a:solidFill>
                  <a:schemeClr val="bg1"/>
                </a:solidFill>
              </a:rPr>
              <a:t>RITA</a:t>
            </a:r>
            <a:r>
              <a:rPr lang="ru-RU" sz="3800" b="1" dirty="0" smtClean="0">
                <a:solidFill>
                  <a:schemeClr val="bg1"/>
                </a:solidFill>
              </a:rPr>
              <a:t> по нарушениям</a:t>
            </a:r>
            <a:endParaRPr lang="ru-RU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40500" y="160338"/>
            <a:ext cx="63500" cy="3047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50" y="6627742"/>
            <a:ext cx="12192000" cy="35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3" name="Picture 2" descr="C:\Users\1\Downloads\765f6ea2-71ff-41dd-bfce-895e42f768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08" y="346492"/>
            <a:ext cx="12205308" cy="669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-13308" y="15873"/>
            <a:ext cx="12192000" cy="74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-14290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dirty="0" smtClean="0">
                <a:solidFill>
                  <a:schemeClr val="bg1"/>
                </a:solidFill>
              </a:rPr>
              <a:t>Среднее значение </a:t>
            </a:r>
            <a:r>
              <a:rPr lang="en-US" sz="3800" b="1" dirty="0" smtClean="0">
                <a:solidFill>
                  <a:schemeClr val="bg1"/>
                </a:solidFill>
              </a:rPr>
              <a:t>RITA</a:t>
            </a:r>
            <a:r>
              <a:rPr lang="ru-RU" sz="3800" b="1" dirty="0" smtClean="0">
                <a:solidFill>
                  <a:schemeClr val="bg1"/>
                </a:solidFill>
              </a:rPr>
              <a:t> по нарушениям</a:t>
            </a:r>
            <a:endParaRPr lang="ru-RU" sz="38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64200" y="6805542"/>
            <a:ext cx="3441700" cy="238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fe05645c-53f1-4e7f-b13c-1bebbd6ba1f9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C:\Users\1\Downloads\8229860d-4a6a-49cf-8053-b670452e3d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538"/>
            <a:ext cx="12230100" cy="624046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92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Futura New Bold"/>
              </a:rPr>
              <a:t>Медиана </a:t>
            </a:r>
            <a:r>
              <a:rPr lang="en-US" sz="3200" b="1" dirty="0" smtClean="0">
                <a:solidFill>
                  <a:schemeClr val="bg1"/>
                </a:solidFill>
                <a:latin typeface="Futura New Bold"/>
              </a:rPr>
              <a:t>RITA</a:t>
            </a:r>
            <a:r>
              <a:rPr lang="ru-RU" sz="3200" b="1" dirty="0" smtClean="0">
                <a:solidFill>
                  <a:schemeClr val="bg1"/>
                </a:solidFill>
                <a:latin typeface="Futura New Bold"/>
              </a:rPr>
              <a:t> по нарушениям в разрезе времени года</a:t>
            </a:r>
            <a:endParaRPr lang="ru-RU" sz="3200" b="1" dirty="0">
              <a:solidFill>
                <a:schemeClr val="bg1"/>
              </a:solidFill>
              <a:latin typeface="Futura New Bold"/>
            </a:endParaRPr>
          </a:p>
        </p:txBody>
      </p:sp>
    </p:spTree>
    <p:extLst>
      <p:ext uri="{BB962C8B-B14F-4D97-AF65-F5344CB8AC3E}">
        <p14:creationId xmlns:p14="http://schemas.microsoft.com/office/powerpoint/2010/main" val="42651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265043" y="-92766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Описание проблемы поиска выбросов</a:t>
            </a:r>
            <a:endParaRPr lang="ru-RU" sz="20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48881" y="3626569"/>
            <a:ext cx="3100460" cy="7906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Нарушение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17937" y="5273092"/>
            <a:ext cx="3100460" cy="7906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РИТА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cxnSp>
        <p:nvCxnSpPr>
          <p:cNvPr id="12" name="Скругленная соединительная линия 11"/>
          <p:cNvCxnSpPr>
            <a:stCxn id="8" idx="1"/>
            <a:endCxn id="11" idx="1"/>
          </p:cNvCxnSpPr>
          <p:nvPr/>
        </p:nvCxnSpPr>
        <p:spPr>
          <a:xfrm rot="10800000" flipH="1" flipV="1">
            <a:off x="2348881" y="4021909"/>
            <a:ext cx="2069056" cy="1646523"/>
          </a:xfrm>
          <a:prstGeom prst="curvedConnector3">
            <a:avLst>
              <a:gd name="adj1" fmla="val -11049"/>
            </a:avLst>
          </a:prstGeom>
          <a:ln w="127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28" idx="3"/>
            <a:endCxn id="11" idx="3"/>
          </p:cNvCxnSpPr>
          <p:nvPr/>
        </p:nvCxnSpPr>
        <p:spPr>
          <a:xfrm flipH="1">
            <a:off x="7518397" y="4021910"/>
            <a:ext cx="2184841" cy="1646523"/>
          </a:xfrm>
          <a:prstGeom prst="curvedConnector3">
            <a:avLst>
              <a:gd name="adj1" fmla="val -10463"/>
            </a:avLst>
          </a:prstGeom>
          <a:ln w="127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628179" y="3626569"/>
            <a:ext cx="3075059" cy="7906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Место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30771" y="2196962"/>
            <a:ext cx="3075059" cy="890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Освещение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308337" y="789802"/>
            <a:ext cx="3075060" cy="890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Внешние условия</a:t>
            </a:r>
            <a:endParaRPr lang="ru-RU" sz="2600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6" idx="2"/>
            <a:endCxn id="8" idx="0"/>
          </p:cNvCxnSpPr>
          <p:nvPr/>
        </p:nvCxnSpPr>
        <p:spPr>
          <a:xfrm>
            <a:off x="2268301" y="3087534"/>
            <a:ext cx="1630810" cy="5390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7" idx="1"/>
            <a:endCxn id="46" idx="0"/>
          </p:cNvCxnSpPr>
          <p:nvPr/>
        </p:nvCxnSpPr>
        <p:spPr>
          <a:xfrm flipH="1">
            <a:off x="2268301" y="1235088"/>
            <a:ext cx="2040036" cy="9618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1" idx="2"/>
            <a:endCxn id="28" idx="0"/>
          </p:cNvCxnSpPr>
          <p:nvPr/>
        </p:nvCxnSpPr>
        <p:spPr>
          <a:xfrm flipH="1">
            <a:off x="8165709" y="3109435"/>
            <a:ext cx="1520869" cy="5171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7" idx="3"/>
            <a:endCxn id="61" idx="0"/>
          </p:cNvCxnSpPr>
          <p:nvPr/>
        </p:nvCxnSpPr>
        <p:spPr>
          <a:xfrm>
            <a:off x="7383397" y="1235088"/>
            <a:ext cx="2303181" cy="9837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4324488" y="2219409"/>
            <a:ext cx="3075059" cy="890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Погода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149048" y="2218863"/>
            <a:ext cx="3075059" cy="890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 smtClean="0">
                <a:solidFill>
                  <a:schemeClr val="tx1"/>
                </a:solidFill>
              </a:rPr>
              <a:t>Время года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>
            <a:stCxn id="47" idx="2"/>
            <a:endCxn id="60" idx="0"/>
          </p:cNvCxnSpPr>
          <p:nvPr/>
        </p:nvCxnSpPr>
        <p:spPr>
          <a:xfrm>
            <a:off x="5845867" y="1680374"/>
            <a:ext cx="16151" cy="5390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0" idx="2"/>
            <a:endCxn id="8" idx="0"/>
          </p:cNvCxnSpPr>
          <p:nvPr/>
        </p:nvCxnSpPr>
        <p:spPr>
          <a:xfrm flipH="1">
            <a:off x="3899111" y="3109981"/>
            <a:ext cx="1962907" cy="516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0" idx="2"/>
            <a:endCxn id="28" idx="0"/>
          </p:cNvCxnSpPr>
          <p:nvPr/>
        </p:nvCxnSpPr>
        <p:spPr>
          <a:xfrm>
            <a:off x="5862018" y="3109981"/>
            <a:ext cx="2303691" cy="516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216491" y="102679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Алгоритм</a:t>
            </a:r>
            <a:endParaRPr lang="ru-RU" sz="20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3869" y="733059"/>
            <a:ext cx="9323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dirty="0" smtClean="0">
                <a:solidFill>
                  <a:schemeClr val="bg1"/>
                </a:solidFill>
              </a:rPr>
              <a:t>1) Преобразование </a:t>
            </a:r>
            <a:r>
              <a:rPr lang="ru-RU" sz="3800" dirty="0" err="1" smtClean="0">
                <a:solidFill>
                  <a:schemeClr val="bg1"/>
                </a:solidFill>
              </a:rPr>
              <a:t>датайфреймов</a:t>
            </a:r>
            <a:r>
              <a:rPr lang="ru-RU" sz="3800" dirty="0" smtClean="0">
                <a:solidFill>
                  <a:schemeClr val="bg1"/>
                </a:solidFill>
              </a:rPr>
              <a:t>;</a:t>
            </a:r>
            <a:endParaRPr lang="ru-RU" sz="3800" dirty="0">
              <a:solidFill>
                <a:schemeClr val="bg1"/>
              </a:solidFill>
            </a:endParaRPr>
          </a:p>
          <a:p>
            <a:r>
              <a:rPr lang="ru-RU" sz="3800" dirty="0" smtClean="0">
                <a:solidFill>
                  <a:schemeClr val="bg1"/>
                </a:solidFill>
              </a:rPr>
              <a:t>2) Поиск внешних границ данных по </a:t>
            </a:r>
            <a:r>
              <a:rPr lang="ru-RU" sz="3800" dirty="0" err="1" smtClean="0">
                <a:solidFill>
                  <a:schemeClr val="bg1"/>
                </a:solidFill>
              </a:rPr>
              <a:t>квартильному</a:t>
            </a:r>
            <a:r>
              <a:rPr lang="ru-RU" sz="3800" dirty="0" smtClean="0">
                <a:solidFill>
                  <a:schemeClr val="bg1"/>
                </a:solidFill>
              </a:rPr>
              <a:t> размаху;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3) Поиск выбросов по каждому нарушению;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4) Проверка выбросов на случайность;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5) </a:t>
            </a:r>
            <a:r>
              <a:rPr lang="ru-RU" sz="3800" dirty="0" err="1" smtClean="0">
                <a:solidFill>
                  <a:schemeClr val="bg1"/>
                </a:solidFill>
              </a:rPr>
              <a:t>Валидация</a:t>
            </a:r>
            <a:r>
              <a:rPr lang="ru-RU" sz="3800" dirty="0" smtClean="0">
                <a:solidFill>
                  <a:schemeClr val="bg1"/>
                </a:solidFill>
              </a:rPr>
              <a:t> на контрольной группе;</a:t>
            </a:r>
          </a:p>
          <a:p>
            <a:r>
              <a:rPr lang="ru-RU" sz="3800" dirty="0" smtClean="0">
                <a:solidFill>
                  <a:schemeClr val="bg1"/>
                </a:solidFill>
              </a:rPr>
              <a:t>6) Вывод полученных выбросов</a:t>
            </a:r>
            <a:endParaRPr lang="ru-RU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52662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Примеры работы алгоритма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096" y="1665401"/>
            <a:ext cx="108950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Выброс в Кузьминках зимой, авария на пешеходном переходе, </a:t>
            </a:r>
            <a:r>
              <a:rPr lang="en-US" sz="3200" dirty="0" smtClean="0">
                <a:solidFill>
                  <a:schemeClr val="bg1"/>
                </a:solidFill>
              </a:rPr>
              <a:t>RITA=</a:t>
            </a:r>
            <a:r>
              <a:rPr lang="ru-RU" sz="3200" dirty="0" smtClean="0">
                <a:solidFill>
                  <a:schemeClr val="bg1"/>
                </a:solidFill>
              </a:rPr>
              <a:t>1181.0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Выброс </a:t>
            </a:r>
            <a:r>
              <a:rPr lang="ru-RU" sz="3200" dirty="0" smtClean="0">
                <a:solidFill>
                  <a:schemeClr val="bg1"/>
                </a:solidFill>
              </a:rPr>
              <a:t>в Чертаново </a:t>
            </a:r>
            <a:r>
              <a:rPr lang="ru-RU" sz="3200" dirty="0">
                <a:solidFill>
                  <a:schemeClr val="bg1"/>
                </a:solidFill>
              </a:rPr>
              <a:t>Северное </a:t>
            </a:r>
            <a:r>
              <a:rPr lang="ru-RU" sz="3200" dirty="0" smtClean="0">
                <a:solidFill>
                  <a:schemeClr val="bg1"/>
                </a:solidFill>
              </a:rPr>
              <a:t>в пасмурную погоду, нарушение скоростного режима, </a:t>
            </a:r>
            <a:r>
              <a:rPr lang="en-US" sz="3200" dirty="0" smtClean="0">
                <a:solidFill>
                  <a:schemeClr val="bg1"/>
                </a:solidFill>
              </a:rPr>
              <a:t>RITA=</a:t>
            </a:r>
            <a:r>
              <a:rPr lang="ru-RU" sz="3200" dirty="0" smtClean="0">
                <a:solidFill>
                  <a:schemeClr val="bg1"/>
                </a:solidFill>
              </a:rPr>
              <a:t>1281.0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Выброс </a:t>
            </a:r>
            <a:r>
              <a:rPr lang="ru-RU" sz="3200" dirty="0">
                <a:solidFill>
                  <a:schemeClr val="bg1"/>
                </a:solidFill>
              </a:rPr>
              <a:t>в </a:t>
            </a:r>
            <a:r>
              <a:rPr lang="ru-RU" sz="3200" dirty="0" smtClean="0">
                <a:solidFill>
                  <a:schemeClr val="bg1"/>
                </a:solidFill>
              </a:rPr>
              <a:t>Солнцево при сухом покрытии, с игнорированием светофора, </a:t>
            </a:r>
            <a:r>
              <a:rPr lang="en-US" sz="3200" dirty="0" smtClean="0">
                <a:solidFill>
                  <a:schemeClr val="bg1"/>
                </a:solidFill>
              </a:rPr>
              <a:t>RITA=</a:t>
            </a:r>
            <a:r>
              <a:rPr lang="ru-RU" sz="3200" dirty="0" smtClean="0">
                <a:solidFill>
                  <a:schemeClr val="bg1"/>
                </a:solidFill>
              </a:rPr>
              <a:t> 803.5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При разных условиях освещения выбросы не были выявлены.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265043" y="161866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Проверка выброса (</a:t>
            </a:r>
            <a:r>
              <a:rPr lang="ru-RU" sz="4200" b="1" dirty="0" err="1" smtClean="0">
                <a:solidFill>
                  <a:srgbClr val="00091C"/>
                </a:solidFill>
                <a:latin typeface="Futura New Bold" panose="020B0502020204020303" pitchFamily="34" charset="0"/>
              </a:rPr>
              <a:t>Кузьминка</a:t>
            </a: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AutoShape 2" descr="blob:https://web.telegram.org/c3a85cc1-37e8-420a-bba0-a5f17687ae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 descr="C:\Users\1\Downloads\c3a85cc1-37e8-420a-bba0-a5f17687ae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530"/>
            <a:ext cx="12192000" cy="562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265043" y="161866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>
                <a:solidFill>
                  <a:srgbClr val="00091C"/>
                </a:solidFill>
                <a:latin typeface="Futura New Bold" panose="020B0502020204020303" pitchFamily="34" charset="0"/>
              </a:rPr>
              <a:t>Проверка </a:t>
            </a: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выброса (</a:t>
            </a:r>
            <a:r>
              <a:rPr lang="ru-RU" sz="4200" b="1" dirty="0">
                <a:solidFill>
                  <a:srgbClr val="00091C"/>
                </a:solidFill>
                <a:latin typeface="Futura New Bold" panose="020B0502020204020303" pitchFamily="34" charset="0"/>
              </a:rPr>
              <a:t>Чертаново Северное)</a:t>
            </a:r>
            <a:endParaRPr lang="ru-RU" sz="42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AutoShape 2" descr="blob:https://web.telegram.org/c3a85cc1-37e8-420a-bba0-a5f17687ae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C:\Users\1\Downloads\11440aa1-b0a2-416e-b2ae-e818e44729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530"/>
            <a:ext cx="12192000" cy="56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3139301" y="560545"/>
            <a:ext cx="591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Содержание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  <a:latin typeface="Futura Ne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095" y="1192695"/>
            <a:ext cx="528761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Цели, задачи, гипотезы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Что сделано</a:t>
            </a:r>
            <a:endParaRPr lang="ru-RU" sz="3300" dirty="0">
              <a:solidFill>
                <a:schemeClr val="bg1"/>
              </a:solidFill>
              <a:latin typeface="Futura New Bold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Описание полученных данных</a:t>
            </a:r>
            <a:endParaRPr lang="en-US" sz="3300" dirty="0" smtClean="0">
              <a:solidFill>
                <a:schemeClr val="bg1"/>
              </a:solidFill>
              <a:latin typeface="Futura New Bold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</a:t>
            </a:r>
            <a:r>
              <a:rPr lang="ru-RU" sz="3300" dirty="0" err="1" smtClean="0">
                <a:solidFill>
                  <a:schemeClr val="bg1"/>
                </a:solidFill>
                <a:latin typeface="Futura New Bold"/>
              </a:rPr>
              <a:t>Препроцессинг</a:t>
            </a: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РИТА(Расчетный Индекс Тяжести Аварии)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21286" y="1192694"/>
            <a:ext cx="507558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Основная проблема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Алгоритм выявления выбросов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Получение рекомендаций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Проверка в реальности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300" dirty="0" smtClean="0">
                <a:solidFill>
                  <a:schemeClr val="bg1"/>
                </a:solidFill>
                <a:latin typeface="Futura New Bold"/>
              </a:rPr>
              <a:t> Вывод, итоги</a:t>
            </a:r>
            <a:endParaRPr lang="ru-RU" sz="3300" dirty="0">
              <a:solidFill>
                <a:schemeClr val="bg1"/>
              </a:solidFill>
              <a:latin typeface="Futura New Bold"/>
            </a:endParaRPr>
          </a:p>
        </p:txBody>
      </p:sp>
    </p:spTree>
    <p:extLst>
      <p:ext uri="{BB962C8B-B14F-4D97-AF65-F5344CB8AC3E}">
        <p14:creationId xmlns:p14="http://schemas.microsoft.com/office/powerpoint/2010/main" val="26862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17859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Проверка выброса (Солнцево)</a:t>
            </a:r>
            <a:endParaRPr lang="ru-RU" sz="2600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1\Downloads\b75dabdd-8310-4a85-8cba-ff12991b24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355"/>
            <a:ext cx="12192000" cy="56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52662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Вывод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506" y="1155032"/>
            <a:ext cx="111224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 smtClean="0">
                <a:solidFill>
                  <a:schemeClr val="bg1"/>
                </a:solidFill>
              </a:rPr>
              <a:t>Как видно, выделенные выбросы подтверждаются реальными данными, таким образом на основании полученных выбросов можно сформулировать такие меры</a:t>
            </a:r>
            <a:r>
              <a:rPr lang="en-US" sz="3400" dirty="0" smtClean="0">
                <a:solidFill>
                  <a:schemeClr val="bg1"/>
                </a:solidFill>
              </a:rPr>
              <a:t>:</a:t>
            </a:r>
            <a:endParaRPr lang="ru-RU" sz="34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ru-RU" sz="3400" dirty="0" smtClean="0">
                <a:solidFill>
                  <a:schemeClr val="bg1"/>
                </a:solidFill>
              </a:rPr>
              <a:t>Соблюдение правил пересечения пешеходных переходов в Кузьминках зимой должно контролироваться сильнее;</a:t>
            </a:r>
          </a:p>
          <a:p>
            <a:pPr marL="342900" indent="-342900">
              <a:buAutoNum type="arabicParenR"/>
            </a:pPr>
            <a:r>
              <a:rPr lang="ru-RU" sz="3400" dirty="0" smtClean="0">
                <a:solidFill>
                  <a:schemeClr val="bg1"/>
                </a:solidFill>
              </a:rPr>
              <a:t>И так далее для всех остальных выбросов.</a:t>
            </a:r>
          </a:p>
          <a:p>
            <a:r>
              <a:rPr lang="ru-RU" sz="3400" dirty="0" smtClean="0">
                <a:solidFill>
                  <a:schemeClr val="bg1"/>
                </a:solidFill>
              </a:rPr>
              <a:t>Таким образом, выдвинутая гипотеза подтверждена.</a:t>
            </a:r>
            <a:endParaRPr lang="ru-RU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-357808" y="526628"/>
            <a:ext cx="1272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Ограничения исследования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096" y="1167063"/>
            <a:ext cx="11123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Ограничения метрики на РИТА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качественных данных о машинах и их повреждениях;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данных о травмах людей;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точных данных об аварии;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Отсутствие данных о трафике в месте и во времени аварии;</a:t>
            </a:r>
          </a:p>
          <a:p>
            <a:pPr marL="342900" indent="-342900">
              <a:buAutoNum type="arabicParenR"/>
            </a:pPr>
            <a:r>
              <a:rPr lang="ru-RU" sz="3200" dirty="0" smtClean="0">
                <a:solidFill>
                  <a:schemeClr val="bg1"/>
                </a:solidFill>
              </a:rPr>
              <a:t>Данные всего за 1 год (Всего 7 тысяч значений)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586" y="2239183"/>
            <a:ext cx="7629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6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02" y="3093719"/>
            <a:ext cx="2676699" cy="26766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3302" y="5935287"/>
            <a:ext cx="275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5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0" y="490890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Цели, задачи, гипотезы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0845" y="1128185"/>
            <a:ext cx="563602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1"/>
                </a:solidFill>
                <a:latin typeface="Futura New Bold"/>
              </a:rPr>
              <a:t>Задачи</a:t>
            </a:r>
            <a:r>
              <a:rPr lang="en-US" sz="2600" b="1" dirty="0" smtClean="0">
                <a:solidFill>
                  <a:schemeClr val="bg1"/>
                </a:solidFill>
                <a:latin typeface="Futura New Bold"/>
              </a:rPr>
              <a:t>:</a:t>
            </a:r>
            <a:endParaRPr lang="ru-RU" sz="2600" b="1" dirty="0" smtClean="0">
              <a:solidFill>
                <a:schemeClr val="bg1"/>
              </a:solidFill>
              <a:latin typeface="Futura New Bold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Получить данные и сделать их </a:t>
            </a:r>
            <a:r>
              <a:rPr lang="ru-RU" sz="2600" dirty="0" err="1" smtClean="0">
                <a:solidFill>
                  <a:schemeClr val="bg1"/>
                </a:solidFill>
                <a:latin typeface="Futura New Bold"/>
              </a:rPr>
              <a:t>препроцессинг</a:t>
            </a:r>
            <a:r>
              <a:rPr lang="ru-RU" sz="2600" dirty="0">
                <a:solidFill>
                  <a:schemeClr val="bg1"/>
                </a:solidFill>
                <a:latin typeface="Futura New Bold"/>
              </a:rPr>
              <a:t>;</a:t>
            </a:r>
            <a:endParaRPr lang="en-US" sz="2600" dirty="0" smtClean="0">
              <a:solidFill>
                <a:schemeClr val="bg1"/>
              </a:solidFill>
              <a:latin typeface="Futura New Bold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>
                <a:solidFill>
                  <a:schemeClr val="bg1"/>
                </a:solidFill>
                <a:latin typeface="Futura New Bold"/>
              </a:rPr>
              <a:t>Ввести метрику для оценки ущерба от </a:t>
            </a: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аварий</a:t>
            </a:r>
            <a:r>
              <a:rPr lang="ru-RU" sz="2600" dirty="0">
                <a:solidFill>
                  <a:schemeClr val="bg1"/>
                </a:solidFill>
                <a:latin typeface="Futura New Bold"/>
              </a:rPr>
              <a:t>;</a:t>
            </a:r>
            <a:endParaRPr lang="en-US" sz="2600" dirty="0" smtClean="0">
              <a:solidFill>
                <a:schemeClr val="bg1"/>
              </a:solidFill>
              <a:latin typeface="Futura New Bold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Разработать алгоритм, выделяющий обстоятельства, при которых происходят наиболее тяжелые аварии;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Получить список рекомендаций</a:t>
            </a:r>
            <a:r>
              <a:rPr lang="en-US" sz="2600" dirty="0" smtClean="0">
                <a:solidFill>
                  <a:schemeClr val="bg1"/>
                </a:solidFill>
                <a:latin typeface="Futura New Bold"/>
              </a:rPr>
              <a:t> </a:t>
            </a: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и проверить его на контрольной группе</a:t>
            </a:r>
            <a:r>
              <a:rPr lang="en-US" sz="2600" dirty="0" smtClean="0">
                <a:solidFill>
                  <a:schemeClr val="bg1"/>
                </a:solidFill>
                <a:latin typeface="Futura New Bold"/>
              </a:rPr>
              <a:t> </a:t>
            </a: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(аварии без причин);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bg1"/>
                </a:solidFill>
                <a:latin typeface="Futura New Bold"/>
              </a:rPr>
              <a:t>C</a:t>
            </a:r>
            <a:r>
              <a:rPr lang="ru-RU" sz="2600" dirty="0" smtClean="0">
                <a:solidFill>
                  <a:schemeClr val="bg1"/>
                </a:solidFill>
                <a:latin typeface="Futura New Bold"/>
              </a:rPr>
              <a:t>формулировать итоговые рекомендации.</a:t>
            </a:r>
          </a:p>
          <a:p>
            <a:endParaRPr lang="ru-RU" sz="2400" dirty="0" smtClean="0">
              <a:solidFill>
                <a:schemeClr val="bg1"/>
              </a:solidFill>
              <a:latin typeface="Futura New Bold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4201" y="1128185"/>
            <a:ext cx="53095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Futura New Bold"/>
              </a:rPr>
              <a:t>Цель</a:t>
            </a:r>
            <a:r>
              <a:rPr lang="en-US" sz="2600" b="1" dirty="0">
                <a:solidFill>
                  <a:schemeClr val="bg1"/>
                </a:solidFill>
                <a:latin typeface="Futura New Bold"/>
              </a:rPr>
              <a:t>:</a:t>
            </a:r>
            <a:r>
              <a:rPr lang="ru-RU" sz="2600" b="1" dirty="0">
                <a:solidFill>
                  <a:schemeClr val="bg1"/>
                </a:solidFill>
                <a:latin typeface="Futura New Bold"/>
              </a:rPr>
              <a:t> </a:t>
            </a:r>
          </a:p>
          <a:p>
            <a:r>
              <a:rPr lang="ru-RU" sz="2200" dirty="0" smtClean="0">
                <a:solidFill>
                  <a:schemeClr val="bg1"/>
                </a:solidFill>
              </a:rPr>
              <a:t>Разработать алгоритм, способный </a:t>
            </a:r>
            <a:r>
              <a:rPr lang="ru-RU" sz="2200" dirty="0">
                <a:solidFill>
                  <a:schemeClr val="bg1"/>
                </a:solidFill>
              </a:rPr>
              <a:t>по входным данным о дорожных происшествиях вывести комплекс рекомендаций для </a:t>
            </a:r>
            <a:r>
              <a:rPr lang="ru-RU" sz="2200" dirty="0" smtClean="0">
                <a:solidFill>
                  <a:schemeClr val="bg1"/>
                </a:solidFill>
              </a:rPr>
              <a:t>уменьшения ущерба от аварий.</a:t>
            </a:r>
            <a:endParaRPr lang="ru-RU" sz="2200" dirty="0" smtClean="0">
              <a:solidFill>
                <a:schemeClr val="bg1"/>
              </a:solidFill>
              <a:latin typeface="Futura New Bold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Futura New Bold"/>
              </a:rPr>
              <a:t>Гипотеза</a:t>
            </a:r>
            <a:r>
              <a:rPr lang="en-US" sz="2600" b="1" dirty="0">
                <a:solidFill>
                  <a:schemeClr val="bg1"/>
                </a:solidFill>
                <a:latin typeface="Futura New Bold"/>
              </a:rPr>
              <a:t>:</a:t>
            </a:r>
            <a:endParaRPr lang="ru-RU" sz="2600" b="1" dirty="0">
              <a:solidFill>
                <a:schemeClr val="bg1"/>
              </a:solidFill>
              <a:latin typeface="Futura New Bold"/>
            </a:endParaRPr>
          </a:p>
          <a:p>
            <a:r>
              <a:rPr lang="ru-RU" sz="2200" dirty="0" smtClean="0">
                <a:solidFill>
                  <a:schemeClr val="bg1"/>
                </a:solidFill>
              </a:rPr>
              <a:t>Статистический </a:t>
            </a:r>
            <a:r>
              <a:rPr lang="ru-RU" sz="2200" dirty="0">
                <a:solidFill>
                  <a:schemeClr val="bg1"/>
                </a:solidFill>
              </a:rPr>
              <a:t>анализ данных об аварийности позволит составить действенные рекомендации по уменьшению ущерба от нее.</a:t>
            </a:r>
          </a:p>
        </p:txBody>
      </p:sp>
    </p:spTree>
    <p:extLst>
      <p:ext uri="{BB962C8B-B14F-4D97-AF65-F5344CB8AC3E}">
        <p14:creationId xmlns:p14="http://schemas.microsoft.com/office/powerpoint/2010/main" val="25229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3139301" y="560545"/>
            <a:ext cx="591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Что сделано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077" y="1192694"/>
            <a:ext cx="108500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bg1"/>
                </a:solidFill>
              </a:rPr>
              <a:t>Введен расчетный индекс тяжести </a:t>
            </a:r>
            <a:r>
              <a:rPr lang="ru-RU" sz="3600" dirty="0" smtClean="0">
                <a:solidFill>
                  <a:schemeClr val="bg1"/>
                </a:solidFill>
              </a:rPr>
              <a:t>аварии (</a:t>
            </a:r>
            <a:r>
              <a:rPr lang="ru-RU" sz="3600" dirty="0">
                <a:solidFill>
                  <a:schemeClr val="bg1"/>
                </a:solidFill>
              </a:rPr>
              <a:t>РИТА).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 smtClean="0">
                <a:solidFill>
                  <a:schemeClr val="bg1"/>
                </a:solidFill>
              </a:rPr>
              <a:t>Удалось подтвердить гипотезу для всех рассмотренных совокупностей обстоятельств, кроме освещения.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ru-RU" sz="3600" dirty="0" smtClean="0">
                <a:solidFill>
                  <a:schemeClr val="bg1"/>
                </a:solidFill>
              </a:rPr>
              <a:t>Получены и </a:t>
            </a:r>
            <a:r>
              <a:rPr lang="ru-RU" sz="3600" dirty="0" err="1" smtClean="0">
                <a:solidFill>
                  <a:schemeClr val="bg1"/>
                </a:solidFill>
              </a:rPr>
              <a:t>провалидированы</a:t>
            </a:r>
            <a:r>
              <a:rPr lang="ru-RU" sz="3600" dirty="0" smtClean="0">
                <a:solidFill>
                  <a:schemeClr val="bg1"/>
                </a:solidFill>
              </a:rPr>
              <a:t> на контрольной группе рекомендации для уменьшения ущерба от аварий, произошедших при выявленных обстоятельств.</a:t>
            </a: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3139301" y="560545"/>
            <a:ext cx="591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/>
              </a:rPr>
              <a:t>Описание данных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583096" y="1149034"/>
            <a:ext cx="10746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Был получен </a:t>
            </a:r>
            <a:r>
              <a:rPr lang="ru-RU" sz="2800" dirty="0" err="1" smtClean="0">
                <a:solidFill>
                  <a:schemeClr val="bg1"/>
                </a:solidFill>
              </a:rPr>
              <a:t>датасет</a:t>
            </a:r>
            <a:r>
              <a:rPr lang="ru-RU" sz="2800" dirty="0" smtClean="0">
                <a:solidFill>
                  <a:schemeClr val="bg1"/>
                </a:solidFill>
              </a:rPr>
              <a:t>, в котором каждая строчка отвечала за 1 аварию. Изначально он содержал 23 столбца, среди которых были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: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Группа столбцов, отвечающих за место аварии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Группа столбцов, отвечающих за внешние условия, такие, как покрытие и освещение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Столбцы, отвечающие за обстановку и близлежащие к аварии объекты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Сведения о человеческих потерях и травмах</a:t>
            </a:r>
            <a:r>
              <a:rPr lang="en-US" sz="2800" dirty="0" smtClean="0">
                <a:solidFill>
                  <a:schemeClr val="bg1"/>
                </a:solidFill>
                <a:latin typeface="Futura New Bold"/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Присутствовало немного описательной информации про машины и их количество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аварии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bg1"/>
                </a:solidFill>
              </a:rPr>
              <a:t>Также информация о дате аварии.</a:t>
            </a:r>
          </a:p>
        </p:txBody>
      </p:sp>
    </p:spTree>
    <p:extLst>
      <p:ext uri="{BB962C8B-B14F-4D97-AF65-F5344CB8AC3E}">
        <p14:creationId xmlns:p14="http://schemas.microsoft.com/office/powerpoint/2010/main" val="3334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351723" y="560545"/>
            <a:ext cx="9488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err="1" smtClean="0">
                <a:solidFill>
                  <a:srgbClr val="00091C"/>
                </a:solidFill>
                <a:latin typeface="Futura New Bold" panose="020B0502020204020303" pitchFamily="34" charset="0"/>
              </a:rPr>
              <a:t>Препроцессинг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3096" y="1192697"/>
            <a:ext cx="107342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bg1"/>
                </a:solidFill>
              </a:rPr>
              <a:t>Столбцы</a:t>
            </a:r>
            <a:r>
              <a:rPr lang="ru-RU" sz="4000" dirty="0">
                <a:solidFill>
                  <a:schemeClr val="bg1"/>
                </a:solidFill>
              </a:rPr>
              <a:t>, содержащие </a:t>
            </a:r>
            <a:r>
              <a:rPr lang="ru-RU" sz="4000" dirty="0" smtClean="0">
                <a:solidFill>
                  <a:schemeClr val="bg1"/>
                </a:solidFill>
              </a:rPr>
              <a:t>значения признаков для нескольких участников, были </a:t>
            </a:r>
            <a:r>
              <a:rPr lang="ru-RU" sz="4000" dirty="0">
                <a:solidFill>
                  <a:schemeClr val="bg1"/>
                </a:solidFill>
              </a:rPr>
              <a:t>приведены к </a:t>
            </a:r>
            <a:r>
              <a:rPr lang="ru-RU" sz="4000" dirty="0" smtClean="0">
                <a:solidFill>
                  <a:schemeClr val="bg1"/>
                </a:solidFill>
              </a:rPr>
              <a:t>одному значению;</a:t>
            </a:r>
            <a:endParaRPr lang="ru-RU" sz="4000" dirty="0">
              <a:solidFill>
                <a:schemeClr val="bg1"/>
              </a:solidFill>
            </a:endParaRPr>
          </a:p>
          <a:p>
            <a:pPr marL="571500" lvl="1" indent="-5715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000" dirty="0">
                <a:solidFill>
                  <a:schemeClr val="bg1"/>
                </a:solidFill>
              </a:rPr>
              <a:t>Атрибуты, имеющие очень много значений, например, ближайший к месту аварии объект, были дополнительно </a:t>
            </a:r>
            <a:r>
              <a:rPr lang="ru-RU" sz="4000" dirty="0" err="1" smtClean="0">
                <a:solidFill>
                  <a:schemeClr val="bg1"/>
                </a:solidFill>
              </a:rPr>
              <a:t>кластеризованы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2769707" y="560545"/>
            <a:ext cx="6361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Новые переменные</a:t>
            </a:r>
            <a:endParaRPr lang="ru-RU" sz="42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3096" y="1304121"/>
            <a:ext cx="107740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200" dirty="0" smtClean="0">
                <a:solidFill>
                  <a:schemeClr val="bg1"/>
                </a:solidFill>
              </a:rPr>
              <a:t>Добавлены столбцы района и округа, дополнен столбец </a:t>
            </a:r>
            <a:r>
              <a:rPr lang="en-US" sz="4200" dirty="0" smtClean="0">
                <a:solidFill>
                  <a:schemeClr val="bg1"/>
                </a:solidFill>
              </a:rPr>
              <a:t>place</a:t>
            </a:r>
            <a:r>
              <a:rPr lang="ru-RU" sz="4200" dirty="0" smtClean="0">
                <a:solidFill>
                  <a:schemeClr val="bg1"/>
                </a:solidFill>
              </a:rPr>
              <a:t> с помощью </a:t>
            </a:r>
            <a:r>
              <a:rPr lang="en-US" sz="4200" dirty="0" smtClean="0">
                <a:solidFill>
                  <a:schemeClr val="bg1"/>
                </a:solidFill>
              </a:rPr>
              <a:t>geocoding API.</a:t>
            </a:r>
            <a:endParaRPr lang="ru-RU" sz="4200" dirty="0">
              <a:solidFill>
                <a:schemeClr val="bg1"/>
              </a:solidFill>
            </a:endParaRPr>
          </a:p>
          <a:p>
            <a:pPr marL="457200" lvl="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200" dirty="0">
                <a:solidFill>
                  <a:schemeClr val="bg1"/>
                </a:solidFill>
              </a:rPr>
              <a:t>С помощью </a:t>
            </a:r>
            <a:r>
              <a:rPr lang="en-US" sz="4200" dirty="0" smtClean="0">
                <a:solidFill>
                  <a:schemeClr val="bg1"/>
                </a:solidFill>
              </a:rPr>
              <a:t>pandas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ru-RU" sz="4200" dirty="0" smtClean="0">
                <a:solidFill>
                  <a:schemeClr val="bg1"/>
                </a:solidFill>
              </a:rPr>
              <a:t>извлечены из </a:t>
            </a:r>
            <a:r>
              <a:rPr lang="ru-RU" sz="4200" dirty="0">
                <a:solidFill>
                  <a:schemeClr val="bg1"/>
                </a:solidFill>
              </a:rPr>
              <a:t>даты месяц и время </a:t>
            </a:r>
            <a:r>
              <a:rPr lang="ru-RU" sz="4200" dirty="0" smtClean="0">
                <a:solidFill>
                  <a:schemeClr val="bg1"/>
                </a:solidFill>
              </a:rPr>
              <a:t>года.</a:t>
            </a:r>
          </a:p>
          <a:p>
            <a:pPr marL="457200" lvl="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sz="4200" dirty="0" smtClean="0">
                <a:solidFill>
                  <a:schemeClr val="bg1"/>
                </a:solidFill>
              </a:rPr>
              <a:t>В дальнейшем данные разбиты на контрольные и оставшиеся.</a:t>
            </a:r>
            <a:endParaRPr lang="ru-RU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6" y="3437999"/>
            <a:ext cx="5174354" cy="22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179444" y="551654"/>
            <a:ext cx="9833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2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РИТА</a:t>
            </a:r>
            <a:endParaRPr lang="ru-RU" sz="2000" b="1" dirty="0" smtClean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796" y="1240211"/>
            <a:ext cx="4890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Расчетный </a:t>
            </a:r>
            <a:r>
              <a:rPr lang="ru-RU" sz="4200" dirty="0">
                <a:solidFill>
                  <a:srgbClr val="00091C"/>
                </a:solidFill>
                <a:latin typeface="Futura New Bold" panose="020B0502020204020303" pitchFamily="34" charset="0"/>
              </a:rPr>
              <a:t>Индекс Тяжести Аварии</a:t>
            </a:r>
            <a:endParaRPr lang="ru-RU" sz="4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5400" y="1219199"/>
            <a:ext cx="5237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РИТА = 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NPatricipants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0.5 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NInjured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15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NFatal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500</a:t>
            </a:r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NVehicles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100</a:t>
            </a:r>
            <a:endParaRPr lang="ru-RU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+ </a:t>
            </a:r>
            <a:r>
              <a:rPr lang="fr-FR" sz="3600" u="sng" dirty="0" smtClean="0">
                <a:solidFill>
                  <a:schemeClr val="bg1"/>
                </a:solidFill>
              </a:rPr>
              <a:t>traffic_regime_index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fb.ru/misc/i/gallery/67143/260372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91017"/>
            <a:ext cx="5940425" cy="3358893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DB547C-A5A0-2D42-A427-D104344DEA8C}"/>
              </a:ext>
            </a:extLst>
          </p:cNvPr>
          <p:cNvSpPr txBox="1"/>
          <p:nvPr/>
        </p:nvSpPr>
        <p:spPr>
          <a:xfrm>
            <a:off x="1268343" y="-102120"/>
            <a:ext cx="9833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3800" b="1" dirty="0" smtClean="0">
                <a:solidFill>
                  <a:srgbClr val="00091C"/>
                </a:solidFill>
                <a:latin typeface="Futura New Bold" panose="020B0502020204020303" pitchFamily="34" charset="0"/>
              </a:rPr>
              <a:t>Веса характеристик</a:t>
            </a:r>
            <a:endParaRPr lang="ru-RU" sz="3800" b="1" dirty="0">
              <a:solidFill>
                <a:srgbClr val="00091C"/>
              </a:solidFill>
              <a:latin typeface="Futura New Bold" panose="020B05020202040203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096" y="1577009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3096" y="574988"/>
            <a:ext cx="1074530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      </a:t>
            </a:r>
            <a:r>
              <a:rPr lang="fr-FR" sz="3600" u="sng" dirty="0">
                <a:solidFill>
                  <a:schemeClr val="bg1"/>
                </a:solidFill>
              </a:rPr>
              <a:t>NFatal</a:t>
            </a:r>
            <a:r>
              <a:rPr lang="fr-FR" sz="3600" dirty="0">
                <a:solidFill>
                  <a:schemeClr val="bg1"/>
                </a:solidFill>
              </a:rPr>
              <a:t> * 500 </a:t>
            </a:r>
            <a:r>
              <a:rPr lang="fr-FR" sz="3000" i="1" dirty="0">
                <a:solidFill>
                  <a:schemeClr val="bg1"/>
                </a:solidFill>
              </a:rPr>
              <a:t>(</a:t>
            </a:r>
            <a:r>
              <a:rPr lang="ru-RU" sz="3000" i="1" dirty="0">
                <a:solidFill>
                  <a:schemeClr val="bg1"/>
                </a:solidFill>
              </a:rPr>
              <a:t>кол-во погибших)</a:t>
            </a:r>
            <a:br>
              <a:rPr lang="ru-RU" sz="3000" i="1" dirty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	Совокупно все </a:t>
            </a:r>
            <a:r>
              <a:rPr lang="ru-RU" sz="2800" dirty="0">
                <a:solidFill>
                  <a:schemeClr val="bg1"/>
                </a:solidFill>
              </a:rPr>
              <a:t>эти суммы не могут превышать цифры, </a:t>
            </a:r>
            <a:r>
              <a:rPr lang="ru-RU" sz="2800" dirty="0" smtClean="0">
                <a:solidFill>
                  <a:schemeClr val="bg1"/>
                </a:solidFill>
              </a:rPr>
              <a:t>установ­ленные статьей 12 п. 7 закона об ОСАГО: </a:t>
            </a:r>
            <a:r>
              <a:rPr lang="ru-RU" sz="2800" dirty="0">
                <a:solidFill>
                  <a:schemeClr val="bg1"/>
                </a:solidFill>
              </a:rPr>
              <a:t>не </a:t>
            </a:r>
            <a:r>
              <a:rPr lang="ru-RU" sz="2800" dirty="0" smtClean="0">
                <a:solidFill>
                  <a:schemeClr val="bg1"/>
                </a:solidFill>
              </a:rPr>
              <a:t>более </a:t>
            </a:r>
            <a:r>
              <a:rPr lang="ru-RU" sz="2800" dirty="0">
                <a:solidFill>
                  <a:schemeClr val="bg1"/>
                </a:solidFill>
              </a:rPr>
              <a:t>500 000 рублей за </a:t>
            </a:r>
            <a:r>
              <a:rPr lang="ru-RU" sz="2800" dirty="0" smtClean="0">
                <a:solidFill>
                  <a:schemeClr val="bg1"/>
                </a:solidFill>
              </a:rPr>
              <a:t>вред </a:t>
            </a:r>
            <a:r>
              <a:rPr lang="ru-RU" sz="2800" dirty="0">
                <a:solidFill>
                  <a:schemeClr val="bg1"/>
                </a:solidFill>
              </a:rPr>
              <a:t>здоровью или </a:t>
            </a:r>
            <a:r>
              <a:rPr lang="ru-RU" sz="2800" dirty="0" smtClean="0">
                <a:solidFill>
                  <a:schemeClr val="bg1"/>
                </a:solidFill>
              </a:rPr>
              <a:t>жизни.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Patricipants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bg1"/>
                </a:solidFill>
              </a:rPr>
              <a:t>* </a:t>
            </a:r>
            <a:r>
              <a:rPr lang="fr-FR" sz="3600" dirty="0" smtClean="0">
                <a:solidFill>
                  <a:schemeClr val="bg1"/>
                </a:solidFill>
              </a:rPr>
              <a:t>0.5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(кол-во участников)</a:t>
            </a:r>
          </a:p>
          <a:p>
            <a:pPr lvl="1"/>
            <a:r>
              <a:rPr lang="ru-RU" sz="2800" dirty="0" smtClean="0">
                <a:solidFill>
                  <a:schemeClr val="bg1"/>
                </a:solidFill>
              </a:rPr>
              <a:t>	</a:t>
            </a:r>
            <a:r>
              <a:rPr lang="ru-RU" sz="2000" dirty="0" smtClean="0">
                <a:solidFill>
                  <a:schemeClr val="bg1"/>
                </a:solidFill>
              </a:rPr>
              <a:t>(ОСАГО ст. 12)</a:t>
            </a:r>
            <a:endParaRPr lang="ru-RU" sz="20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NInjured</a:t>
            </a:r>
            <a:r>
              <a:rPr lang="fr-FR" sz="3600" dirty="0" smtClean="0">
                <a:solidFill>
                  <a:schemeClr val="bg1"/>
                </a:solidFill>
              </a:rPr>
              <a:t> * 15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(кол-во пострадавших)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000" dirty="0" smtClean="0">
                <a:solidFill>
                  <a:schemeClr val="bg1"/>
                </a:solidFill>
              </a:rPr>
              <a:t>(ОСАГО ст. 12)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u="sng" dirty="0" smtClean="0">
                <a:solidFill>
                  <a:schemeClr val="bg1"/>
                </a:solidFill>
              </a:rPr>
              <a:t>NVehicles</a:t>
            </a:r>
            <a:r>
              <a:rPr lang="fr-FR" sz="3600" dirty="0" smtClean="0">
                <a:solidFill>
                  <a:schemeClr val="bg1"/>
                </a:solidFill>
              </a:rPr>
              <a:t> * 100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000" i="1" dirty="0" smtClean="0">
                <a:solidFill>
                  <a:schemeClr val="bg1"/>
                </a:solidFill>
              </a:rPr>
              <a:t>(кол-во машин)</a:t>
            </a:r>
          </a:p>
          <a:p>
            <a:pPr lvl="1"/>
            <a:r>
              <a:rPr lang="ru-RU" sz="3600" dirty="0" smtClean="0">
                <a:solidFill>
                  <a:schemeClr val="bg1"/>
                </a:solidFill>
              </a:rPr>
              <a:t>	</a:t>
            </a:r>
            <a:r>
              <a:rPr lang="ru-RU" sz="2600" dirty="0" smtClean="0">
                <a:solidFill>
                  <a:schemeClr val="bg1"/>
                </a:solidFill>
              </a:rPr>
              <a:t>Согласно новой методике оценки расхода на ремонт по полису ОСАГО средняя страховая сумма = 100000 руб.</a:t>
            </a:r>
            <a:endParaRPr lang="ru-R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3796</TotalTime>
  <Words>703</Words>
  <Application>Microsoft Office PowerPoint</Application>
  <PresentationFormat>Широкоэкранный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Freestyle Script</vt:lpstr>
      <vt:lpstr>Futura New Bold</vt:lpstr>
      <vt:lpstr>Times New Roman</vt:lpstr>
      <vt:lpstr>Wingdings</vt:lpstr>
      <vt:lpstr>Wingdings 3</vt:lpstr>
      <vt:lpstr>Сектор</vt:lpstr>
      <vt:lpstr>Система анализа аварийности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Гулина Дарья Николаевна</dc:creator>
  <cp:lastModifiedBy>User</cp:lastModifiedBy>
  <cp:revision>169</cp:revision>
  <dcterms:created xsi:type="dcterms:W3CDTF">2021-07-20T13:04:09Z</dcterms:created>
  <dcterms:modified xsi:type="dcterms:W3CDTF">2022-10-16T09:37:39Z</dcterms:modified>
</cp:coreProperties>
</file>