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4"/>
    <p:sldMasterId id="2147483689" r:id="rId5"/>
    <p:sldMasterId id="2147483703" r:id="rId6"/>
    <p:sldMasterId id="2147483715" r:id="rId7"/>
  </p:sldMasterIdLst>
  <p:notesMasterIdLst>
    <p:notesMasterId r:id="rId23"/>
  </p:notesMasterIdLst>
  <p:sldIdLst>
    <p:sldId id="273" r:id="rId8"/>
    <p:sldId id="274" r:id="rId9"/>
    <p:sldId id="291" r:id="rId10"/>
    <p:sldId id="290" r:id="rId11"/>
    <p:sldId id="286" r:id="rId12"/>
    <p:sldId id="277" r:id="rId13"/>
    <p:sldId id="287" r:id="rId14"/>
    <p:sldId id="288" r:id="rId15"/>
    <p:sldId id="289" r:id="rId16"/>
    <p:sldId id="292" r:id="rId17"/>
    <p:sldId id="293" r:id="rId18"/>
    <p:sldId id="295" r:id="rId19"/>
    <p:sldId id="296" r:id="rId20"/>
    <p:sldId id="297" r:id="rId21"/>
    <p:sldId id="294" r:id="rId22"/>
  </p:sldIdLst>
  <p:sldSz cx="12192000" cy="6858000"/>
  <p:notesSz cx="6858000" cy="9144000"/>
  <p:defaultTextStyle>
    <a:defPPr>
      <a:defRPr lang="en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6D35"/>
    <a:srgbClr val="515151"/>
    <a:srgbClr val="74B8BB"/>
    <a:srgbClr val="7C7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FAF0C-2973-49D4-B0D3-8DBC980E09AB}" v="84" dt="2024-12-04T11:26:42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A70C5-5812-4FD2-B06B-24367B7DD78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6C271-2B28-4A84-A523-A4614708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1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1FCD-FC65-D69F-48B4-3AF4F5101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552" y="1122363"/>
            <a:ext cx="5782962" cy="191541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1220-08F4-AFAC-1070-3DFCE12AC7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2552" y="3249827"/>
            <a:ext cx="5782962" cy="168051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indent="0">
              <a:buNone/>
            </a:pPr>
            <a:r>
              <a:rPr lang="en-US"/>
              <a:t>Background for </a:t>
            </a:r>
            <a:r>
              <a:rPr lang="en-US" b="1">
                <a:solidFill>
                  <a:srgbClr val="F26D1B"/>
                </a:solidFill>
              </a:rPr>
              <a:t>Research </a:t>
            </a:r>
            <a:r>
              <a:rPr lang="en-US"/>
              <a:t>Programs</a:t>
            </a:r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408867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C7B2-B425-3B1B-0B75-BD47FB02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FFE48-6366-F942-C031-F6F884ACF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ECE45-DA89-C6D2-7744-7E5350B4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12/4/2024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52FB1-5923-643A-638B-A51CF449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D7FB8-F7C3-34D5-D84F-6337CBA6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3EA7AD1-FBE1-D9BF-79DB-32CD484D2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541177"/>
            <a:ext cx="6349449" cy="49358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9350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1FCD-FC65-D69F-48B4-3AF4F5101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552" y="1122363"/>
            <a:ext cx="5782962" cy="191541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1220-08F4-AFAC-1070-3DFCE12AC7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2552" y="3249827"/>
            <a:ext cx="5782962" cy="168051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Background for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Public Health</a:t>
            </a:r>
            <a:r>
              <a:rPr lang="en-US" b="1">
                <a:solidFill>
                  <a:srgbClr val="F26D1B"/>
                </a:solidFill>
              </a:rPr>
              <a:t> </a:t>
            </a:r>
            <a:r>
              <a:rPr lang="en-US"/>
              <a:t>Programs</a:t>
            </a:r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02829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D44B-D03D-DC71-D509-05D2D2F33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Background for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Public Health</a:t>
            </a:r>
            <a:r>
              <a:rPr lang="en-US" b="1">
                <a:solidFill>
                  <a:srgbClr val="F26D1B"/>
                </a:solidFill>
              </a:rPr>
              <a:t> </a:t>
            </a:r>
            <a:r>
              <a:rPr lang="en-US"/>
              <a:t>Programs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ADA6-3BD5-B78C-B904-B8F1D4C4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BCA49-9618-7AEF-A7BD-F7E52EB1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12/4/2024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6B43-0D83-CCA4-78DC-500678D6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C3F46F-96C4-2954-C674-ED1E7646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015314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901290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DAF3-EFA4-7E72-9549-DD5CC7ED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D327-7026-22A7-6095-05B74F5DA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A49A0-863A-A732-18BB-40201C944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2956D-9F7B-B9CB-5F66-353A184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12/4/2024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B1E5-2A0A-E8A5-705C-C8F0992F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8FDE5-9A6C-C994-5FE0-B5BEDF15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4153408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4D3A-ED03-F06F-E413-B38BB847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0E2E-A7F2-2912-CCDE-4E87781B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BD810-940F-B0DF-6BFD-55C6BC7CA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7C0E2-1579-0228-5F84-702D2FAD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12/4/2024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C7983-6C25-57CA-96FB-E0D73CA3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97F8C-FA91-94CE-2124-AFE4B359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87596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C7B2-B425-3B1B-0B75-BD47FB02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FFE48-6366-F942-C031-F6F884ACF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ECE45-DA89-C6D2-7744-7E5350B4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12/4/2024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52FB1-5923-643A-638B-A51CF449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D7FB8-F7C3-34D5-D84F-6337CBA6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78D07D6-905E-D52C-0107-95519397A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541177"/>
            <a:ext cx="6349449" cy="49358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498029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1FCD-FC65-D69F-48B4-3AF4F5101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552" y="1122363"/>
            <a:ext cx="5782962" cy="191541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1220-08F4-AFAC-1070-3DFCE12AC7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2552" y="3249827"/>
            <a:ext cx="5782962" cy="168051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Background for </a:t>
            </a:r>
            <a:r>
              <a:rPr lang="en-US" b="1">
                <a:solidFill>
                  <a:srgbClr val="00B050"/>
                </a:solidFill>
              </a:rPr>
              <a:t>Education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/>
              <a:t>Programs</a:t>
            </a:r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734604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D44B-D03D-DC71-D509-05D2D2F33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Background for </a:t>
            </a:r>
            <a:r>
              <a:rPr lang="en-US" b="1">
                <a:solidFill>
                  <a:srgbClr val="00B050"/>
                </a:solidFill>
              </a:rPr>
              <a:t>Education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/>
              <a:t>Programs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ADA6-3BD5-B78C-B904-B8F1D4C4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BCA49-9618-7AEF-A7BD-F7E52EB1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12/4/2024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6B43-0D83-CCA4-78DC-500678D6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C3F46F-96C4-2954-C674-ED1E7646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015314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492184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DAF3-EFA4-7E72-9549-DD5CC7ED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D327-7026-22A7-6095-05B74F5DA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A49A0-863A-A732-18BB-40201C944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2956D-9F7B-B9CB-5F66-353A184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12/4/2024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B1E5-2A0A-E8A5-705C-C8F0992F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8FDE5-9A6C-C994-5FE0-B5BEDF15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390391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4D3A-ED03-F06F-E413-B38BB847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0E2E-A7F2-2912-CCDE-4E87781B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BD810-940F-B0DF-6BFD-55C6BC7CA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7C0E2-1579-0228-5F84-702D2FAD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12/4/2024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C7983-6C25-57CA-96FB-E0D73CA3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97F8C-FA91-94CE-2124-AFE4B359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28200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D44B-D03D-DC71-D509-05D2D2F33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Background for </a:t>
            </a:r>
            <a:r>
              <a:rPr lang="en-US" b="1">
                <a:solidFill>
                  <a:srgbClr val="F26D1B"/>
                </a:solidFill>
              </a:rPr>
              <a:t>Research </a:t>
            </a:r>
            <a:r>
              <a:rPr lang="en-US"/>
              <a:t>Programs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ADA6-3BD5-B78C-B904-B8F1D4C4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BCA49-9618-7AEF-A7BD-F7E52EB1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12/4/2024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6B43-0D83-CCA4-78DC-500678D6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C3F46F-96C4-2954-C674-ED1E7646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015314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764370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C7B2-B425-3B1B-0B75-BD47FB02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FFE48-6366-F942-C031-F6F884ACF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ECE45-DA89-C6D2-7744-7E5350B4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12/4/2024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52FB1-5923-643A-638B-A51CF449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D7FB8-F7C3-34D5-D84F-6337CBA6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733A9E0-A93C-A28B-8C0B-89996458A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541177"/>
            <a:ext cx="6349449" cy="49358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8545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DAF3-EFA4-7E72-9549-DD5CC7ED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D327-7026-22A7-6095-05B74F5DA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A49A0-863A-A732-18BB-40201C944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2956D-9F7B-B9CB-5F66-353A184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12/4/2024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B1E5-2A0A-E8A5-705C-C8F0992F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8FDE5-9A6C-C994-5FE0-B5BEDF15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9912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4D3A-ED03-F06F-E413-B38BB847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0E2E-A7F2-2912-CCDE-4E87781B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BD810-940F-B0DF-6BFD-55C6BC7CA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7C0E2-1579-0228-5F84-702D2FAD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12/4/2024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C7983-6C25-57CA-96FB-E0D73CA3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97F8C-FA91-94CE-2124-AFE4B359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05066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C7B2-B425-3B1B-0B75-BD47FB02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FFE48-6366-F942-C031-F6F884ACF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ECE45-DA89-C6D2-7744-7E5350B4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12/4/2024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52FB1-5923-643A-638B-A51CF449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D7FB8-F7C3-34D5-D84F-6337CBA6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F1FB59C-8156-A994-2266-84DA97AED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541177"/>
            <a:ext cx="6349449" cy="49358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06898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1FCD-FC65-D69F-48B4-3AF4F5101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552" y="1122363"/>
            <a:ext cx="5782962" cy="191541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1220-08F4-AFAC-1070-3DFCE12AC7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2552" y="3249827"/>
            <a:ext cx="5782962" cy="168051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Background for </a:t>
            </a:r>
            <a:r>
              <a:rPr lang="en-US" b="1">
                <a:solidFill>
                  <a:srgbClr val="FFC000"/>
                </a:solidFill>
              </a:rPr>
              <a:t>Entrepreneurship</a:t>
            </a:r>
            <a:r>
              <a:rPr lang="en-US" b="1">
                <a:solidFill>
                  <a:srgbClr val="F26D1B"/>
                </a:solidFill>
              </a:rPr>
              <a:t> </a:t>
            </a:r>
            <a:r>
              <a:rPr lang="en-US"/>
              <a:t>Programs</a:t>
            </a:r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68075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D44B-D03D-DC71-D509-05D2D2F33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Background for </a:t>
            </a:r>
            <a:r>
              <a:rPr lang="en-US" b="1">
                <a:solidFill>
                  <a:srgbClr val="FFC000"/>
                </a:solidFill>
              </a:rPr>
              <a:t>Entrepreneurship</a:t>
            </a:r>
            <a:r>
              <a:rPr lang="en-US" b="1">
                <a:solidFill>
                  <a:srgbClr val="F26D1B"/>
                </a:solidFill>
              </a:rPr>
              <a:t> </a:t>
            </a:r>
            <a:r>
              <a:rPr lang="en-US"/>
              <a:t>Programs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ADA6-3BD5-B78C-B904-B8F1D4C4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BCA49-9618-7AEF-A7BD-F7E52EB1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12/4/2024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6B43-0D83-CCA4-78DC-500678D6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C3F46F-96C4-2954-C674-ED1E7646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015314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82717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DAF3-EFA4-7E72-9549-DD5CC7ED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D327-7026-22A7-6095-05B74F5DA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A49A0-863A-A732-18BB-40201C944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2956D-9F7B-B9CB-5F66-353A184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12/4/2024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B1E5-2A0A-E8A5-705C-C8F0992F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8FDE5-9A6C-C994-5FE0-B5BEDF15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78163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4D3A-ED03-F06F-E413-B38BB847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0E2E-A7F2-2912-CCDE-4E87781B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BD810-940F-B0DF-6BFD-55C6BC7CA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7C0E2-1579-0228-5F84-702D2FAD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12/4/2024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C7983-6C25-57CA-96FB-E0D73CA3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97F8C-FA91-94CE-2124-AFE4B359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9872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10821-86F2-AADA-9862-DF2FDBBD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E9794-3011-45FF-9E13-EC6034F1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04CF69-1393-C327-99FC-CED16CFBC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34269" y="6386167"/>
            <a:ext cx="523461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D8878F50-50E8-C845-92EE-4F8B32BD0A7D}" type="slidenum">
              <a:rPr lang="en-PR" smtClean="0"/>
              <a:pPr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406117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5" r:id="rId3"/>
    <p:sldLayoutId id="2147483687" r:id="rId4"/>
    <p:sldLayoutId id="214748368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1515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1515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1515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1515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10821-86F2-AADA-9862-DF2FDBBD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E9794-3011-45FF-9E13-EC6034F1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04CF69-1393-C327-99FC-CED16CFBC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34269" y="6386167"/>
            <a:ext cx="523461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D8878F50-50E8-C845-92EE-4F8B32BD0A7D}" type="slidenum">
              <a:rPr lang="en-PR" smtClean="0"/>
              <a:pPr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25529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9" r:id="rId3"/>
    <p:sldLayoutId id="2147483701" r:id="rId4"/>
    <p:sldLayoutId id="214748370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1515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1515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1515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1515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10821-86F2-AADA-9862-DF2FDBBD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E9794-3011-45FF-9E13-EC6034F1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3730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04CF69-1393-C327-99FC-CED16CFBC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34269" y="6386167"/>
            <a:ext cx="523461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D8878F50-50E8-C845-92EE-4F8B32BD0A7D}" type="slidenum">
              <a:rPr lang="en-PR" smtClean="0"/>
              <a:pPr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51036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1" r:id="rId3"/>
    <p:sldLayoutId id="2147483713" r:id="rId4"/>
    <p:sldLayoutId id="214748371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1515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1515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1515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1515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10821-86F2-AADA-9862-DF2FDBBD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E9794-3011-45FF-9E13-EC6034F1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04CF69-1393-C327-99FC-CED16CFBC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34269" y="6386167"/>
            <a:ext cx="523461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D8878F50-50E8-C845-92EE-4F8B32BD0A7D}" type="slidenum">
              <a:rPr lang="en-PR" smtClean="0"/>
              <a:pPr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11142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1" r:id="rId3"/>
    <p:sldLayoutId id="2147483723" r:id="rId4"/>
    <p:sldLayoutId id="214748372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1515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1515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1515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1515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0D57-787A-A429-31F8-646774DCE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35" y="500369"/>
            <a:ext cx="6313886" cy="1636158"/>
          </a:xfrm>
        </p:spPr>
        <p:txBody>
          <a:bodyPr>
            <a:normAutofit fontScale="90000"/>
          </a:bodyPr>
          <a:lstStyle/>
          <a:p>
            <a:r>
              <a:rPr lang="en-PR" sz="36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</a:t>
            </a:r>
            <a:br>
              <a:rPr lang="en-PR" sz="36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PR" sz="3100" b="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Solución</a:t>
            </a:r>
            <a:r>
              <a:rPr lang="en-PR" sz="31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de </a:t>
            </a:r>
            <a:r>
              <a:rPr lang="en-PR" sz="3100" b="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Problemas</a:t>
            </a:r>
            <a:r>
              <a:rPr lang="en-PR" sz="31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br>
              <a:rPr lang="en-PR" sz="31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PR" sz="31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 </a:t>
            </a:r>
            <a:r>
              <a:rPr lang="en-PR" sz="3100" b="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Pensamiento</a:t>
            </a:r>
            <a:r>
              <a:rPr lang="en-PR" sz="31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3100" b="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Computacional</a:t>
            </a:r>
            <a:endParaRPr lang="en-PR" sz="3100" b="0" dirty="0">
              <a:solidFill>
                <a:srgbClr val="E16D35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A8B5C533-7B3E-06B6-D4BB-EC684B8F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CE08E5-85B4-08B5-2FD0-069AE56E3CA2}"/>
              </a:ext>
            </a:extLst>
          </p:cNvPr>
          <p:cNvSpPr txBox="1"/>
          <p:nvPr/>
        </p:nvSpPr>
        <p:spPr>
          <a:xfrm>
            <a:off x="157935" y="3038362"/>
            <a:ext cx="7394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sz="3600" dirty="0">
                <a:solidFill>
                  <a:schemeClr val="tx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Tema: </a:t>
            </a:r>
            <a:r>
              <a:rPr lang="en-PR" sz="3600" dirty="0" err="1">
                <a:solidFill>
                  <a:schemeClr val="tx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Pilares</a:t>
            </a:r>
            <a:r>
              <a:rPr lang="en-PR" sz="3600" dirty="0">
                <a:solidFill>
                  <a:schemeClr val="tx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del </a:t>
            </a:r>
            <a:r>
              <a:rPr lang="en-PR" sz="3600" dirty="0" err="1">
                <a:solidFill>
                  <a:schemeClr val="tx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Pensamiento</a:t>
            </a:r>
            <a:r>
              <a:rPr lang="en-PR" sz="3600" dirty="0">
                <a:solidFill>
                  <a:schemeClr val="tx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3600" dirty="0" err="1">
                <a:solidFill>
                  <a:schemeClr val="tx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Computacional</a:t>
            </a:r>
            <a:endParaRPr lang="es-PR" sz="3600" dirty="0">
              <a:solidFill>
                <a:schemeClr val="tx1">
                  <a:lumMod val="7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4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D23DA-D45F-C00E-39CD-933EF8E13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E660E-5247-0AB8-5C31-70DD68D2A2D5}"/>
              </a:ext>
            </a:extLst>
          </p:cNvPr>
          <p:cNvSpPr txBox="1"/>
          <p:nvPr/>
        </p:nvSpPr>
        <p:spPr>
          <a:xfrm>
            <a:off x="2743200" y="3182112"/>
            <a:ext cx="4096512" cy="1161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R"/>
          </a:p>
        </p:txBody>
      </p:sp>
      <p:pic>
        <p:nvPicPr>
          <p:cNvPr id="2054" name="Picture 6" descr="Viene un “zipper” para aliviar el tapón entre Juana Díaz y Ponce">
            <a:extLst>
              <a:ext uri="{FF2B5EF4-FFF2-40B4-BE49-F238E27FC236}">
                <a16:creationId xmlns:a16="http://schemas.microsoft.com/office/drawing/2014/main" id="{A56FB6B1-AC76-E2C4-9796-F84C44EF4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411" y="803243"/>
            <a:ext cx="8458200" cy="475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12EF7-F360-E84C-16FD-3CB25C4BD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37457"/>
            <a:ext cx="10844784" cy="2051534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PR" b="1" dirty="0" err="1">
                <a:solidFill>
                  <a:srgbClr val="E16D3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Problema</a:t>
            </a:r>
            <a:r>
              <a:rPr lang="en-PR" b="1" dirty="0">
                <a:solidFill>
                  <a:srgbClr val="E16D3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¡</a:t>
            </a:r>
            <a:r>
              <a:rPr lang="en-PR" b="1" dirty="0" err="1">
                <a:solidFill>
                  <a:srgbClr val="E16D3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Tapón</a:t>
            </a:r>
            <a:r>
              <a:rPr lang="en-PR" b="1" dirty="0">
                <a:solidFill>
                  <a:srgbClr val="E16D3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Juana Díaz a Ponce!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s-PR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C0D01567-3786-3DA1-BC54-25488CEA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7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38BC5-3C43-3B5F-A84F-85736E0CB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FA1F-8E6F-DB7D-B883-2C94C341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856"/>
            <a:ext cx="10515600" cy="940190"/>
          </a:xfrm>
        </p:spPr>
        <p:txBody>
          <a:bodyPr>
            <a:normAutofit/>
          </a:bodyPr>
          <a:lstStyle/>
          <a:p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Enfásis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Descomponer</a:t>
            </a:r>
            <a:endParaRPr lang="en-PR" sz="3600" dirty="0">
              <a:solidFill>
                <a:srgbClr val="E16D35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B192D192-327A-10BC-BC8E-957C4A1A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A6D9E-A873-8BD6-B9BE-B1A65868A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21" y="1728787"/>
            <a:ext cx="4772579" cy="3460609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R" sz="2000" b="0" i="0" dirty="0">
                <a:solidFill>
                  <a:srgbClr val="2D3B45"/>
                </a:solidFill>
                <a:effectLst/>
                <a:latin typeface="Lato Extended"/>
              </a:rPr>
              <a:t>Identificar los principales puntos de congestión (intersecciones, salida a avenidas principales, posibles construcciones etc.).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R" sz="2000" b="0" i="0" dirty="0">
                <a:solidFill>
                  <a:srgbClr val="2D3B45"/>
                </a:solidFill>
                <a:effectLst/>
                <a:latin typeface="Lato Extended"/>
              </a:rPr>
              <a:t>Analizar el flujo de tráfico en diferentes horarios del día.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R" sz="2000" b="0" i="0" dirty="0">
                <a:solidFill>
                  <a:srgbClr val="2D3B45"/>
                </a:solidFill>
                <a:effectLst/>
                <a:latin typeface="Lato Extended"/>
              </a:rPr>
              <a:t>Evaluar la infraestructura actual de las salidas (número de carriles, semáforos, etc.).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21EA45-D49D-EF2E-2C58-8AE2A4847543}"/>
              </a:ext>
            </a:extLst>
          </p:cNvPr>
          <p:cNvSpPr txBox="1">
            <a:spLocks/>
          </p:cNvSpPr>
          <p:nvPr/>
        </p:nvSpPr>
        <p:spPr>
          <a:xfrm>
            <a:off x="759542" y="496856"/>
            <a:ext cx="10515600" cy="940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51515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PR" sz="3600" dirty="0">
              <a:solidFill>
                <a:srgbClr val="E16D35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D4A4F9-69A3-8676-47FE-5D60ECB36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23084"/>
            <a:ext cx="60960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78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B6A27-3F3E-B56F-E01D-B7371B443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7298-5BC4-A836-59F5-C54913E9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856"/>
            <a:ext cx="10515600" cy="940190"/>
          </a:xfrm>
        </p:spPr>
        <p:txBody>
          <a:bodyPr>
            <a:normAutofit/>
          </a:bodyPr>
          <a:lstStyle/>
          <a:p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Enfásis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reconocer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Patrones</a:t>
            </a:r>
            <a:endParaRPr lang="en-PR" sz="3600" dirty="0">
              <a:solidFill>
                <a:srgbClr val="E16D35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BF56E279-0B9E-1D79-50C2-ADBB9B51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E3627-E858-349C-4C1D-ED9B2CA09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21" y="1728787"/>
            <a:ext cx="4772579" cy="346060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R" sz="1600" b="0" i="0" dirty="0">
                <a:solidFill>
                  <a:srgbClr val="2D3B45"/>
                </a:solidFill>
                <a:effectLst/>
                <a:latin typeface="Lato Extended"/>
              </a:rPr>
              <a:t>Observar tendencias en los datos: ¿Cuáles son las horas de mayor congestión? ¿Qué tipos de vehículos predominan en esas horas?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R" sz="1600" b="0" i="0" dirty="0">
                <a:solidFill>
                  <a:srgbClr val="2D3B45"/>
                </a:solidFill>
                <a:effectLst/>
                <a:latin typeface="Lato Extended"/>
              </a:rPr>
              <a:t>Identificar comportamientos recurrentes: por ejemplo, atascos que ocurren debido a la sincronización deficiente de semáforos en las salidas de la autopista. Quizás los horarios de labor de construcción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5CF79C-5293-905A-D0D8-6EBCD68AABD2}"/>
              </a:ext>
            </a:extLst>
          </p:cNvPr>
          <p:cNvSpPr txBox="1">
            <a:spLocks/>
          </p:cNvSpPr>
          <p:nvPr/>
        </p:nvSpPr>
        <p:spPr>
          <a:xfrm>
            <a:off x="759542" y="496856"/>
            <a:ext cx="10515600" cy="940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51515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PR" sz="3600" dirty="0">
              <a:solidFill>
                <a:srgbClr val="E16D35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AAE646A-D598-681A-7E8A-F3AF14908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446" y="1636776"/>
            <a:ext cx="5949696" cy="334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68274-2B63-89C9-AA83-C32E9C069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A9F4-61D5-3898-9D42-E14CC23F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856"/>
            <a:ext cx="10515600" cy="940190"/>
          </a:xfrm>
        </p:spPr>
        <p:txBody>
          <a:bodyPr>
            <a:normAutofit/>
          </a:bodyPr>
          <a:lstStyle/>
          <a:p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Enfásis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Abstración</a:t>
            </a:r>
            <a:endParaRPr lang="en-PR" sz="3600" dirty="0">
              <a:solidFill>
                <a:srgbClr val="E16D35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82BE8E2F-BB3D-EE67-674B-B5E4A0AF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CCFFC-75EF-1C0F-40E5-99313638C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76" y="2286285"/>
            <a:ext cx="4772579" cy="228542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R" sz="2400" b="0" i="0" dirty="0">
                <a:solidFill>
                  <a:srgbClr val="2D3B45"/>
                </a:solidFill>
                <a:effectLst/>
                <a:latin typeface="Lato Extended"/>
              </a:rPr>
              <a:t>Resumir el problema a un modelo: entradas (volumen de tráfico) y salidas (flujo óptimo).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CF96DE-9025-FA2E-027D-5287DD3A6FC9}"/>
              </a:ext>
            </a:extLst>
          </p:cNvPr>
          <p:cNvSpPr txBox="1">
            <a:spLocks/>
          </p:cNvSpPr>
          <p:nvPr/>
        </p:nvSpPr>
        <p:spPr>
          <a:xfrm>
            <a:off x="759542" y="496856"/>
            <a:ext cx="10515600" cy="940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51515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PR" sz="3600" dirty="0">
              <a:solidFill>
                <a:srgbClr val="E16D35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098" name="Picture 2" descr="No photo description available.">
            <a:extLst>
              <a:ext uri="{FF2B5EF4-FFF2-40B4-BE49-F238E27FC236}">
                <a16:creationId xmlns:a16="http://schemas.microsoft.com/office/drawing/2014/main" id="{B20AC716-7FA9-C907-E897-0F256B26B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38"/>
          <a:stretch/>
        </p:blipFill>
        <p:spPr bwMode="auto">
          <a:xfrm>
            <a:off x="5118455" y="1437046"/>
            <a:ext cx="5936641" cy="38398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93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711B0-4902-EB73-7C73-4F4C4C7C3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6A14-0D65-B0FB-9C81-8F4A0E28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856"/>
            <a:ext cx="10515600" cy="940190"/>
          </a:xfrm>
        </p:spPr>
        <p:txBody>
          <a:bodyPr>
            <a:normAutofit/>
          </a:bodyPr>
          <a:lstStyle/>
          <a:p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Enfásis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Diseño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de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Algoritmos</a:t>
            </a:r>
            <a:endParaRPr lang="en-PR" sz="3600" dirty="0">
              <a:solidFill>
                <a:srgbClr val="E16D35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427D592C-D6F1-25A3-A736-EEDEB157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C639C-8EAE-25D7-E780-C0E4CDCAE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28" y="1493046"/>
            <a:ext cx="4829628" cy="378387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R" sz="1600" b="0" i="0" dirty="0">
                <a:solidFill>
                  <a:srgbClr val="2D3B45"/>
                </a:solidFill>
                <a:effectLst/>
                <a:latin typeface="Lato Extended"/>
              </a:rPr>
              <a:t>Crear un algoritmo para sincronizar los semáforos de acuerdo con el flujo de tráfico en tiempo real utilizando sensores de tráfico.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R" sz="1600" b="0" i="0" dirty="0">
                <a:solidFill>
                  <a:srgbClr val="2D3B45"/>
                </a:solidFill>
                <a:effectLst/>
                <a:latin typeface="Lato Extended"/>
              </a:rPr>
              <a:t>Diseñar rutas alternativas basadas en el tiempo estimado de llegada, calculado por GPS.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R" sz="1600" b="0" i="0" dirty="0">
                <a:solidFill>
                  <a:srgbClr val="2D3B45"/>
                </a:solidFill>
                <a:effectLst/>
                <a:latin typeface="Lato Extended"/>
              </a:rPr>
              <a:t>Simular escenarios utilizando modelos matemáticos para prever los efectos de las nuevas políticas.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EAAD6D-F5EB-B178-EA95-E84DD2E57E75}"/>
              </a:ext>
            </a:extLst>
          </p:cNvPr>
          <p:cNvSpPr txBox="1">
            <a:spLocks/>
          </p:cNvSpPr>
          <p:nvPr/>
        </p:nvSpPr>
        <p:spPr>
          <a:xfrm>
            <a:off x="759542" y="496856"/>
            <a:ext cx="10515600" cy="940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51515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PR" sz="3600" dirty="0">
              <a:solidFill>
                <a:srgbClr val="E16D35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122" name="Picture 2" descr="Rehabilitación de la autopista Luis A. Ferré en dirección de Ponce a Juana Díaz tardará otras dos semanas">
            <a:extLst>
              <a:ext uri="{FF2B5EF4-FFF2-40B4-BE49-F238E27FC236}">
                <a16:creationId xmlns:a16="http://schemas.microsoft.com/office/drawing/2014/main" id="{94875C0F-888F-C606-E277-75E288937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995" y="1417622"/>
            <a:ext cx="6300087" cy="36934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37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FB419-F03E-B3AB-14E0-3C5BD91FE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D7809-E50F-CE1E-A18D-B75F6401B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2178"/>
            <a:ext cx="10515600" cy="817094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PR" sz="4400" b="1" dirty="0">
                <a:solidFill>
                  <a:srgbClr val="E16D3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¿</a:t>
            </a:r>
            <a:r>
              <a:rPr lang="en-PR" sz="4400" b="1" dirty="0" err="1">
                <a:solidFill>
                  <a:srgbClr val="E16D3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Preguntas</a:t>
            </a:r>
            <a:r>
              <a:rPr lang="en-PR" sz="4400" b="1" dirty="0">
                <a:solidFill>
                  <a:srgbClr val="E16D3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lang="es-PR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A6AA608E-DA0C-3974-2A2A-3ABE47C9B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2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5CC2-2B7E-153B-7D7D-5DEFCCEA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>
            <a:normAutofit/>
          </a:bodyPr>
          <a:lstStyle/>
          <a:p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VOCABULARIO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7766-6DA0-3568-D218-EE37A1D9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18" y="1121434"/>
            <a:ext cx="10515600" cy="42932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R" sz="2400" b="1" dirty="0" err="1">
                <a:solidFill>
                  <a:srgbClr val="E16D3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Algoritmo</a:t>
            </a:r>
            <a:r>
              <a:rPr lang="en-PR" sz="2400" dirty="0">
                <a:latin typeface="Verdana" panose="020B0604030504040204" pitchFamily="34" charset="0"/>
                <a:ea typeface="Verdana" panose="020B0604030504040204" pitchFamily="34" charset="0"/>
              </a:rPr>
              <a:t>  - </a:t>
            </a:r>
            <a:r>
              <a:rPr lang="es-PR" sz="2400" dirty="0">
                <a:latin typeface="Verdana" panose="020B0604030504040204" pitchFamily="34" charset="0"/>
                <a:ea typeface="Verdana" panose="020B0604030504040204" pitchFamily="34" charset="0"/>
              </a:rPr>
              <a:t>Una lista de pasos que permiten ejecutar una tarea</a:t>
            </a:r>
            <a:endParaRPr lang="en-P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s-PR" sz="2400" b="1" dirty="0">
                <a:solidFill>
                  <a:srgbClr val="E16D3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Ambiguo</a:t>
            </a:r>
            <a:r>
              <a:rPr lang="en-PR" sz="2400" dirty="0">
                <a:latin typeface="Verdana" panose="020B0604030504040204" pitchFamily="34" charset="0"/>
                <a:ea typeface="Verdana" panose="020B0604030504040204" pitchFamily="34" charset="0"/>
              </a:rPr>
              <a:t> – Tener </a:t>
            </a:r>
            <a:r>
              <a:rPr lang="en-PR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más</a:t>
            </a:r>
            <a:r>
              <a:rPr lang="en-PR" sz="2400" dirty="0">
                <a:latin typeface="Verdana" panose="020B0604030504040204" pitchFamily="34" charset="0"/>
                <a:ea typeface="Verdana" panose="020B0604030504040204" pitchFamily="34" charset="0"/>
              </a:rPr>
              <a:t> de un </a:t>
            </a:r>
            <a:r>
              <a:rPr lang="en-PR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significado</a:t>
            </a:r>
            <a:r>
              <a:rPr lang="en-PR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PR" sz="2400" b="1" dirty="0" err="1">
                <a:solidFill>
                  <a:srgbClr val="E16D3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Eficiencia</a:t>
            </a:r>
            <a:r>
              <a:rPr lang="en-PR" sz="2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PR" sz="24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s-PR" sz="2400" dirty="0">
                <a:latin typeface="Verdana" panose="020B0604030504040204" pitchFamily="34" charset="0"/>
                <a:ea typeface="Verdana" panose="020B0604030504040204" pitchFamily="34" charset="0"/>
              </a:rPr>
              <a:t>Obtener el mayor resultado con el menor esfuerzo</a:t>
            </a:r>
            <a:endParaRPr lang="en-P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A00B0E68-EDC1-8F03-26F4-7FADFD2B8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0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B86F5-91F8-F0B5-B9A1-C1127382C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BF4BD-BEB0-1A72-7991-0F20DECF1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938"/>
            <a:ext cx="10515600" cy="817094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PR" sz="4400" b="1" dirty="0">
                <a:solidFill>
                  <a:srgbClr val="E16D3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¿Que está mal </a:t>
            </a:r>
            <a:r>
              <a:rPr lang="en-PR" sz="4400" b="1" dirty="0" err="1">
                <a:solidFill>
                  <a:srgbClr val="E16D3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s-PR" sz="4400" b="1" dirty="0">
                <a:solidFill>
                  <a:srgbClr val="E16D3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la </a:t>
            </a:r>
            <a:endParaRPr lang="en-PR" sz="4400" b="1" dirty="0">
              <a:solidFill>
                <a:srgbClr val="E16D3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s-PR" sz="4400" b="1" dirty="0">
                <a:solidFill>
                  <a:srgbClr val="E16D3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próxima ilustración? </a:t>
            </a:r>
            <a:endParaRPr lang="es-PR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9CFD4692-B93F-1C02-02F5-FCD1E7612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3724D-8FFB-33B1-CAE6-B2E7C485E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86A9AA7-5428-33F3-BEB4-A0F1D3F8F297}"/>
              </a:ext>
            </a:extLst>
          </p:cNvPr>
          <p:cNvSpPr/>
          <p:nvPr/>
        </p:nvSpPr>
        <p:spPr>
          <a:xfrm>
            <a:off x="0" y="1"/>
            <a:ext cx="12192000" cy="556869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1BF21AC3-0EF6-82BE-C976-06F95ECA1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  <p:pic>
        <p:nvPicPr>
          <p:cNvPr id="10" name="Picture 9" descr="A comic strip of a person holding a fire extinguisher&#10;&#10;Description automatically generated">
            <a:extLst>
              <a:ext uri="{FF2B5EF4-FFF2-40B4-BE49-F238E27FC236}">
                <a16:creationId xmlns:a16="http://schemas.microsoft.com/office/drawing/2014/main" id="{321CC9AC-178E-BA2E-794F-0F600229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599" y="21297"/>
            <a:ext cx="4939153" cy="55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8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87DB5-FCCA-BD64-C157-CA5CA65D3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C584-0BE7-56E6-21FD-604C787C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652"/>
            <a:ext cx="10515600" cy="940190"/>
          </a:xfrm>
        </p:spPr>
        <p:txBody>
          <a:bodyPr>
            <a:normAutofit/>
          </a:bodyPr>
          <a:lstStyle/>
          <a:p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Qué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es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Pensamiento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Computacional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</a:t>
            </a: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46869F66-07C4-E71D-9E5C-28E453786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C1DF1-E327-B61F-DD99-DB3C402F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16" y="2341914"/>
            <a:ext cx="4431890" cy="1648144"/>
          </a:xfrm>
        </p:spPr>
        <p:txBody>
          <a:bodyPr>
            <a:normAutofit fontScale="85000" lnSpcReduction="20000"/>
          </a:bodyPr>
          <a:lstStyle/>
          <a:p>
            <a:r>
              <a:rPr lang="es-PR" dirty="0">
                <a:latin typeface="Verdana" panose="020B0604030504040204" pitchFamily="34" charset="0"/>
                <a:ea typeface="Verdana" panose="020B0604030504040204" pitchFamily="34" charset="0"/>
              </a:rPr>
              <a:t>Cómo el método científico </a:t>
            </a:r>
            <a:br>
              <a:rPr lang="es-PR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PR" dirty="0">
                <a:latin typeface="Verdana" panose="020B0604030504040204" pitchFamily="34" charset="0"/>
                <a:ea typeface="Verdana" panose="020B0604030504040204" pitchFamily="34" charset="0"/>
              </a:rPr>
              <a:t>(¿Te acuerdas?)</a:t>
            </a:r>
            <a:br>
              <a:rPr lang="es-PR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P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s-PR" dirty="0">
                <a:latin typeface="Verdana" panose="020B0604030504040204" pitchFamily="34" charset="0"/>
                <a:ea typeface="Verdana" panose="020B0604030504040204" pitchFamily="34" charset="0"/>
              </a:rPr>
              <a:t>Es un método de solución de problemas. </a:t>
            </a:r>
          </a:p>
        </p:txBody>
      </p:sp>
      <p:pic>
        <p:nvPicPr>
          <p:cNvPr id="10" name="Picture 9" descr="A puzzle of a brain&#10;&#10;Description automatically generated">
            <a:extLst>
              <a:ext uri="{FF2B5EF4-FFF2-40B4-BE49-F238E27FC236}">
                <a16:creationId xmlns:a16="http://schemas.microsoft.com/office/drawing/2014/main" id="{BBBFA54D-DDB3-CD1E-0329-E703F3261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757" y="1376842"/>
            <a:ext cx="5276739" cy="357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C0B41-0EE7-8293-21A8-996001F58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F29C-3B1D-3E29-C4A1-898A2603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856"/>
            <a:ext cx="10515600" cy="940190"/>
          </a:xfrm>
        </p:spPr>
        <p:txBody>
          <a:bodyPr>
            <a:normAutofit/>
          </a:bodyPr>
          <a:lstStyle/>
          <a:p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Qué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es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Pensamiento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Computacional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</a:t>
            </a: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604B53CC-C0B9-E97C-B109-92693550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CE2E5-81B8-4982-9EF9-C101A0EC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97" y="1710641"/>
            <a:ext cx="4500717" cy="301482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s-PR" sz="2400" b="1" dirty="0">
                <a:solidFill>
                  <a:srgbClr val="E16D3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Descomponer </a:t>
            </a:r>
            <a:br>
              <a:rPr lang="en-PR" sz="18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PR" sz="2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Estamos hablando de partir un gran problema en algo mucho más simple. </a:t>
            </a:r>
            <a:endParaRPr lang="en-PR" sz="20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s-PR" sz="2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Muchas veces, los grandes problemas consisten en muchos problemas</a:t>
            </a:r>
            <a:r>
              <a:rPr lang="en-PR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PR" sz="2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pequeños</a:t>
            </a:r>
            <a:r>
              <a:rPr lang="en-PR" sz="2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s-PR" sz="2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 descomponer buscamos aumentar la </a:t>
            </a:r>
            <a:r>
              <a:rPr lang="es-PR" sz="2000" b="1" dirty="0">
                <a:solidFill>
                  <a:srgbClr val="E16D3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eficiencia</a:t>
            </a:r>
            <a:r>
              <a:rPr lang="es-PR" sz="2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del proceso. </a:t>
            </a:r>
            <a:endParaRPr lang="es-P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A puzzle of a brain&#10;&#10;Description automatically generated">
            <a:extLst>
              <a:ext uri="{FF2B5EF4-FFF2-40B4-BE49-F238E27FC236}">
                <a16:creationId xmlns:a16="http://schemas.microsoft.com/office/drawing/2014/main" id="{45D7D63A-DA60-A89E-06C3-B5D5F6674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058" y="1517843"/>
            <a:ext cx="5014452" cy="34004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BABDD50-6C5E-78DB-0F6F-FEFC4D44A392}"/>
              </a:ext>
            </a:extLst>
          </p:cNvPr>
          <p:cNvSpPr txBox="1">
            <a:spLocks/>
          </p:cNvSpPr>
          <p:nvPr/>
        </p:nvSpPr>
        <p:spPr>
          <a:xfrm>
            <a:off x="759542" y="496856"/>
            <a:ext cx="10515600" cy="940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51515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PR" sz="3600" dirty="0">
              <a:solidFill>
                <a:srgbClr val="E16D35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54E7BC2-D40C-FFCB-FED4-014924A52C26}"/>
              </a:ext>
            </a:extLst>
          </p:cNvPr>
          <p:cNvSpPr/>
          <p:nvPr/>
        </p:nvSpPr>
        <p:spPr>
          <a:xfrm rot="18617777">
            <a:off x="5221274" y="1216865"/>
            <a:ext cx="433406" cy="98755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89205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4E331-6378-75DF-5909-2A58B9237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4A85-BEE6-C54D-7500-F44FB075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496856"/>
            <a:ext cx="10515600" cy="940190"/>
          </a:xfrm>
        </p:spPr>
        <p:txBody>
          <a:bodyPr>
            <a:normAutofit/>
          </a:bodyPr>
          <a:lstStyle/>
          <a:p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Qué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es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Pensamiento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Computacional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</a:t>
            </a: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1400C1E9-1377-B521-D1F9-D6CD2AD42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1B5CB-1FD6-4005-545E-5CAB2291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2" y="1517842"/>
            <a:ext cx="4805516" cy="3666805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PR" sz="6200" b="1" dirty="0" err="1">
                <a:solidFill>
                  <a:srgbClr val="E16D3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Patrones</a:t>
            </a:r>
            <a:r>
              <a:rPr lang="es-PR" sz="6200" b="1" dirty="0">
                <a:solidFill>
                  <a:srgbClr val="E16D3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n-PR" sz="18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PR" sz="49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veces, cuando un problema tiene muchas partes</a:t>
            </a:r>
            <a:r>
              <a:rPr lang="en-PR" sz="49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PR" sz="49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pequeñas , notarás que esas</a:t>
            </a:r>
            <a:br>
              <a:rPr lang="es-PR" sz="49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PR" sz="49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partes tienen algo en común.</a:t>
            </a:r>
            <a:endParaRPr lang="en-PR" sz="49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PR" sz="49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 no </a:t>
            </a:r>
            <a:r>
              <a:rPr lang="es-PR" sz="49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encontramos</a:t>
            </a:r>
            <a:r>
              <a:rPr lang="en-PR" sz="49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las similitudes </a:t>
            </a:r>
            <a:r>
              <a:rPr lang="es-PR" sz="49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tal vez se parezcan a algo que ya fue resuelto con anterioridad. </a:t>
            </a:r>
            <a:r>
              <a:rPr lang="en-PR" sz="49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Los </a:t>
            </a:r>
            <a:r>
              <a:rPr lang="es-PR" sz="49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patrones</a:t>
            </a:r>
            <a:r>
              <a:rPr lang="en-PR" sz="49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PR" sz="49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hacen</a:t>
            </a:r>
            <a:r>
              <a:rPr lang="en-PR" sz="49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PR" sz="49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más simple entender las distintas piezas que forman el problema.</a:t>
            </a:r>
            <a:endParaRPr lang="es-PR" sz="4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A puzzle of a brain&#10;&#10;Description automatically generated">
            <a:extLst>
              <a:ext uri="{FF2B5EF4-FFF2-40B4-BE49-F238E27FC236}">
                <a16:creationId xmlns:a16="http://schemas.microsoft.com/office/drawing/2014/main" id="{FEF764D6-53D5-FC25-D200-09D3F39C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101" y="1651031"/>
            <a:ext cx="5014452" cy="3400425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8DBAFA15-9548-C23F-AC3D-F535307BD68E}"/>
              </a:ext>
            </a:extLst>
          </p:cNvPr>
          <p:cNvSpPr/>
          <p:nvPr/>
        </p:nvSpPr>
        <p:spPr>
          <a:xfrm rot="12612973">
            <a:off x="6057700" y="4218892"/>
            <a:ext cx="433406" cy="98755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97299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4A465-2F2D-A644-FFE3-1CF1A0F20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EA91-9DB3-81BA-6F58-FB3D2BE8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166"/>
            <a:ext cx="10515600" cy="940190"/>
          </a:xfrm>
        </p:spPr>
        <p:txBody>
          <a:bodyPr>
            <a:normAutofit/>
          </a:bodyPr>
          <a:lstStyle/>
          <a:p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¿Que es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pensamiento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computacional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</a:t>
            </a: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17FB41EE-37B0-1BF6-7656-A17D34CDB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A649D-C064-734D-8718-D150EEEAE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2" y="1700723"/>
            <a:ext cx="4805516" cy="3319628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PR" sz="1800" b="1" dirty="0" err="1">
                <a:solidFill>
                  <a:srgbClr val="E16D3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Abstracción</a:t>
            </a:r>
            <a:r>
              <a:rPr lang="es-PR" sz="1800" b="1" dirty="0">
                <a:solidFill>
                  <a:srgbClr val="E16D3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n-PR" sz="18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PR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Una vez que reconociste un patrón, puedes abstraer (ignorar) los detalles</a:t>
            </a:r>
            <a:r>
              <a:rPr lang="en-PR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PR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 los que difieren varias cosas, y usar esto como algo general </a:t>
            </a:r>
            <a:r>
              <a:rPr lang="en-PR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para</a:t>
            </a:r>
            <a:r>
              <a:rPr lang="es-PR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obtener una solución</a:t>
            </a:r>
            <a:r>
              <a:rPr lang="en-PR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que</a:t>
            </a:r>
            <a:r>
              <a:rPr lang="es-PR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funcione para varios problemas a la vez.</a:t>
            </a:r>
            <a:endParaRPr lang="es-P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A puzzle of a brain&#10;&#10;Description automatically generated">
            <a:extLst>
              <a:ext uri="{FF2B5EF4-FFF2-40B4-BE49-F238E27FC236}">
                <a16:creationId xmlns:a16="http://schemas.microsoft.com/office/drawing/2014/main" id="{A531405B-867A-569B-7243-6FDB5E3AA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058" y="1517843"/>
            <a:ext cx="5014452" cy="3400425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74E0499C-453B-2C6D-8431-6BBDC5098872}"/>
              </a:ext>
            </a:extLst>
          </p:cNvPr>
          <p:cNvSpPr/>
          <p:nvPr/>
        </p:nvSpPr>
        <p:spPr>
          <a:xfrm rot="2671241">
            <a:off x="10483398" y="1024067"/>
            <a:ext cx="433406" cy="98755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87817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D1479-9B7E-DAEF-AE5F-AEB0615A4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C7A3-9905-ACFC-EC5F-9E360D48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166"/>
            <a:ext cx="10515600" cy="940190"/>
          </a:xfrm>
        </p:spPr>
        <p:txBody>
          <a:bodyPr>
            <a:normAutofit/>
          </a:bodyPr>
          <a:lstStyle/>
          <a:p>
            <a:r>
              <a:rPr lang="es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¿Qué es el pensamiento computacional?</a:t>
            </a: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019D3F69-DE91-0B5E-5705-82BCDDD55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DDD64-769F-7BB6-4144-1C1D0CCD7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2" y="1517843"/>
            <a:ext cx="4805516" cy="3319628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s-PR" sz="1600" b="1" dirty="0">
                <a:solidFill>
                  <a:srgbClr val="E16D3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Algoritmos</a:t>
            </a:r>
            <a:br>
              <a:rPr lang="en-PR" sz="1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PR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Cuando una solución está completa, puedes realizar una descripción que permita procesarla paso a paso, para que el resultado sea fácil de obtener. Los algoritmos NO deben ser </a:t>
            </a:r>
            <a:r>
              <a:rPr lang="es-PR" sz="1600" b="1" dirty="0">
                <a:solidFill>
                  <a:srgbClr val="E16D3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ambiguos</a:t>
            </a:r>
            <a:r>
              <a:rPr lang="en-PR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s-P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A puzzle of a brain&#10;&#10;Description automatically generated">
            <a:extLst>
              <a:ext uri="{FF2B5EF4-FFF2-40B4-BE49-F238E27FC236}">
                <a16:creationId xmlns:a16="http://schemas.microsoft.com/office/drawing/2014/main" id="{62812E9C-37F4-CC77-1382-FDA27D9F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058" y="1517843"/>
            <a:ext cx="5014452" cy="3400425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8D71B11F-F9AB-B6F2-9669-C5DBC9B6D669}"/>
              </a:ext>
            </a:extLst>
          </p:cNvPr>
          <p:cNvSpPr/>
          <p:nvPr/>
        </p:nvSpPr>
        <p:spPr>
          <a:xfrm rot="8184489">
            <a:off x="10291372" y="4343694"/>
            <a:ext cx="433406" cy="98755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972087103"/>
      </p:ext>
    </p:extLst>
  </p:cSld>
  <p:clrMapOvr>
    <a:masterClrMapping/>
  </p:clrMapOvr>
</p:sld>
</file>

<file path=ppt/theme/theme1.xml><?xml version="1.0" encoding="utf-8"?>
<a:theme xmlns:a="http://schemas.openxmlformats.org/drawingml/2006/main" name="01_Research &amp; Development Programs">
  <a:themeElements>
    <a:clrScheme name="PRSTRT Colors">
      <a:dk1>
        <a:srgbClr val="7C7C7E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16D3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 SCIENCE TRUST_POWER POINT TEMPLATE_2024_ENGLISH_SEPT2024" id="{C740A095-2DE9-40FD-8F57-4E31D4FAAA3F}" vid="{394D9A13-3BD0-4928-8653-806A526F3FA8}"/>
    </a:ext>
  </a:extLst>
</a:theme>
</file>

<file path=ppt/theme/theme2.xml><?xml version="1.0" encoding="utf-8"?>
<a:theme xmlns:a="http://schemas.openxmlformats.org/drawingml/2006/main" name="02_Entrepreneurship">
  <a:themeElements>
    <a:clrScheme name="PRSTRT Colors">
      <a:dk1>
        <a:srgbClr val="7C7C7E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16D3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 SCIENCE TRUST_POWER POINT TEMPLATE_2024_ENGLISH_SEPT2024" id="{C740A095-2DE9-40FD-8F57-4E31D4FAAA3F}" vid="{35A3A0B4-29FC-4B8E-A2C9-D0473DA31DFB}"/>
    </a:ext>
  </a:extLst>
</a:theme>
</file>

<file path=ppt/theme/theme3.xml><?xml version="1.0" encoding="utf-8"?>
<a:theme xmlns:a="http://schemas.openxmlformats.org/drawingml/2006/main" name="03_Public Health">
  <a:themeElements>
    <a:clrScheme name="PRSTRT Colors">
      <a:dk1>
        <a:srgbClr val="7C7C7E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16D3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 SCIENCE TRUST_POWER POINT TEMPLATE_2024_ENGLISH_SEPT2024" id="{C740A095-2DE9-40FD-8F57-4E31D4FAAA3F}" vid="{C2F7EBDC-87B2-4A82-8307-F9C3F4C1D1F4}"/>
    </a:ext>
  </a:extLst>
</a:theme>
</file>

<file path=ppt/theme/theme4.xml><?xml version="1.0" encoding="utf-8"?>
<a:theme xmlns:a="http://schemas.openxmlformats.org/drawingml/2006/main" name="04_Education Programs">
  <a:themeElements>
    <a:clrScheme name="PRSTRT Colors">
      <a:dk1>
        <a:srgbClr val="7C7C7E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16D3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 SCIENCE TRUST_POWER POINT TEMPLATE_2024_ENGLISH_SEPT2024" id="{C740A095-2DE9-40FD-8F57-4E31D4FAAA3F}" vid="{5F1CA7F6-423A-4434-AEAE-385D81B7A5E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0E537BDBFF9B4897F5BDE0D349BE63" ma:contentTypeVersion="15" ma:contentTypeDescription="Create a new document." ma:contentTypeScope="" ma:versionID="d52c986adec4162d7e79dd1f00fa85a8">
  <xsd:schema xmlns:xsd="http://www.w3.org/2001/XMLSchema" xmlns:xs="http://www.w3.org/2001/XMLSchema" xmlns:p="http://schemas.microsoft.com/office/2006/metadata/properties" xmlns:ns2="8c59f17c-0124-41d8-b860-2b1776c022e8" xmlns:ns3="4489cd7b-890a-486b-ba18-c3432547d89d" targetNamespace="http://schemas.microsoft.com/office/2006/metadata/properties" ma:root="true" ma:fieldsID="b74614376e5a6c3b39ea0bb1b22dbd34" ns2:_="" ns3:_="">
    <xsd:import namespace="8c59f17c-0124-41d8-b860-2b1776c022e8"/>
    <xsd:import namespace="4489cd7b-890a-486b-ba18-c3432547d8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59f17c-0124-41d8-b860-2b1776c022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f151795-6fa0-4b35-a58b-f27d187aa8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9cd7b-890a-486b-ba18-c3432547d8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c4d63a41-c241-4058-af39-bf7ff4b4a035}" ma:internalName="TaxCatchAll" ma:showField="CatchAllData" ma:web="4489cd7b-890a-486b-ba18-c3432547d89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c59f17c-0124-41d8-b860-2b1776c022e8">
      <Terms xmlns="http://schemas.microsoft.com/office/infopath/2007/PartnerControls"/>
    </lcf76f155ced4ddcb4097134ff3c332f>
    <TaxCatchAll xmlns="4489cd7b-890a-486b-ba18-c3432547d89d" xsi:nil="true"/>
  </documentManagement>
</p:properties>
</file>

<file path=customXml/itemProps1.xml><?xml version="1.0" encoding="utf-8"?>
<ds:datastoreItem xmlns:ds="http://schemas.openxmlformats.org/officeDocument/2006/customXml" ds:itemID="{1D7E02E4-18F7-4C58-99F5-E6A5298BDCEB}">
  <ds:schemaRefs>
    <ds:schemaRef ds:uri="4489cd7b-890a-486b-ba18-c3432547d89d"/>
    <ds:schemaRef ds:uri="8c59f17c-0124-41d8-b860-2b1776c022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21753FB-0100-487A-A3FE-A98BF534B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E050EB-6A6C-4745-A12F-3F386A32D83C}">
  <ds:schemaRefs>
    <ds:schemaRef ds:uri="06dcafbb-9955-4ef3-b356-7563a0dbd96c"/>
    <ds:schemaRef ds:uri="4489cd7b-890a-486b-ba18-c3432547d89d"/>
    <ds:schemaRef ds:uri="76111b69-ccf4-4ddf-855e-76a7def066c1"/>
    <ds:schemaRef ds:uri="8c59f17c-0124-41d8-b860-2b1776c022e8"/>
    <ds:schemaRef ds:uri="edd94516-f801-4e36-82f7-e15a9e5709a9"/>
    <ds:schemaRef ds:uri="f92a17bc-fa60-42f4-98bb-e90fc5d1887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3090</TotalTime>
  <Words>476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Aptos</vt:lpstr>
      <vt:lpstr>Arial</vt:lpstr>
      <vt:lpstr>Calibri</vt:lpstr>
      <vt:lpstr>Cascadia Code</vt:lpstr>
      <vt:lpstr>Lato Extended</vt:lpstr>
      <vt:lpstr>Verdana</vt:lpstr>
      <vt:lpstr>01_Research &amp; Development Programs</vt:lpstr>
      <vt:lpstr>02_Entrepreneurship</vt:lpstr>
      <vt:lpstr>03_Public Health</vt:lpstr>
      <vt:lpstr>04_Education Programs</vt:lpstr>
      <vt:lpstr>UNIDAD 1 Solución de Problemas  y Pensamiento Computacional</vt:lpstr>
      <vt:lpstr>VOCABULARIO: </vt:lpstr>
      <vt:lpstr>PowerPoint Presentation</vt:lpstr>
      <vt:lpstr>PowerPoint Presentation</vt:lpstr>
      <vt:lpstr>¿Qué es el Pensamiento Computacional?</vt:lpstr>
      <vt:lpstr>¿Qué es el Pensamiento Computacional?</vt:lpstr>
      <vt:lpstr>¿Qué es el Pensamiento Computacional?</vt:lpstr>
      <vt:lpstr>¿Que es el pensamiento computacional?</vt:lpstr>
      <vt:lpstr>¿Qué es el pensamiento computacional?</vt:lpstr>
      <vt:lpstr>PowerPoint Presentation</vt:lpstr>
      <vt:lpstr>Enfásis en Descomponer</vt:lpstr>
      <vt:lpstr>Enfásis en reconocer Patrones</vt:lpstr>
      <vt:lpstr>Enfásis en Abstración</vt:lpstr>
      <vt:lpstr>Enfásis en Diseño de Algoritmos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Motiarte</dc:creator>
  <cp:lastModifiedBy>Adriel González Martínez</cp:lastModifiedBy>
  <cp:revision>4</cp:revision>
  <dcterms:created xsi:type="dcterms:W3CDTF">2024-01-08T20:15:23Z</dcterms:created>
  <dcterms:modified xsi:type="dcterms:W3CDTF">2024-12-04T11:28:03Z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MSIP_Label_9738b619-b0cc-4ddd-94bc-50276d630980_Enabled">
    <vt:lpwstr>true</vt:lpwstr>
  </property>
  <property fmtid="{D5CDD505-2E9C-101B-9397-08002B2CF9AE}" pid="4" name="MSIP_Label_9738b619-b0cc-4ddd-94bc-50276d630980_SetDate">
    <vt:lpwstr>2024-04-09T00:38:33Z</vt:lpwstr>
  </property>
  <property fmtid="{D5CDD505-2E9C-101B-9397-08002B2CF9AE}" pid="5" name="MSIP_Label_9738b619-b0cc-4ddd-94bc-50276d630980_Method">
    <vt:lpwstr>Standard</vt:lpwstr>
  </property>
  <property fmtid="{D5CDD505-2E9C-101B-9397-08002B2CF9AE}" pid="6" name="MSIP_Label_9738b619-b0cc-4ddd-94bc-50276d630980_Name">
    <vt:lpwstr>defa4170-0d19-0005-0004-bc88714345d2</vt:lpwstr>
  </property>
  <property fmtid="{D5CDD505-2E9C-101B-9397-08002B2CF9AE}" pid="7" name="MSIP_Label_9738b619-b0cc-4ddd-94bc-50276d630980_SiteId">
    <vt:lpwstr>3906a315-ca10-4e64-83cb-50ea735f28eb</vt:lpwstr>
  </property>
  <property fmtid="{D5CDD505-2E9C-101B-9397-08002B2CF9AE}" pid="8" name="MSIP_Label_9738b619-b0cc-4ddd-94bc-50276d630980_ActionId">
    <vt:lpwstr>e031b78a-abda-478d-9b45-877875efed40</vt:lpwstr>
  </property>
  <property fmtid="{D5CDD505-2E9C-101B-9397-08002B2CF9AE}" pid="9" name="MSIP_Label_9738b619-b0cc-4ddd-94bc-50276d630980_ContentBits">
    <vt:lpwstr>0</vt:lpwstr>
  </property>
  <property fmtid="{D5CDD505-2E9C-101B-9397-08002B2CF9AE}" pid="10" name="ContentTypeId">
    <vt:lpwstr>0x010100210E537BDBFF9B4897F5BDE0D349BE63</vt:lpwstr>
  </property>
</Properties>
</file>