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8" r:id="rId3"/>
    <p:sldId id="284" r:id="rId4"/>
    <p:sldId id="294" r:id="rId5"/>
    <p:sldId id="295" r:id="rId6"/>
    <p:sldId id="299" r:id="rId7"/>
    <p:sldId id="259" r:id="rId8"/>
    <p:sldId id="260" r:id="rId9"/>
    <p:sldId id="261" r:id="rId10"/>
    <p:sldId id="297" r:id="rId11"/>
    <p:sldId id="300" r:id="rId12"/>
    <p:sldId id="298" r:id="rId13"/>
    <p:sldId id="262" r:id="rId14"/>
    <p:sldId id="263" r:id="rId15"/>
    <p:sldId id="287" r:id="rId16"/>
    <p:sldId id="290" r:id="rId17"/>
    <p:sldId id="291" r:id="rId18"/>
    <p:sldId id="292" r:id="rId19"/>
    <p:sldId id="288" r:id="rId20"/>
    <p:sldId id="289" r:id="rId21"/>
    <p:sldId id="293" r:id="rId22"/>
    <p:sldId id="279" r:id="rId23"/>
  </p:sldIdLst>
  <p:sldSz cx="9144000" cy="5143500" type="screen16x9"/>
  <p:notesSz cx="6858000" cy="9144000"/>
  <p:embeddedFontLst>
    <p:embeddedFont>
      <p:font typeface="Sniglet" panose="020B0604020202020204" charset="0"/>
      <p:regular r:id="rId25"/>
    </p:embeddedFont>
    <p:embeddedFont>
      <p:font typeface="Bangers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0"/>
    <a:srgbClr val="CB8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69403A-7D37-43EB-AB90-12AA09E80EB2}">
  <a:tblStyle styleId="{D369403A-7D37-43EB-AB90-12AA09E80EB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39301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34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486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22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363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891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66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05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39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2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 rot="169468" flipH="1">
            <a:off x="3608972" y="646195"/>
            <a:ext cx="5247975" cy="3809531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9468" flipH="1">
            <a:off x="3380372" y="417595"/>
            <a:ext cx="5247975" cy="3809531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4101125" y="2687650"/>
            <a:ext cx="3767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1992350" y="37775"/>
            <a:ext cx="5616576" cy="5220439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1763750" y="-114625"/>
            <a:ext cx="5616576" cy="5220439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905799" y="2161800"/>
            <a:ext cx="33324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pygame.org/download.shtml" TargetMode="External"/><Relationship Id="rId4" Type="http://schemas.openxmlformats.org/officeDocument/2006/relationships/hyperlink" Target="https://github.com/PyLadiesSP/Curso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game.org/" TargetMode="External"/><Relationship Id="rId2" Type="http://schemas.openxmlformats.org/officeDocument/2006/relationships/hyperlink" Target="https://wiki.python.org/moin/PythonGame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programeempython.com.br/blog/tutorial-pygame-fazendo-jogos-com-python-parte-1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Introdução ao Pygame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6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 idx="4294967295"/>
          </p:nvPr>
        </p:nvSpPr>
        <p:spPr>
          <a:xfrm>
            <a:off x="392319" y="1198930"/>
            <a:ext cx="44442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400" dirty="0" smtClean="0">
                <a:solidFill>
                  <a:srgbClr val="FAD900"/>
                </a:solidFill>
              </a:rPr>
              <a:t>2.</a:t>
            </a:r>
            <a:endParaRPr lang="en" sz="10400" dirty="0">
              <a:solidFill>
                <a:srgbClr val="FAD900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ubTitle" idx="4294967295"/>
          </p:nvPr>
        </p:nvSpPr>
        <p:spPr>
          <a:xfrm>
            <a:off x="357037" y="3302171"/>
            <a:ext cx="50928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Hello World!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728456" y="2171603"/>
            <a:ext cx="229545" cy="21917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01" name="Shape 101"/>
          <p:cNvGrpSpPr/>
          <p:nvPr/>
        </p:nvGrpSpPr>
        <p:grpSpPr>
          <a:xfrm>
            <a:off x="7443659" y="941015"/>
            <a:ext cx="983353" cy="983618"/>
            <a:chOff x="6654650" y="3665275"/>
            <a:chExt cx="409100" cy="409125"/>
          </a:xfrm>
        </p:grpSpPr>
        <p:sp>
          <p:nvSpPr>
            <p:cNvPr id="102" name="Shape 10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04" name="Shape 104"/>
          <p:cNvGrpSpPr/>
          <p:nvPr/>
        </p:nvGrpSpPr>
        <p:grpSpPr>
          <a:xfrm rot="324429">
            <a:off x="6879912" y="2067160"/>
            <a:ext cx="649665" cy="649742"/>
            <a:chOff x="570875" y="4322250"/>
            <a:chExt cx="443300" cy="443325"/>
          </a:xfrm>
        </p:grpSpPr>
        <p:sp>
          <p:nvSpPr>
            <p:cNvPr id="105" name="Shape 10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09" name="Shape 109"/>
          <p:cNvSpPr/>
          <p:nvPr/>
        </p:nvSpPr>
        <p:spPr>
          <a:xfrm rot="2466625">
            <a:off x="6568798" y="1131498"/>
            <a:ext cx="318881" cy="30447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 rot="-1609120">
            <a:off x="7035168" y="1323104"/>
            <a:ext cx="229508" cy="21914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 rot="2926137">
            <a:off x="8426693" y="1496694"/>
            <a:ext cx="171867" cy="16410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 rot="-1608940">
            <a:off x="7711478" y="397342"/>
            <a:ext cx="154840" cy="1478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408407" y="2062018"/>
            <a:ext cx="6002664" cy="1245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0" i="0" dirty="0" smtClean="0">
                <a:ln w="38100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Instalando e Usando</a:t>
            </a:r>
            <a:endParaRPr lang="pt-BR" b="0" i="0" dirty="0">
              <a:ln w="381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49260" y="1550125"/>
            <a:ext cx="3517259" cy="266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Primeiro instale o Python se ainda você não o tiver</a:t>
            </a:r>
          </a:p>
          <a:p>
            <a:pPr lvl="0">
              <a:buNone/>
            </a:pPr>
            <a:r>
              <a:rPr lang="en-US" sz="1800" dirty="0">
                <a:hlinkClick r:id="rId3"/>
              </a:rPr>
              <a:t>www.python.org/downloads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lvl="0">
              <a:buNone/>
            </a:pPr>
            <a:endParaRPr lang="en-US" sz="1800" dirty="0"/>
          </a:p>
          <a:p>
            <a:pPr lvl="0">
              <a:buNone/>
            </a:pP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encontrar</a:t>
            </a:r>
            <a:r>
              <a:rPr lang="en-US" sz="1800" dirty="0" smtClean="0"/>
              <a:t> </a:t>
            </a:r>
            <a:r>
              <a:rPr lang="en-US" sz="1800" dirty="0" err="1" smtClean="0"/>
              <a:t>instruções</a:t>
            </a:r>
            <a:r>
              <a:rPr lang="en-US" sz="1800" dirty="0" smtClean="0"/>
              <a:t> </a:t>
            </a:r>
            <a:r>
              <a:rPr lang="en-US" sz="1800" dirty="0" err="1" smtClean="0"/>
              <a:t>também</a:t>
            </a:r>
            <a:r>
              <a:rPr lang="en-US" sz="1800" dirty="0" smtClean="0"/>
              <a:t> no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das </a:t>
            </a:r>
            <a:r>
              <a:rPr lang="en-US" sz="1800" dirty="0" err="1" smtClean="0"/>
              <a:t>Pyladies</a:t>
            </a:r>
            <a:r>
              <a:rPr lang="en-US" sz="1800" dirty="0" smtClean="0"/>
              <a:t>! </a:t>
            </a:r>
            <a:r>
              <a:rPr lang="en-US" sz="1800" dirty="0" smtClean="0">
                <a:hlinkClick r:id="rId4"/>
              </a:rPr>
              <a:t>https://github.com/PyLadiesSP/Cursos</a:t>
            </a:r>
            <a:endParaRPr lang="en-US" sz="1800" dirty="0" smtClean="0"/>
          </a:p>
          <a:p>
            <a:pPr lvl="0">
              <a:buNone/>
            </a:pPr>
            <a:endParaRPr lang="en-US" sz="1800" dirty="0" smtClean="0"/>
          </a:p>
          <a:p>
            <a:pPr lvl="0">
              <a:buNone/>
            </a:pPr>
            <a:endParaRPr lang="en" sz="1800" dirty="0" smtClean="0"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Instalando</a:t>
            </a:r>
            <a:endParaRPr lang="en"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417889" y="1550125"/>
            <a:ext cx="3832259" cy="266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pt-BR" sz="1800" dirty="0" smtClean="0"/>
              <a:t>Escolha o </a:t>
            </a:r>
            <a:r>
              <a:rPr lang="pt-BR" sz="1800" dirty="0"/>
              <a:t>instalador </a:t>
            </a:r>
            <a:r>
              <a:rPr lang="pt-BR" sz="1800" dirty="0" smtClean="0"/>
              <a:t>adequado ao seu sistema operacional em </a:t>
            </a:r>
            <a:r>
              <a:rPr lang="pt-BR" sz="1800" dirty="0">
                <a:hlinkClick r:id="rId5"/>
              </a:rPr>
              <a:t>http://</a:t>
            </a:r>
            <a:r>
              <a:rPr lang="pt-BR" sz="1800" dirty="0" smtClean="0">
                <a:hlinkClick r:id="rId5"/>
              </a:rPr>
              <a:t>www.pygame.org/download.shtml</a:t>
            </a:r>
            <a:endParaRPr lang="pt-BR" sz="1800" dirty="0" smtClean="0"/>
          </a:p>
          <a:p>
            <a:pPr lvl="0">
              <a:buNone/>
            </a:pPr>
            <a:endParaRPr lang="en-US" sz="1800" dirty="0" smtClean="0"/>
          </a:p>
          <a:p>
            <a:pPr lvl="0">
              <a:buNone/>
            </a:pPr>
            <a:r>
              <a:rPr lang="en-US" sz="1800" dirty="0" smtClean="0"/>
              <a:t>pip </a:t>
            </a:r>
            <a:r>
              <a:rPr lang="en-US" sz="1800" dirty="0"/>
              <a:t>install </a:t>
            </a:r>
            <a:r>
              <a:rPr lang="en-US" sz="1800" dirty="0" err="1" smtClean="0"/>
              <a:t>pygame</a:t>
            </a:r>
            <a:endParaRPr lang="en-US" sz="1800" dirty="0" smtClean="0"/>
          </a:p>
          <a:p>
            <a:pPr lvl="0">
              <a:buNone/>
            </a:pPr>
            <a:endParaRPr lang="en-US" sz="1800" dirty="0"/>
          </a:p>
          <a:p>
            <a:pPr lvl="0">
              <a:buNone/>
            </a:pPr>
            <a:endParaRPr lang="e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1729">
            <a:off x="976260" y="630329"/>
            <a:ext cx="7029878" cy="760138"/>
          </a:xfrm>
        </p:spPr>
        <p:txBody>
          <a:bodyPr/>
          <a:lstStyle/>
          <a:p>
            <a:r>
              <a:rPr lang="en-US" dirty="0" err="1" smtClean="0"/>
              <a:t>Usando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66" y="1217173"/>
            <a:ext cx="7393305" cy="3303600"/>
          </a:xfrm>
        </p:spPr>
        <p:txBody>
          <a:bodyPr/>
          <a:lstStyle/>
          <a:p>
            <a:pPr>
              <a:buNone/>
            </a:pPr>
            <a:r>
              <a:rPr lang="pt-BR" sz="1600" dirty="0" smtClean="0"/>
              <a:t>O pacote </a:t>
            </a:r>
            <a:r>
              <a:rPr lang="pt-BR" sz="1600" dirty="0" err="1" smtClean="0"/>
              <a:t>Pygame</a:t>
            </a:r>
            <a:r>
              <a:rPr lang="pt-BR" sz="1600" dirty="0" smtClean="0"/>
              <a:t> contém diversos módulos que podem ser usados independentemente; há um módulo para cada um dos dispositivos que podem ser usados em um jogo, e muitos outros módulos para facilitar sua criação, por exemplo: </a:t>
            </a:r>
          </a:p>
          <a:p>
            <a:pPr marL="285750" indent="-285750"/>
            <a:r>
              <a:rPr lang="pt-BR" sz="1600" dirty="0" err="1" smtClean="0"/>
              <a:t>pygame.cursors</a:t>
            </a:r>
            <a:r>
              <a:rPr lang="pt-BR" sz="1600" dirty="0" smtClean="0"/>
              <a:t>: carrega imagens de cursor</a:t>
            </a:r>
          </a:p>
          <a:p>
            <a:pPr marL="285750" indent="-285750"/>
            <a:r>
              <a:rPr lang="pt-BR" sz="1600" b="1" dirty="0" err="1" smtClean="0"/>
              <a:t>pygame.display</a:t>
            </a:r>
            <a:r>
              <a:rPr lang="pt-BR" sz="1600" b="1" dirty="0" smtClean="0"/>
              <a:t>: acessa o display</a:t>
            </a:r>
          </a:p>
          <a:p>
            <a:pPr marL="285750" indent="-285750"/>
            <a:r>
              <a:rPr lang="pt-BR" sz="1600" dirty="0" err="1" smtClean="0"/>
              <a:t>pygame.draw</a:t>
            </a:r>
            <a:r>
              <a:rPr lang="pt-BR" sz="1600" dirty="0" smtClean="0"/>
              <a:t>: desenha formas, linhas e pontos</a:t>
            </a:r>
          </a:p>
          <a:p>
            <a:pPr marL="285750" indent="-285750"/>
            <a:r>
              <a:rPr lang="pt-BR" sz="1600" dirty="0" err="1" smtClean="0"/>
              <a:t>pygame.events</a:t>
            </a:r>
            <a:r>
              <a:rPr lang="pt-BR" sz="1600" dirty="0" smtClean="0"/>
              <a:t>: administra eventos externos</a:t>
            </a:r>
          </a:p>
          <a:p>
            <a:pPr marL="285750" indent="-285750"/>
            <a:r>
              <a:rPr lang="pt-BR" sz="1600" dirty="0" err="1" smtClean="0"/>
              <a:t>pygame.image</a:t>
            </a:r>
            <a:r>
              <a:rPr lang="pt-BR" sz="1600" dirty="0" smtClean="0"/>
              <a:t>: carrega e salva uma imagem</a:t>
            </a:r>
          </a:p>
          <a:p>
            <a:pPr marL="285750" indent="-285750"/>
            <a:r>
              <a:rPr lang="pt-BR" sz="1600" dirty="0" err="1" smtClean="0"/>
              <a:t>pygame.joystick</a:t>
            </a:r>
            <a:r>
              <a:rPr lang="pt-BR" sz="1600" dirty="0" smtClean="0"/>
              <a:t>, </a:t>
            </a:r>
            <a:r>
              <a:rPr lang="pt-BR" sz="1600" dirty="0" err="1" smtClean="0"/>
              <a:t>pygame.mouse</a:t>
            </a:r>
            <a:r>
              <a:rPr lang="pt-BR" sz="1600" dirty="0" smtClean="0"/>
              <a:t>, entre outros </a:t>
            </a:r>
          </a:p>
          <a:p>
            <a:pPr marL="285750" indent="-285750"/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*para ver uma documentação completa acesse hhtp://pygame.org/docs</a:t>
            </a:r>
          </a:p>
          <a:p>
            <a:pPr>
              <a:buNone/>
            </a:pPr>
            <a:endParaRPr lang="pt-BR" sz="16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264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296"/>
            <a:ext cx="9144000" cy="520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63" y="2258982"/>
            <a:ext cx="1269844" cy="103280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94372" y="98058"/>
            <a:ext cx="7029878" cy="7601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 smtClean="0">
                <a:latin typeface="Bangers" panose="020B0604020202020204" charset="0"/>
              </a:rPr>
              <a:t>Hello World!</a:t>
            </a:r>
            <a:endParaRPr lang="en-US" sz="3200" dirty="0">
              <a:latin typeface="Banger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296"/>
            <a:ext cx="9144000" cy="520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79" y="1317286"/>
            <a:ext cx="1269844" cy="103280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94372" y="98058"/>
            <a:ext cx="7029878" cy="7601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 smtClean="0">
                <a:latin typeface="Bangers" panose="020B0604020202020204" charset="0"/>
              </a:rPr>
              <a:t>Hello World!</a:t>
            </a:r>
            <a:endParaRPr lang="en-US" sz="3200" dirty="0">
              <a:latin typeface="Banger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296"/>
            <a:ext cx="9144000" cy="520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53" y="858196"/>
            <a:ext cx="1269844" cy="103280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94372" y="98058"/>
            <a:ext cx="7029878" cy="7601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 smtClean="0">
                <a:latin typeface="Bangers" panose="020B0604020202020204" charset="0"/>
              </a:rPr>
              <a:t>Hello World!</a:t>
            </a:r>
            <a:endParaRPr lang="en-US" sz="3200" dirty="0">
              <a:latin typeface="Banger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582"/>
            <a:ext cx="11627893" cy="406261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47236" y="1690579"/>
            <a:ext cx="5582093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Importa</a:t>
            </a:r>
            <a:r>
              <a:rPr lang="en-US" sz="1000" dirty="0" smtClean="0">
                <a:solidFill>
                  <a:schemeClr val="bg1"/>
                </a:solidFill>
              </a:rPr>
              <a:t> o </a:t>
            </a:r>
            <a:r>
              <a:rPr lang="en-US" sz="1000" dirty="0" err="1" smtClean="0">
                <a:solidFill>
                  <a:schemeClr val="bg1"/>
                </a:solidFill>
              </a:rPr>
              <a:t>pacote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pygame</a:t>
            </a:r>
            <a:r>
              <a:rPr lang="en-US" sz="1000" dirty="0" smtClean="0">
                <a:solidFill>
                  <a:schemeClr val="bg1"/>
                </a:solidFill>
              </a:rPr>
              <a:t>, para </a:t>
            </a:r>
            <a:r>
              <a:rPr lang="en-US" sz="1000" dirty="0" err="1" smtClean="0">
                <a:solidFill>
                  <a:schemeClr val="bg1"/>
                </a:solidFill>
              </a:rPr>
              <a:t>dar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acesso</a:t>
            </a:r>
            <a:r>
              <a:rPr lang="en-US" sz="1000" dirty="0" smtClean="0">
                <a:solidFill>
                  <a:schemeClr val="bg1"/>
                </a:solidFill>
              </a:rPr>
              <a:t> a </a:t>
            </a:r>
            <a:r>
              <a:rPr lang="en-US" sz="1000" dirty="0" err="1" smtClean="0">
                <a:solidFill>
                  <a:schemeClr val="bg1"/>
                </a:solidFill>
              </a:rPr>
              <a:t>todos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seus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submodulos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Funcao</a:t>
            </a:r>
            <a:r>
              <a:rPr lang="en-US" sz="1000" dirty="0" smtClean="0">
                <a:solidFill>
                  <a:schemeClr val="bg1"/>
                </a:solidFill>
              </a:rPr>
              <a:t> exit do modulo sys da </a:t>
            </a:r>
            <a:r>
              <a:rPr lang="en-US" sz="1000" dirty="0" err="1" smtClean="0">
                <a:solidFill>
                  <a:schemeClr val="bg1"/>
                </a:solidFill>
              </a:rPr>
              <a:t>biblioteca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padrao</a:t>
            </a:r>
            <a:r>
              <a:rPr lang="en-US" sz="1000" dirty="0" smtClean="0">
                <a:solidFill>
                  <a:schemeClr val="bg1"/>
                </a:solidFill>
              </a:rPr>
              <a:t>: para </a:t>
            </a:r>
            <a:r>
              <a:rPr lang="en-US" sz="1000" dirty="0" err="1" smtClean="0">
                <a:solidFill>
                  <a:schemeClr val="bg1"/>
                </a:solidFill>
              </a:rPr>
              <a:t>poder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encerrar</a:t>
            </a:r>
            <a:r>
              <a:rPr lang="en-US" sz="1000" dirty="0" smtClean="0">
                <a:solidFill>
                  <a:schemeClr val="bg1"/>
                </a:solidFill>
              </a:rPr>
              <a:t> o script </a:t>
            </a:r>
            <a:r>
              <a:rPr lang="en-US" sz="1000" dirty="0" err="1" smtClean="0">
                <a:solidFill>
                  <a:schemeClr val="bg1"/>
                </a:solidFill>
              </a:rPr>
              <a:t>quando</a:t>
            </a:r>
            <a:r>
              <a:rPr lang="en-US" sz="1000" dirty="0" smtClean="0">
                <a:solidFill>
                  <a:schemeClr val="bg1"/>
                </a:solidFill>
              </a:rPr>
              <a:t> o </a:t>
            </a:r>
            <a:r>
              <a:rPr lang="en-US" sz="1000" dirty="0" err="1" smtClean="0">
                <a:solidFill>
                  <a:schemeClr val="bg1"/>
                </a:solidFill>
              </a:rPr>
              <a:t>usuario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clicar</a:t>
            </a:r>
            <a:r>
              <a:rPr lang="en-US" sz="1000" dirty="0" smtClean="0">
                <a:solidFill>
                  <a:schemeClr val="bg1"/>
                </a:solidFill>
              </a:rPr>
              <a:t> no </a:t>
            </a:r>
            <a:r>
              <a:rPr lang="en-US" sz="1000" dirty="0" err="1" smtClean="0">
                <a:solidFill>
                  <a:schemeClr val="bg1"/>
                </a:solidFill>
              </a:rPr>
              <a:t>botao</a:t>
            </a:r>
            <a:r>
              <a:rPr lang="en-US" sz="1000" dirty="0" smtClean="0">
                <a:solidFill>
                  <a:schemeClr val="bg1"/>
                </a:solidFill>
              </a:rPr>
              <a:t> do </a:t>
            </a:r>
            <a:r>
              <a:rPr lang="en-US" sz="1000" dirty="0" err="1" smtClean="0">
                <a:solidFill>
                  <a:schemeClr val="bg1"/>
                </a:solidFill>
              </a:rPr>
              <a:t>fechamento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47238" y="2630595"/>
            <a:ext cx="5582093" cy="431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Inicializa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cada</a:t>
            </a:r>
            <a:r>
              <a:rPr lang="en-US" sz="1000" dirty="0" smtClean="0">
                <a:solidFill>
                  <a:schemeClr val="bg1"/>
                </a:solidFill>
              </a:rPr>
              <a:t> um dos </a:t>
            </a:r>
            <a:r>
              <a:rPr lang="en-US" sz="1000" dirty="0" err="1" smtClean="0">
                <a:solidFill>
                  <a:schemeClr val="bg1"/>
                </a:solidFill>
              </a:rPr>
              <a:t>submodulos</a:t>
            </a:r>
            <a:r>
              <a:rPr lang="en-US" sz="1000" dirty="0" smtClean="0">
                <a:solidFill>
                  <a:schemeClr val="bg1"/>
                </a:solidFill>
              </a:rPr>
              <a:t>, que </a:t>
            </a:r>
            <a:r>
              <a:rPr lang="en-US" sz="1000" dirty="0" err="1" smtClean="0">
                <a:solidFill>
                  <a:schemeClr val="bg1"/>
                </a:solidFill>
              </a:rPr>
              <a:t>poderão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carregar</a:t>
            </a:r>
            <a:r>
              <a:rPr lang="en-US" sz="1000" dirty="0" smtClean="0">
                <a:solidFill>
                  <a:schemeClr val="bg1"/>
                </a:solidFill>
              </a:rPr>
              <a:t> drivers e </a:t>
            </a:r>
            <a:r>
              <a:rPr lang="en-US" sz="1000" dirty="0" err="1" smtClean="0">
                <a:solidFill>
                  <a:schemeClr val="bg1"/>
                </a:solidFill>
              </a:rPr>
              <a:t>consultar</a:t>
            </a:r>
            <a:r>
              <a:rPr lang="en-US" sz="1000" dirty="0" smtClean="0">
                <a:solidFill>
                  <a:schemeClr val="bg1"/>
                </a:solidFill>
              </a:rPr>
              <a:t> o HW para que o </a:t>
            </a:r>
            <a:r>
              <a:rPr lang="en-US" sz="1000" dirty="0" err="1" smtClean="0">
                <a:solidFill>
                  <a:schemeClr val="bg1"/>
                </a:solidFill>
              </a:rPr>
              <a:t>pygame</a:t>
            </a:r>
            <a:r>
              <a:rPr lang="en-US" sz="1000" dirty="0" smtClean="0">
                <a:solidFill>
                  <a:schemeClr val="bg1"/>
                </a:solidFill>
              </a:rPr>
              <a:t> fique </a:t>
            </a:r>
            <a:r>
              <a:rPr lang="en-US" sz="1000" dirty="0" err="1" smtClean="0">
                <a:solidFill>
                  <a:schemeClr val="bg1"/>
                </a:solidFill>
              </a:rPr>
              <a:t>preparado</a:t>
            </a:r>
            <a:r>
              <a:rPr lang="en-US" sz="1000" dirty="0" smtClean="0">
                <a:solidFill>
                  <a:schemeClr val="bg1"/>
                </a:solidFill>
              </a:rPr>
              <a:t> para </a:t>
            </a:r>
            <a:r>
              <a:rPr lang="en-US" sz="1000" dirty="0" err="1" smtClean="0">
                <a:solidFill>
                  <a:schemeClr val="bg1"/>
                </a:solidFill>
              </a:rPr>
              <a:t>usar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os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dispositivos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1610" y="3186313"/>
            <a:ext cx="2502190" cy="431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Cria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uma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superficie</a:t>
            </a:r>
            <a:r>
              <a:rPr lang="en-US" sz="1000" dirty="0" smtClean="0">
                <a:solidFill>
                  <a:schemeClr val="bg1"/>
                </a:solidFill>
              </a:rPr>
              <a:t> de display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7772" y="3874488"/>
            <a:ext cx="2502190" cy="431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Load le um </a:t>
            </a:r>
            <a:r>
              <a:rPr lang="en-US" sz="1000" dirty="0" err="1" smtClean="0">
                <a:solidFill>
                  <a:schemeClr val="bg1"/>
                </a:solidFill>
              </a:rPr>
              <a:t>arquivo</a:t>
            </a:r>
            <a:r>
              <a:rPr lang="en-US" sz="1000" dirty="0" smtClean="0">
                <a:solidFill>
                  <a:schemeClr val="bg1"/>
                </a:solidFill>
              </a:rPr>
              <a:t> do </a:t>
            </a:r>
            <a:r>
              <a:rPr lang="en-US" sz="1000" dirty="0" err="1" smtClean="0">
                <a:solidFill>
                  <a:schemeClr val="bg1"/>
                </a:solidFill>
              </a:rPr>
              <a:t>seu</a:t>
            </a:r>
            <a:r>
              <a:rPr lang="en-US" sz="1000" dirty="0" smtClean="0">
                <a:solidFill>
                  <a:schemeClr val="bg1"/>
                </a:solidFill>
              </a:rPr>
              <a:t> HD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Convert </a:t>
            </a:r>
            <a:r>
              <a:rPr lang="en-US" sz="1000" dirty="0" err="1" smtClean="0">
                <a:solidFill>
                  <a:schemeClr val="bg1"/>
                </a:solidFill>
              </a:rPr>
              <a:t>converte</a:t>
            </a:r>
            <a:r>
              <a:rPr lang="en-US" sz="1000" dirty="0" smtClean="0">
                <a:solidFill>
                  <a:schemeClr val="bg1"/>
                </a:solidFill>
              </a:rPr>
              <a:t> a </a:t>
            </a:r>
            <a:r>
              <a:rPr lang="en-US" sz="1000" dirty="0" err="1" smtClean="0">
                <a:solidFill>
                  <a:schemeClr val="bg1"/>
                </a:solidFill>
              </a:rPr>
              <a:t>imagem</a:t>
            </a:r>
            <a:r>
              <a:rPr lang="en-US" sz="1000" dirty="0" smtClean="0">
                <a:solidFill>
                  <a:schemeClr val="bg1"/>
                </a:solidFill>
              </a:rPr>
              <a:t> para o </a:t>
            </a:r>
            <a:r>
              <a:rPr lang="en-US" sz="1000" dirty="0" err="1" smtClean="0">
                <a:solidFill>
                  <a:schemeClr val="bg1"/>
                </a:solidFill>
              </a:rPr>
              <a:t>mesmo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formato</a:t>
            </a:r>
            <a:r>
              <a:rPr lang="en-US" sz="1000" dirty="0" smtClean="0">
                <a:solidFill>
                  <a:schemeClr val="bg1"/>
                </a:solidFill>
              </a:rPr>
              <a:t> do </a:t>
            </a:r>
            <a:r>
              <a:rPr lang="en-US" sz="1000" dirty="0" err="1" smtClean="0">
                <a:solidFill>
                  <a:schemeClr val="bg1"/>
                </a:solidFill>
              </a:rPr>
              <a:t>nosso</a:t>
            </a:r>
            <a:r>
              <a:rPr lang="en-US" sz="1000" dirty="0" smtClean="0">
                <a:solidFill>
                  <a:schemeClr val="bg1"/>
                </a:solidFill>
              </a:rPr>
              <a:t> display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762000" y="2471150"/>
            <a:ext cx="4229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dirty="0" smtClean="0">
                <a:solidFill>
                  <a:srgbClr val="000000"/>
                </a:solidFill>
              </a:rPr>
              <a:t>Olá!</a:t>
            </a:r>
            <a:endParaRPr lang="en" sz="12000" dirty="0">
              <a:solidFill>
                <a:srgbClr val="000000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Sou a Teca Melo</a:t>
            </a:r>
            <a:endParaRPr lang="en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E quero inspirar vocês a criarem games usando Python!</a:t>
            </a:r>
            <a:endParaRPr lang="en" sz="1800" dirty="0">
              <a:solidFill>
                <a:srgbClr val="FFFFFF"/>
              </a:solidFill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69" y="488606"/>
            <a:ext cx="2515200" cy="2515200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96" y="532264"/>
            <a:ext cx="11735166" cy="38043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97849" y="1403505"/>
            <a:ext cx="4688960" cy="60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Loop para que o </a:t>
            </a:r>
            <a:r>
              <a:rPr lang="en-US" sz="1000" dirty="0" err="1" smtClean="0">
                <a:solidFill>
                  <a:schemeClr val="bg1"/>
                </a:solidFill>
              </a:rPr>
              <a:t>programa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seja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executado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até</a:t>
            </a:r>
            <a:r>
              <a:rPr lang="en-US" sz="1000" dirty="0" smtClean="0">
                <a:solidFill>
                  <a:schemeClr val="bg1"/>
                </a:solidFill>
              </a:rPr>
              <a:t> que o </a:t>
            </a:r>
            <a:r>
              <a:rPr lang="en-US" sz="1000" dirty="0" err="1" smtClean="0">
                <a:solidFill>
                  <a:schemeClr val="bg1"/>
                </a:solidFill>
              </a:rPr>
              <a:t>evento</a:t>
            </a:r>
            <a:r>
              <a:rPr lang="en-US" sz="1000" dirty="0" smtClean="0">
                <a:solidFill>
                  <a:schemeClr val="bg1"/>
                </a:solidFill>
              </a:rPr>
              <a:t> de “</a:t>
            </a:r>
            <a:r>
              <a:rPr lang="en-US" sz="1000" dirty="0" err="1" smtClean="0">
                <a:solidFill>
                  <a:schemeClr val="bg1"/>
                </a:solidFill>
              </a:rPr>
              <a:t>sair</a:t>
            </a:r>
            <a:r>
              <a:rPr lang="en-US" sz="1000" dirty="0" smtClean="0">
                <a:solidFill>
                  <a:schemeClr val="bg1"/>
                </a:solidFill>
              </a:rPr>
              <a:t>” </a:t>
            </a:r>
            <a:r>
              <a:rPr lang="en-US" sz="1000" dirty="0" err="1" smtClean="0">
                <a:solidFill>
                  <a:schemeClr val="bg1"/>
                </a:solidFill>
              </a:rPr>
              <a:t>ocorra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7849" y="2368032"/>
            <a:ext cx="4688960" cy="447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Blitting</a:t>
            </a:r>
            <a:r>
              <a:rPr lang="en-US" sz="1000" dirty="0" smtClean="0">
                <a:solidFill>
                  <a:schemeClr val="bg1"/>
                </a:solidFill>
              </a:rPr>
              <a:t> é copier de </a:t>
            </a:r>
            <a:r>
              <a:rPr lang="en-US" sz="1000" dirty="0" err="1" smtClean="0">
                <a:solidFill>
                  <a:schemeClr val="bg1"/>
                </a:solidFill>
              </a:rPr>
              <a:t>uma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imagem</a:t>
            </a:r>
            <a:r>
              <a:rPr lang="en-US" sz="1000" dirty="0" smtClean="0">
                <a:solidFill>
                  <a:schemeClr val="bg1"/>
                </a:solidFill>
              </a:rPr>
              <a:t> para </a:t>
            </a:r>
            <a:r>
              <a:rPr lang="en-US" sz="1000" dirty="0" err="1" smtClean="0">
                <a:solidFill>
                  <a:schemeClr val="bg1"/>
                </a:solidFill>
              </a:rPr>
              <a:t>outra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Para que o background </a:t>
            </a:r>
            <a:r>
              <a:rPr lang="en-US" sz="1000" dirty="0" err="1" smtClean="0">
                <a:solidFill>
                  <a:schemeClr val="bg1"/>
                </a:solidFill>
              </a:rPr>
              <a:t>nunca</a:t>
            </a:r>
            <a:r>
              <a:rPr lang="en-US" sz="1000" dirty="0" smtClean="0">
                <a:solidFill>
                  <a:schemeClr val="bg1"/>
                </a:solidFill>
              </a:rPr>
              <a:t> se </a:t>
            </a:r>
            <a:r>
              <a:rPr lang="en-US" sz="1000" dirty="0" err="1" smtClean="0">
                <a:solidFill>
                  <a:schemeClr val="bg1"/>
                </a:solidFill>
              </a:rPr>
              <a:t>mova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9109" y="3092282"/>
            <a:ext cx="4688960" cy="69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Get_pos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retorna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uma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tupla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contendo</a:t>
            </a:r>
            <a:r>
              <a:rPr lang="en-US" sz="1000" dirty="0" smtClean="0">
                <a:solidFill>
                  <a:schemeClr val="bg1"/>
                </a:solidFill>
              </a:rPr>
              <a:t> as </a:t>
            </a:r>
            <a:r>
              <a:rPr lang="en-US" sz="1000" dirty="0" err="1" smtClean="0">
                <a:solidFill>
                  <a:schemeClr val="bg1"/>
                </a:solidFill>
              </a:rPr>
              <a:t>coordenadas</a:t>
            </a:r>
            <a:r>
              <a:rPr lang="en-US" sz="1000" dirty="0" smtClean="0">
                <a:solidFill>
                  <a:schemeClr val="bg1"/>
                </a:solidFill>
              </a:rPr>
              <a:t> do mouse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Ajustamos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pra</a:t>
            </a:r>
            <a:r>
              <a:rPr lang="en-US" sz="1000" dirty="0" smtClean="0">
                <a:solidFill>
                  <a:schemeClr val="bg1"/>
                </a:solidFill>
              </a:rPr>
              <a:t> que a </a:t>
            </a:r>
            <a:r>
              <a:rPr lang="en-US" sz="1000" dirty="0" err="1" smtClean="0">
                <a:solidFill>
                  <a:schemeClr val="bg1"/>
                </a:solidFill>
              </a:rPr>
              <a:t>imagem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seja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movida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pra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cima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na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metade</a:t>
            </a:r>
            <a:r>
              <a:rPr lang="en-US" sz="1000" dirty="0" smtClean="0">
                <a:solidFill>
                  <a:schemeClr val="bg1"/>
                </a:solidFill>
              </a:rPr>
              <a:t> da </a:t>
            </a:r>
            <a:r>
              <a:rPr lang="en-US" sz="1000" dirty="0" err="1" smtClean="0">
                <a:solidFill>
                  <a:schemeClr val="bg1"/>
                </a:solidFill>
              </a:rPr>
              <a:t>altura</a:t>
            </a:r>
            <a:r>
              <a:rPr lang="en-US" sz="1000" dirty="0" smtClean="0">
                <a:solidFill>
                  <a:schemeClr val="bg1"/>
                </a:solidFill>
              </a:rPr>
              <a:t> e </a:t>
            </a:r>
            <a:r>
              <a:rPr lang="en-US" sz="1000" dirty="0" err="1" smtClean="0">
                <a:solidFill>
                  <a:schemeClr val="bg1"/>
                </a:solidFill>
              </a:rPr>
              <a:t>pra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esquerda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na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metade</a:t>
            </a:r>
            <a:r>
              <a:rPr lang="en-US" sz="1000" dirty="0" smtClean="0">
                <a:solidFill>
                  <a:schemeClr val="bg1"/>
                </a:solidFill>
              </a:rPr>
              <a:t> da </a:t>
            </a:r>
            <a:r>
              <a:rPr lang="en-US" sz="1000" dirty="0" err="1" smtClean="0">
                <a:solidFill>
                  <a:schemeClr val="bg1"/>
                </a:solidFill>
              </a:rPr>
              <a:t>largura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</a:rPr>
              <a:t>pra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ficar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centralizada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Fazemos</a:t>
            </a:r>
            <a:r>
              <a:rPr lang="en-US" sz="1000" dirty="0" smtClean="0">
                <a:solidFill>
                  <a:schemeClr val="bg1"/>
                </a:solidFill>
              </a:rPr>
              <a:t> o </a:t>
            </a:r>
            <a:r>
              <a:rPr lang="en-US" sz="1000" dirty="0" err="1" smtClean="0">
                <a:solidFill>
                  <a:schemeClr val="bg1"/>
                </a:solidFill>
              </a:rPr>
              <a:t>blitting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7849" y="4081026"/>
            <a:ext cx="4688960" cy="447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Mostrar</a:t>
            </a:r>
            <a:r>
              <a:rPr lang="en-US" sz="1000" dirty="0" smtClean="0">
                <a:solidFill>
                  <a:schemeClr val="bg1"/>
                </a:solidFill>
              </a:rPr>
              <a:t> a </a:t>
            </a:r>
            <a:r>
              <a:rPr lang="en-US" sz="1000" dirty="0" err="1" smtClean="0">
                <a:solidFill>
                  <a:schemeClr val="bg1"/>
                </a:solidFill>
              </a:rPr>
              <a:t>imagem</a:t>
            </a:r>
            <a:r>
              <a:rPr lang="en-US" sz="1000" dirty="0" smtClean="0">
                <a:solidFill>
                  <a:schemeClr val="bg1"/>
                </a:solidFill>
              </a:rPr>
              <a:t> que </a:t>
            </a:r>
            <a:r>
              <a:rPr lang="en-US" sz="1000" dirty="0" err="1" smtClean="0">
                <a:solidFill>
                  <a:schemeClr val="bg1"/>
                </a:solidFill>
              </a:rPr>
              <a:t>criamos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em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memoria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ao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usuário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5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2050" y="1545941"/>
            <a:ext cx="7218493" cy="3303600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wiki.python.org/moin/PythonGames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>
                <a:hlinkClick r:id="rId3"/>
              </a:rPr>
              <a:t>www.pygame.org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Livro</a:t>
            </a:r>
            <a:r>
              <a:rPr lang="en-US" sz="2000" dirty="0" smtClean="0"/>
              <a:t> “</a:t>
            </a:r>
            <a:r>
              <a:rPr lang="pt-BR" sz="2000" dirty="0" err="1" smtClean="0"/>
              <a:t>Introducao</a:t>
            </a:r>
            <a:r>
              <a:rPr lang="pt-BR" sz="2000" dirty="0" smtClean="0"/>
              <a:t> </a:t>
            </a:r>
            <a:r>
              <a:rPr lang="pt-BR" sz="2000" dirty="0"/>
              <a:t>ao </a:t>
            </a:r>
            <a:r>
              <a:rPr lang="pt-BR" sz="2000" dirty="0" err="1"/>
              <a:t>Desenvovimento</a:t>
            </a:r>
            <a:r>
              <a:rPr lang="pt-BR" sz="2000" dirty="0"/>
              <a:t> de Games em </a:t>
            </a:r>
            <a:r>
              <a:rPr lang="pt-BR" sz="2000" dirty="0" err="1"/>
              <a:t>Oytthon</a:t>
            </a:r>
            <a:r>
              <a:rPr lang="pt-BR" sz="2000" dirty="0"/>
              <a:t> com </a:t>
            </a:r>
            <a:r>
              <a:rPr lang="pt-BR" sz="2000" dirty="0" err="1" smtClean="0"/>
              <a:t>Pygame</a:t>
            </a:r>
            <a:r>
              <a:rPr lang="pt-BR" sz="2000" dirty="0" smtClean="0"/>
              <a:t>”, Harrison </a:t>
            </a:r>
            <a:r>
              <a:rPr lang="pt-BR" sz="2000" dirty="0" err="1"/>
              <a:t>Kinsley</a:t>
            </a:r>
            <a:r>
              <a:rPr lang="pt-BR" sz="2000" dirty="0"/>
              <a:t> e Will </a:t>
            </a:r>
            <a:r>
              <a:rPr lang="pt-BR" sz="2000" dirty="0" err="1"/>
              <a:t>McGugan</a:t>
            </a:r>
            <a:r>
              <a:rPr lang="pt-BR" sz="2000" dirty="0"/>
              <a:t> </a:t>
            </a:r>
            <a:r>
              <a:rPr lang="pt-BR" sz="2000" dirty="0" smtClean="0"/>
              <a:t>– ed. </a:t>
            </a:r>
            <a:r>
              <a:rPr lang="pt-BR" sz="2000" dirty="0" err="1" smtClean="0"/>
              <a:t>Novatec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>
                <a:hlinkClick r:id="rId4"/>
              </a:rPr>
              <a:t>www.programeempython.com.br/blog/tutorial-pygame-fazendo-jogos-com-python-parte-1</a:t>
            </a:r>
            <a:r>
              <a:rPr lang="pt-BR" sz="2000" dirty="0" smtClean="0">
                <a:hlinkClick r:id="rId4"/>
              </a:rPr>
              <a:t>/</a:t>
            </a:r>
            <a:endParaRPr lang="pt-BR" sz="2000" dirty="0" smtClean="0"/>
          </a:p>
          <a:p>
            <a:endParaRPr lang="pt-BR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57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ctrTitle" idx="4294967295"/>
          </p:nvPr>
        </p:nvSpPr>
        <p:spPr>
          <a:xfrm>
            <a:off x="761998" y="2471150"/>
            <a:ext cx="6399089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 dirty="0" smtClean="0">
                <a:solidFill>
                  <a:srgbClr val="FFFFFF"/>
                </a:solidFill>
              </a:rPr>
              <a:t>Obrigada!</a:t>
            </a:r>
            <a:endParaRPr lang="en" sz="12000" dirty="0">
              <a:solidFill>
                <a:srgbClr val="FFFFFF"/>
              </a:solidFill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ubTitle" idx="4294967295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Vamos construir algo juntas</a:t>
            </a:r>
            <a:r>
              <a:rPr lang="en" sz="1800" dirty="0" smtClean="0">
                <a:solidFill>
                  <a:srgbClr val="FFFFFF"/>
                </a:solidFill>
              </a:rPr>
              <a:t>? Você </a:t>
            </a:r>
            <a:r>
              <a:rPr lang="en" sz="1800" dirty="0" smtClean="0">
                <a:solidFill>
                  <a:srgbClr val="FFFFFF"/>
                </a:solidFill>
              </a:rPr>
              <a:t>pode me encontrar em</a:t>
            </a:r>
          </a:p>
          <a:p>
            <a:pPr lvl="0">
              <a:spcBef>
                <a:spcPts val="0"/>
              </a:spcBef>
              <a:buSzPct val="61111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Telegram: @</a:t>
            </a:r>
            <a:r>
              <a:rPr lang="en" sz="1800" dirty="0" smtClean="0">
                <a:solidFill>
                  <a:srgbClr val="FFFFFF"/>
                </a:solidFill>
              </a:rPr>
              <a:t>TecaMeloOs</a:t>
            </a:r>
          </a:p>
          <a:p>
            <a:pPr lvl="0">
              <a:spcBef>
                <a:spcPts val="0"/>
              </a:spcBef>
              <a:buSzPct val="61111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Twitter: @MariaTecaMelo</a:t>
            </a:r>
          </a:p>
          <a:p>
            <a:pPr lvl="0">
              <a:spcBef>
                <a:spcPts val="0"/>
              </a:spcBef>
              <a:buSzPct val="61111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GitHub</a:t>
            </a:r>
            <a:r>
              <a:rPr lang="en" sz="1800" dirty="0" smtClean="0">
                <a:solidFill>
                  <a:srgbClr val="FFFFFF"/>
                </a:solidFill>
              </a:rPr>
              <a:t>: </a:t>
            </a:r>
            <a:r>
              <a:rPr lang="en-US" sz="1800" dirty="0">
                <a:solidFill>
                  <a:srgbClr val="FFFFFF"/>
                </a:solidFill>
              </a:rPr>
              <a:t>https://</a:t>
            </a:r>
            <a:r>
              <a:rPr lang="en-US" sz="1800" dirty="0" smtClean="0">
                <a:solidFill>
                  <a:srgbClr val="FFFFFF"/>
                </a:solidFill>
              </a:rPr>
              <a:t>github.com/TecaMeloOs</a:t>
            </a:r>
            <a:endParaRPr lang="en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738"/>
            <a:ext cx="9253182" cy="57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828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68" y="2554209"/>
            <a:ext cx="3324225" cy="1000125"/>
          </a:xfrm>
          <a:prstGeom prst="rect">
            <a:avLst/>
          </a:prstGeom>
        </p:spPr>
      </p:pic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090851" y="1207489"/>
            <a:ext cx="3767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História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090851" y="2367289"/>
            <a:ext cx="3767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Como surgiu o 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905799" y="2161800"/>
            <a:ext cx="3332400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</a:rPr>
              <a:t>O Pygame foi desenvolvido com base em outra biblioteca de jogos chamada Simple Directmedia layer (SDL)</a:t>
            </a: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52050" y="847305"/>
            <a:ext cx="6968100" cy="330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 smtClean="0"/>
              <a:t>Essa biblioteca foi escrita por Sam Lantinga para simplificar a tarefa de portar jogos de uma plataforma para outra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 smtClean="0"/>
              <a:t>Como era fácil de se trabalhar, se tornou muito popular entre os desenvolvedores de jogos quando disponibilizada em 1989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 smtClean="0"/>
              <a:t>Os progamadores geraram vários bindings para suas linguagens favoritas, um deses bindings é o Pygame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 </a:t>
            </a:r>
            <a:endParaRPr lang="e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On-screen Show (16:9)</PresentationFormat>
  <Paragraphs>62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Sniglet</vt:lpstr>
      <vt:lpstr>Bangers</vt:lpstr>
      <vt:lpstr>Arial</vt:lpstr>
      <vt:lpstr>Jachimo template</vt:lpstr>
      <vt:lpstr>Introdução ao Pygame</vt:lpstr>
      <vt:lpstr>Olá!</vt:lpstr>
      <vt:lpstr>PowerPoint Presentation</vt:lpstr>
      <vt:lpstr>PowerPoint Presentation</vt:lpstr>
      <vt:lpstr>PowerPoint Presentation</vt:lpstr>
      <vt:lpstr>PowerPoint Presentation</vt:lpstr>
      <vt:lpstr>1. História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</vt:lpstr>
      <vt:lpstr>Instalando</vt:lpstr>
      <vt:lpstr>Usando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Referências</vt:lpstr>
      <vt:lpstr>Obrigada!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Pygame</dc:title>
  <dc:creator>Maria Tereza FERREIRA DE MELO</dc:creator>
  <cp:lastModifiedBy>Maria Tereza FERREIRA DE MELO</cp:lastModifiedBy>
  <cp:revision>24</cp:revision>
  <dcterms:modified xsi:type="dcterms:W3CDTF">2017-09-07T02:57:15Z</dcterms:modified>
</cp:coreProperties>
</file>