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9" r:id="rId3"/>
    <p:sldId id="261" r:id="rId4"/>
    <p:sldId id="260" r:id="rId5"/>
    <p:sldId id="262" r:id="rId6"/>
    <p:sldId id="258" r:id="rId7"/>
    <p:sldId id="263" r:id="rId8"/>
    <p:sldId id="264" r:id="rId9"/>
    <p:sldId id="273" r:id="rId10"/>
    <p:sldId id="267" r:id="rId11"/>
    <p:sldId id="268" r:id="rId12"/>
    <p:sldId id="271" r:id="rId13"/>
    <p:sldId id="270" r:id="rId14"/>
    <p:sldId id="275" r:id="rId15"/>
    <p:sldId id="276" r:id="rId16"/>
    <p:sldId id="277" r:id="rId17"/>
    <p:sldId id="278" r:id="rId18"/>
    <p:sldId id="280" r:id="rId19"/>
    <p:sldId id="281" r:id="rId20"/>
    <p:sldId id="282" r:id="rId21"/>
    <p:sldId id="283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</p:sldIdLst>
  <p:sldSz cx="9144000" cy="6858000" type="screen4x3"/>
  <p:notesSz cx="6991350" cy="92821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691" autoAdjust="0"/>
  </p:normalViewPr>
  <p:slideViewPr>
    <p:cSldViewPr snapToGrid="0" snapToObjects="1">
      <p:cViewPr>
        <p:scale>
          <a:sx n="80" d="100"/>
          <a:sy n="80" d="100"/>
        </p:scale>
        <p:origin x="-1002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6483437-41FE-4E8B-84DB-733BD660BBB2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458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698400" y="4408560"/>
            <a:ext cx="5594040" cy="41763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33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49360" y="1600200"/>
            <a:ext cx="8042040" cy="207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49360" y="3868920"/>
            <a:ext cx="8042040" cy="207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33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49360" y="1600200"/>
            <a:ext cx="3924360" cy="207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0280" y="1600200"/>
            <a:ext cx="3924360" cy="207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0280" y="3868920"/>
            <a:ext cx="3924360" cy="207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9360" y="3868920"/>
            <a:ext cx="3924360" cy="207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33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49360" y="1600200"/>
            <a:ext cx="8042040" cy="434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49360" y="1600200"/>
            <a:ext cx="8042040" cy="434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848600" y="1600200"/>
            <a:ext cx="5443200" cy="43430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848600" y="1600200"/>
            <a:ext cx="5443200" cy="434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33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49360" y="1600200"/>
            <a:ext cx="8042040" cy="434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33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49360" y="1600200"/>
            <a:ext cx="8042040" cy="434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33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49360" y="1600200"/>
            <a:ext cx="3924360" cy="434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0280" y="1600200"/>
            <a:ext cx="3924360" cy="434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33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49360" y="107640"/>
            <a:ext cx="8042040" cy="61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33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49360" y="1600200"/>
            <a:ext cx="3924360" cy="207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9360" y="3868920"/>
            <a:ext cx="3924360" cy="207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0280" y="1600200"/>
            <a:ext cx="3924360" cy="434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33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49360" y="1600200"/>
            <a:ext cx="3924360" cy="434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0280" y="1600200"/>
            <a:ext cx="3924360" cy="207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0280" y="3868920"/>
            <a:ext cx="3924360" cy="207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33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49360" y="1600200"/>
            <a:ext cx="3924360" cy="207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0280" y="1600200"/>
            <a:ext cx="3924360" cy="207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49360" y="3868920"/>
            <a:ext cx="8042040" cy="207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2C7C9F"/>
                </a:solidFill>
                <a:latin typeface="News Gothic MT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49360" y="1600200"/>
            <a:ext cx="8042040" cy="434304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595959"/>
                </a:solidFill>
                <a:latin typeface="News Gothic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595959"/>
                </a:solidFill>
                <a:latin typeface="News Gothic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595959"/>
                </a:solidFill>
                <a:latin typeface="News Gothic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595959"/>
                </a:solidFill>
                <a:latin typeface="News Gothic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595959"/>
                </a:solidFill>
                <a:latin typeface="News Gothic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595959"/>
                </a:solidFill>
                <a:latin typeface="News Gothic M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 sz="2400">
                <a:solidFill>
                  <a:srgbClr val="595959"/>
                </a:solidFill>
                <a:latin typeface="News Gothic M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 sz="2200">
                <a:solidFill>
                  <a:srgbClr val="595959"/>
                </a:solidFill>
                <a:latin typeface="News Gothic M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 sz="2000">
                <a:solidFill>
                  <a:srgbClr val="595959"/>
                </a:solidFill>
                <a:latin typeface="News Gothic M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>
                <a:solidFill>
                  <a:srgbClr val="595959"/>
                </a:solidFill>
                <a:latin typeface="News Gothic M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>
                <a:solidFill>
                  <a:srgbClr val="595959"/>
                </a:solidFill>
                <a:latin typeface="News Gothic MT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629680" y="6275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1">
                <a:solidFill>
                  <a:srgbClr val="FFFFFF"/>
                </a:solidFill>
                <a:latin typeface="Arial"/>
                <a:ea typeface="ＭＳ Ｐゴシック"/>
              </a:rPr>
              <a:t>9/8/14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64600" y="6275520"/>
            <a:ext cx="484056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898040" y="6275520"/>
            <a:ext cx="990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F1C5666-7F91-439B-93C4-D7283F47BD81}" type="slidenum">
              <a:rPr lang="en-US" sz="3600" b="1">
                <a:solidFill>
                  <a:srgbClr val="FFFFFF"/>
                </a:solidFill>
                <a:latin typeface="Arial"/>
                <a:ea typeface="ＭＳ Ｐゴシック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295280" y="640080"/>
            <a:ext cx="6716520" cy="496800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600" dirty="0" smtClean="0">
                <a:solidFill>
                  <a:srgbClr val="2C7C9F"/>
                </a:solidFill>
                <a:latin typeface="News Gothic MT"/>
              </a:rPr>
              <a:t>Variables and Expressions</a:t>
            </a:r>
            <a:r>
              <a:rPr lang="en-US" sz="4600" dirty="0">
                <a:solidFill>
                  <a:srgbClr val="2C7C9F"/>
                </a:solidFill>
                <a:latin typeface="News Gothic MT"/>
              </a:rPr>
              <a:t>
</a:t>
            </a:r>
            <a:r>
              <a:rPr lang="en-US" sz="3200" dirty="0">
                <a:solidFill>
                  <a:srgbClr val="09213B"/>
                </a:solidFill>
                <a:latin typeface="News Gothic MT"/>
              </a:rPr>
              <a:t>
</a:t>
            </a:r>
            <a:r>
              <a:rPr lang="en-US" sz="2800" dirty="0">
                <a:solidFill>
                  <a:srgbClr val="09213B"/>
                </a:solidFill>
                <a:latin typeface="News Gothic MT"/>
              </a:rPr>
              <a:t>
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733778" y="6223000"/>
            <a:ext cx="285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News Gothic MT"/>
              </a:rPr>
              <a:t>Chang (rev. 2015-02-05)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600" dirty="0" smtClean="0">
                <a:solidFill>
                  <a:srgbClr val="2C7C9F"/>
                </a:solidFill>
                <a:latin typeface="News Gothic MT"/>
              </a:rPr>
              <a:t>Input</a:t>
            </a:r>
            <a:endParaRPr dirty="0"/>
          </a:p>
        </p:txBody>
      </p:sp>
      <p:sp>
        <p:nvSpPr>
          <p:cNvPr id="46" name="TextShape 2"/>
          <p:cNvSpPr txBox="1"/>
          <p:nvPr/>
        </p:nvSpPr>
        <p:spPr>
          <a:xfrm>
            <a:off x="126999" y="1600199"/>
            <a:ext cx="8847667" cy="466513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ts val="800"/>
              </a:spcBef>
              <a:buSzPct val="110000"/>
            </a:pPr>
            <a:r>
              <a:rPr lang="en-US" sz="2400" dirty="0" smtClean="0">
                <a:solidFill>
                  <a:srgbClr val="595959"/>
                </a:solidFill>
                <a:latin typeface="News Gothic MT"/>
              </a:rPr>
              <a:t>Sometimes, we’d like the user to participate!  We can also get input from the user.</a:t>
            </a:r>
            <a:endParaRPr lang="en-US" sz="2400" dirty="0">
              <a:solidFill>
                <a:srgbClr val="595959"/>
              </a:solidFill>
              <a:latin typeface="News Gothic MT"/>
            </a:endParaRPr>
          </a:p>
          <a:p>
            <a:pPr lvl="1">
              <a:lnSpc>
                <a:spcPct val="120000"/>
              </a:lnSpc>
              <a:spcBef>
                <a:spcPts val="800"/>
              </a:spcBef>
              <a:buSzPct val="110000"/>
            </a:pPr>
            <a:r>
              <a:rPr lang="en-US" sz="2400" dirty="0" err="1" smtClean="0">
                <a:solidFill>
                  <a:srgbClr val="595959"/>
                </a:solidFill>
                <a:latin typeface="Courier"/>
                <a:cs typeface="Courier"/>
              </a:rPr>
              <a:t>userInput</a:t>
            </a:r>
            <a:r>
              <a:rPr lang="en-US" sz="2400" dirty="0" smtClean="0">
                <a:solidFill>
                  <a:srgbClr val="595959"/>
                </a:solidFill>
                <a:latin typeface="Courier"/>
                <a:cs typeface="Courier"/>
              </a:rPr>
              <a:t> = input("Please enter a number ")</a:t>
            </a:r>
          </a:p>
          <a:p>
            <a:pPr lvl="1">
              <a:lnSpc>
                <a:spcPct val="120000"/>
              </a:lnSpc>
              <a:spcBef>
                <a:spcPts val="800"/>
              </a:spcBef>
              <a:buSzPct val="110000"/>
            </a:pPr>
            <a:r>
              <a:rPr lang="en-US" sz="2400" dirty="0">
                <a:solidFill>
                  <a:srgbClr val="595959"/>
                </a:solidFill>
                <a:latin typeface="Courier"/>
                <a:cs typeface="Courier"/>
              </a:rPr>
              <a:t>p</a:t>
            </a:r>
            <a:r>
              <a:rPr lang="en-US" sz="2400" dirty="0" smtClean="0">
                <a:solidFill>
                  <a:srgbClr val="595959"/>
                </a:solidFill>
                <a:latin typeface="Courier"/>
                <a:cs typeface="Courier"/>
              </a:rPr>
              <a:t>rint(</a:t>
            </a:r>
            <a:r>
              <a:rPr lang="en-US" sz="2400" dirty="0" err="1" smtClean="0">
                <a:solidFill>
                  <a:srgbClr val="595959"/>
                </a:solidFill>
                <a:latin typeface="Courier"/>
                <a:cs typeface="Courier"/>
              </a:rPr>
              <a:t>userInput</a:t>
            </a:r>
            <a:r>
              <a:rPr lang="en-US" sz="2400" dirty="0" smtClean="0">
                <a:solidFill>
                  <a:srgbClr val="595959"/>
                </a:solidFill>
                <a:latin typeface="Courier"/>
                <a:cs typeface="Courier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800"/>
              </a:spcBef>
              <a:buSzPct val="110000"/>
            </a:pPr>
            <a:endParaRPr lang="en-US" sz="2400" dirty="0">
              <a:solidFill>
                <a:srgbClr val="595959"/>
              </a:solidFill>
              <a:latin typeface="News Gothic MT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buSzPct val="110000"/>
            </a:pPr>
            <a:r>
              <a:rPr lang="en-US" sz="2400" dirty="0" smtClean="0">
                <a:solidFill>
                  <a:srgbClr val="595959"/>
                </a:solidFill>
                <a:latin typeface="News Gothic MT"/>
              </a:rPr>
              <a:t>The output will look like this:</a:t>
            </a:r>
            <a:endParaRPr lang="en-US" sz="2400" dirty="0">
              <a:solidFill>
                <a:srgbClr val="595959"/>
              </a:solidFill>
              <a:latin typeface="News Gothic MT"/>
            </a:endParaRPr>
          </a:p>
          <a:p>
            <a:pPr lvl="1">
              <a:lnSpc>
                <a:spcPct val="120000"/>
              </a:lnSpc>
              <a:spcBef>
                <a:spcPts val="800"/>
              </a:spcBef>
              <a:buSzPct val="110000"/>
            </a:pPr>
            <a:r>
              <a:rPr lang="en-US" sz="2400" dirty="0" smtClean="0">
                <a:solidFill>
                  <a:srgbClr val="595959"/>
                </a:solidFill>
                <a:latin typeface="Courier"/>
                <a:cs typeface="Courier"/>
              </a:rPr>
              <a:t>Please enter a number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10</a:t>
            </a:r>
          </a:p>
          <a:p>
            <a:pPr lvl="1">
              <a:lnSpc>
                <a:spcPct val="120000"/>
              </a:lnSpc>
              <a:spcBef>
                <a:spcPts val="800"/>
              </a:spcBef>
              <a:buSzPct val="110000"/>
            </a:pPr>
            <a:r>
              <a:rPr lang="en-US" sz="2400" dirty="0" smtClean="0">
                <a:solidFill>
                  <a:srgbClr val="595959"/>
                </a:solidFill>
                <a:latin typeface="Courier"/>
                <a:cs typeface="Courier"/>
              </a:rPr>
              <a:t>10</a:t>
            </a:r>
            <a:endParaRPr lang="en-US" sz="24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606091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600" dirty="0" smtClean="0">
                <a:solidFill>
                  <a:srgbClr val="2C7C9F"/>
                </a:solidFill>
                <a:latin typeface="News Gothic MT"/>
              </a:rPr>
              <a:t>Input</a:t>
            </a:r>
            <a:endParaRPr dirty="0"/>
          </a:p>
        </p:txBody>
      </p:sp>
      <p:sp>
        <p:nvSpPr>
          <p:cNvPr id="46" name="TextShape 2"/>
          <p:cNvSpPr txBox="1"/>
          <p:nvPr/>
        </p:nvSpPr>
        <p:spPr>
          <a:xfrm>
            <a:off x="197557" y="1600200"/>
            <a:ext cx="8650110" cy="4343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Pct val="110000"/>
            </a:pPr>
            <a:r>
              <a:rPr lang="en-US" sz="2400" dirty="0" smtClean="0">
                <a:solidFill>
                  <a:srgbClr val="595959"/>
                </a:solidFill>
                <a:latin typeface="News Gothic MT"/>
              </a:rPr>
              <a:t>This line: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solidFill>
                <a:srgbClr val="595959"/>
              </a:solidFill>
              <a:latin typeface="News Gothic MT"/>
            </a:endParaRPr>
          </a:p>
          <a:p>
            <a:pPr lvl="1">
              <a:lnSpc>
                <a:spcPct val="80000"/>
              </a:lnSpc>
              <a:buSzPct val="110000"/>
            </a:pPr>
            <a:r>
              <a:rPr lang="en-US" sz="2400" dirty="0" err="1" smtClean="0">
                <a:solidFill>
                  <a:srgbClr val="595959"/>
                </a:solidFill>
                <a:latin typeface="Courier"/>
                <a:cs typeface="Courier"/>
              </a:rPr>
              <a:t>userInput</a:t>
            </a:r>
            <a:r>
              <a:rPr lang="en-US" sz="2400" dirty="0" smtClean="0">
                <a:solidFill>
                  <a:srgbClr val="595959"/>
                </a:solidFill>
                <a:latin typeface="Courier"/>
                <a:cs typeface="Courier"/>
              </a:rPr>
              <a:t> = input("Please enter a number")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solidFill>
                <a:srgbClr val="595959"/>
              </a:solidFill>
              <a:latin typeface="News Gothic MT"/>
            </a:endParaRPr>
          </a:p>
          <a:p>
            <a:pPr>
              <a:lnSpc>
                <a:spcPct val="110000"/>
              </a:lnSpc>
              <a:buSzPct val="110000"/>
            </a:pPr>
            <a:r>
              <a:rPr lang="en-US" sz="2400" dirty="0" smtClean="0">
                <a:solidFill>
                  <a:srgbClr val="595959"/>
                </a:solidFill>
                <a:latin typeface="News Gothic MT"/>
              </a:rPr>
              <a:t>Takes whatever the user entered and stores it in the variable named "</a:t>
            </a:r>
            <a:r>
              <a:rPr lang="en-US" sz="2400" dirty="0" err="1" smtClean="0">
                <a:solidFill>
                  <a:srgbClr val="595959"/>
                </a:solidFill>
                <a:latin typeface="News Gothic MT"/>
              </a:rPr>
              <a:t>userInput</a:t>
            </a:r>
            <a:r>
              <a:rPr lang="en-US" sz="2400" dirty="0" smtClean="0">
                <a:solidFill>
                  <a:srgbClr val="595959"/>
                </a:solidFill>
                <a:latin typeface="News Gothic MT"/>
              </a:rPr>
              <a:t>"</a:t>
            </a:r>
          </a:p>
          <a:p>
            <a:pPr>
              <a:lnSpc>
                <a:spcPct val="110000"/>
              </a:lnSpc>
              <a:buSzPct val="110000"/>
            </a:pPr>
            <a:endParaRPr lang="en-US" sz="2400" dirty="0">
              <a:solidFill>
                <a:srgbClr val="595959"/>
              </a:solidFill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r>
              <a:rPr lang="en-US" sz="2400" dirty="0" smtClean="0">
                <a:solidFill>
                  <a:srgbClr val="595959"/>
                </a:solidFill>
                <a:latin typeface="News Gothic MT"/>
              </a:rPr>
              <a:t>You can do this as many times as you like!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solidFill>
                <a:srgbClr val="595959"/>
              </a:solidFill>
              <a:latin typeface="News Gothic MT"/>
            </a:endParaRPr>
          </a:p>
          <a:p>
            <a:pPr lvl="1">
              <a:lnSpc>
                <a:spcPct val="80000"/>
              </a:lnSpc>
              <a:buSzPct val="110000"/>
            </a:pPr>
            <a:r>
              <a:rPr lang="en-US" sz="2400" dirty="0" smtClean="0">
                <a:solidFill>
                  <a:srgbClr val="595959"/>
                </a:solidFill>
                <a:latin typeface="Courier"/>
                <a:cs typeface="Courier"/>
              </a:rPr>
              <a:t>userInput1 = input("Enter first number.")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 smtClean="0">
              <a:solidFill>
                <a:srgbClr val="595959"/>
              </a:solidFill>
              <a:latin typeface="Courier"/>
              <a:cs typeface="Courier"/>
            </a:endParaRPr>
          </a:p>
          <a:p>
            <a:pPr lvl="1">
              <a:lnSpc>
                <a:spcPct val="80000"/>
              </a:lnSpc>
              <a:buSzPct val="110000"/>
            </a:pPr>
            <a:r>
              <a:rPr lang="en-US" sz="2400" dirty="0" smtClean="0">
                <a:solidFill>
                  <a:srgbClr val="595959"/>
                </a:solidFill>
                <a:latin typeface="Courier"/>
                <a:cs typeface="Courier"/>
              </a:rPr>
              <a:t>userInput2 = input("Enter second number.")</a:t>
            </a:r>
          </a:p>
        </p:txBody>
      </p:sp>
    </p:spTree>
    <p:extLst>
      <p:ext uri="{BB962C8B-B14F-4D97-AF65-F5344CB8AC3E}">
        <p14:creationId xmlns:p14="http://schemas.microsoft.com/office/powerpoint/2010/main" val="10139759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600" dirty="0" smtClean="0">
                <a:solidFill>
                  <a:srgbClr val="2C7C9F"/>
                </a:solidFill>
                <a:latin typeface="News Gothic MT"/>
              </a:rPr>
              <a:t>Input</a:t>
            </a:r>
            <a:endParaRPr dirty="0"/>
          </a:p>
        </p:txBody>
      </p:sp>
      <p:sp>
        <p:nvSpPr>
          <p:cNvPr id="46" name="TextShape 2"/>
          <p:cNvSpPr txBox="1"/>
          <p:nvPr/>
        </p:nvSpPr>
        <p:spPr>
          <a:xfrm>
            <a:off x="549360" y="1600199"/>
            <a:ext cx="8042040" cy="460868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Pct val="110000"/>
            </a:pPr>
            <a:r>
              <a:rPr lang="en-US" sz="2400" dirty="0" smtClean="0">
                <a:solidFill>
                  <a:srgbClr val="595959"/>
                </a:solidFill>
                <a:latin typeface="News Gothic MT"/>
              </a:rPr>
              <a:t>Note: All input values are strings.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solidFill>
                <a:srgbClr val="595959"/>
              </a:solidFill>
              <a:latin typeface="News Gothic MT"/>
            </a:endParaRPr>
          </a:p>
          <a:p>
            <a:pPr lvl="1">
              <a:lnSpc>
                <a:spcPct val="120000"/>
              </a:lnSpc>
              <a:buSzPct val="110000"/>
            </a:pPr>
            <a:r>
              <a:rPr lang="en-US" sz="2400" dirty="0" smtClean="0">
                <a:solidFill>
                  <a:srgbClr val="595959"/>
                </a:solidFill>
                <a:latin typeface="Courier"/>
                <a:cs typeface="Courier"/>
              </a:rPr>
              <a:t>a = "10"</a:t>
            </a:r>
          </a:p>
          <a:p>
            <a:pPr lvl="1">
              <a:lnSpc>
                <a:spcPct val="120000"/>
              </a:lnSpc>
              <a:buSzPct val="110000"/>
            </a:pPr>
            <a:r>
              <a:rPr lang="en-US" sz="2400" dirty="0" smtClean="0">
                <a:solidFill>
                  <a:srgbClr val="595959"/>
                </a:solidFill>
                <a:latin typeface="Courier"/>
                <a:cs typeface="Courier"/>
              </a:rPr>
              <a:t>b = 10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solidFill>
                <a:srgbClr val="595959"/>
              </a:solidFill>
              <a:latin typeface="Courier"/>
              <a:cs typeface="Courier"/>
            </a:endParaRPr>
          </a:p>
          <a:p>
            <a:pPr>
              <a:lnSpc>
                <a:spcPct val="80000"/>
              </a:lnSpc>
              <a:buSzPct val="110000"/>
            </a:pPr>
            <a:r>
              <a:rPr lang="en-US" sz="2400" dirty="0" smtClean="0">
                <a:solidFill>
                  <a:srgbClr val="595959"/>
                </a:solidFill>
                <a:latin typeface="News Gothic MT"/>
              </a:rPr>
              <a:t>Variables </a:t>
            </a:r>
            <a:r>
              <a:rPr lang="en-US" sz="2400" dirty="0" smtClean="0">
                <a:solidFill>
                  <a:srgbClr val="595959"/>
                </a:solidFill>
                <a:latin typeface="Courier"/>
                <a:cs typeface="Courier"/>
              </a:rPr>
              <a:t>a</a:t>
            </a:r>
            <a:r>
              <a:rPr lang="en-US" sz="2400" dirty="0" smtClean="0">
                <a:solidFill>
                  <a:srgbClr val="595959"/>
                </a:solidFill>
                <a:latin typeface="News Gothic MT"/>
              </a:rPr>
              <a:t> and </a:t>
            </a:r>
            <a:r>
              <a:rPr lang="en-US" sz="2400" dirty="0" smtClean="0">
                <a:solidFill>
                  <a:srgbClr val="595959"/>
                </a:solidFill>
                <a:latin typeface="Courier"/>
                <a:cs typeface="Courier"/>
              </a:rPr>
              <a:t>b</a:t>
            </a:r>
            <a:r>
              <a:rPr lang="en-US" sz="2400" dirty="0" smtClean="0">
                <a:solidFill>
                  <a:srgbClr val="595959"/>
                </a:solidFill>
                <a:latin typeface="News Gothic MT"/>
              </a:rPr>
              <a:t> are different.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 smtClean="0">
              <a:solidFill>
                <a:srgbClr val="595959"/>
              </a:solidFill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r>
              <a:rPr lang="en-US" sz="2400" dirty="0" smtClean="0">
                <a:solidFill>
                  <a:srgbClr val="595959"/>
                </a:solidFill>
                <a:latin typeface="News Gothic MT"/>
              </a:rPr>
              <a:t>To turn an input into a number</a:t>
            </a:r>
            <a:r>
              <a:rPr lang="en-US" sz="2400" dirty="0">
                <a:solidFill>
                  <a:srgbClr val="595959"/>
                </a:solidFill>
                <a:latin typeface="News Gothic MT"/>
              </a:rPr>
              <a:t>:</a:t>
            </a:r>
            <a:endParaRPr lang="en-US" sz="2400" dirty="0" smtClean="0">
              <a:solidFill>
                <a:srgbClr val="595959"/>
              </a:solidFill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solidFill>
                <a:srgbClr val="595959"/>
              </a:solidFill>
              <a:latin typeface="News Gothic MT"/>
            </a:endParaRPr>
          </a:p>
          <a:p>
            <a:pPr lvl="1">
              <a:lnSpc>
                <a:spcPct val="110000"/>
              </a:lnSpc>
              <a:buSzPct val="110000"/>
            </a:pPr>
            <a:r>
              <a:rPr lang="en-US" sz="2400" dirty="0" err="1" smtClean="0">
                <a:solidFill>
                  <a:srgbClr val="595959"/>
                </a:solidFill>
                <a:latin typeface="Courier"/>
                <a:cs typeface="Courier"/>
              </a:rPr>
              <a:t>IntegerInput</a:t>
            </a:r>
            <a:r>
              <a:rPr lang="en-US" sz="2400" dirty="0" smtClean="0">
                <a:solidFill>
                  <a:srgbClr val="595959"/>
                </a:solidFill>
                <a:latin typeface="Courier"/>
                <a:cs typeface="Courier"/>
              </a:rPr>
              <a:t> = </a:t>
            </a:r>
            <a:r>
              <a:rPr lang="en-US" sz="2400" dirty="0" err="1" smtClean="0">
                <a:solidFill>
                  <a:srgbClr val="595959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595959"/>
                </a:solidFill>
                <a:latin typeface="Courier"/>
                <a:cs typeface="Courier"/>
              </a:rPr>
              <a:t>/float(input("Enter a number: "))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solidFill>
                <a:srgbClr val="595959"/>
              </a:solidFill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r>
              <a:rPr lang="en-US" sz="2400" dirty="0" err="1" smtClean="0">
                <a:solidFill>
                  <a:srgbClr val="595959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595959"/>
                </a:solidFill>
                <a:latin typeface="News Gothic MT"/>
              </a:rPr>
              <a:t> stands for </a:t>
            </a:r>
            <a:r>
              <a:rPr lang="en-US" sz="2400" i="1" dirty="0" smtClean="0">
                <a:solidFill>
                  <a:srgbClr val="595959"/>
                </a:solidFill>
                <a:latin typeface="News Gothic MT"/>
              </a:rPr>
              <a:t>integer</a:t>
            </a:r>
            <a:endParaRPr lang="en-US" sz="2400" dirty="0" smtClean="0">
              <a:solidFill>
                <a:srgbClr val="595959"/>
              </a:solidFill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41199761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600" dirty="0" smtClean="0">
                <a:solidFill>
                  <a:srgbClr val="2C7C9F"/>
                </a:solidFill>
                <a:latin typeface="News Gothic MT"/>
              </a:rPr>
              <a:t>Exercise</a:t>
            </a:r>
            <a:endParaRPr dirty="0"/>
          </a:p>
        </p:txBody>
      </p:sp>
      <p:sp>
        <p:nvSpPr>
          <p:cNvPr id="46" name="TextShape 2"/>
          <p:cNvSpPr txBox="1"/>
          <p:nvPr/>
        </p:nvSpPr>
        <p:spPr>
          <a:xfrm>
            <a:off x="549360" y="1600200"/>
            <a:ext cx="8042040" cy="4343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ts val="800"/>
              </a:spcBef>
              <a:buSzPct val="110000"/>
            </a:pPr>
            <a:r>
              <a:rPr lang="en-US" sz="2400" dirty="0" smtClean="0">
                <a:solidFill>
                  <a:srgbClr val="595959"/>
                </a:solidFill>
                <a:latin typeface="News Gothic MT"/>
              </a:rPr>
              <a:t>Pretend you’re writing a program to compute someone’s weighted grade.  You have so far:</a:t>
            </a:r>
            <a:endParaRPr lang="en-US" sz="2400" dirty="0">
              <a:solidFill>
                <a:srgbClr val="595959"/>
              </a:solidFill>
              <a:latin typeface="News Gothic MT"/>
            </a:endParaRPr>
          </a:p>
          <a:p>
            <a:pPr lvl="1">
              <a:lnSpc>
                <a:spcPct val="120000"/>
              </a:lnSpc>
              <a:spcBef>
                <a:spcPts val="800"/>
              </a:spcBef>
              <a:buSzPct val="110000"/>
            </a:pPr>
            <a:r>
              <a:rPr lang="en-US" sz="2400" dirty="0" err="1" smtClean="0">
                <a:solidFill>
                  <a:srgbClr val="595959"/>
                </a:solidFill>
                <a:latin typeface="Courier"/>
                <a:cs typeface="Courier"/>
              </a:rPr>
              <a:t>hwWeight</a:t>
            </a:r>
            <a:r>
              <a:rPr lang="en-US" sz="2400" dirty="0" smtClean="0">
                <a:solidFill>
                  <a:srgbClr val="595959"/>
                </a:solidFill>
                <a:latin typeface="Courier"/>
                <a:cs typeface="Courier"/>
              </a:rPr>
              <a:t> = 0.4</a:t>
            </a:r>
          </a:p>
          <a:p>
            <a:pPr lvl="1">
              <a:lnSpc>
                <a:spcPct val="120000"/>
              </a:lnSpc>
              <a:spcBef>
                <a:spcPts val="800"/>
              </a:spcBef>
              <a:buSzPct val="110000"/>
            </a:pPr>
            <a:r>
              <a:rPr lang="en-US" sz="2400" dirty="0" err="1" smtClean="0">
                <a:solidFill>
                  <a:srgbClr val="595959"/>
                </a:solidFill>
                <a:latin typeface="Courier"/>
                <a:cs typeface="Courier"/>
              </a:rPr>
              <a:t>examWeight</a:t>
            </a:r>
            <a:r>
              <a:rPr lang="en-US" sz="2400" dirty="0" smtClean="0">
                <a:solidFill>
                  <a:srgbClr val="595959"/>
                </a:solidFill>
                <a:latin typeface="Courier"/>
                <a:cs typeface="Courier"/>
              </a:rPr>
              <a:t> = 0.5</a:t>
            </a:r>
          </a:p>
          <a:p>
            <a:pPr lvl="1">
              <a:lnSpc>
                <a:spcPct val="120000"/>
              </a:lnSpc>
              <a:spcBef>
                <a:spcPts val="800"/>
              </a:spcBef>
              <a:buSzPct val="110000"/>
            </a:pPr>
            <a:r>
              <a:rPr lang="en-US" sz="2400" dirty="0" err="1" smtClean="0">
                <a:solidFill>
                  <a:srgbClr val="595959"/>
                </a:solidFill>
                <a:latin typeface="Courier"/>
                <a:cs typeface="Courier"/>
              </a:rPr>
              <a:t>discussionWeight</a:t>
            </a:r>
            <a:r>
              <a:rPr lang="en-US" sz="2400" dirty="0" smtClean="0">
                <a:solidFill>
                  <a:srgbClr val="595959"/>
                </a:solidFill>
                <a:latin typeface="Courier"/>
                <a:cs typeface="Courier"/>
              </a:rPr>
              <a:t> = 0.1</a:t>
            </a:r>
            <a:endParaRPr lang="en-US" sz="2400" dirty="0">
              <a:solidFill>
                <a:srgbClr val="595959"/>
              </a:solidFill>
              <a:latin typeface="News Gothic MT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buSzPct val="110000"/>
            </a:pPr>
            <a:r>
              <a:rPr lang="en-US" sz="2400" dirty="0" smtClean="0">
                <a:solidFill>
                  <a:srgbClr val="595959"/>
                </a:solidFill>
                <a:latin typeface="News Gothic MT"/>
              </a:rPr>
              <a:t>Write a program starting with these three lines that asks the user for their homework grade, exam grades, and discussion grades and prints out their total grade in the class.</a:t>
            </a:r>
          </a:p>
        </p:txBody>
      </p:sp>
    </p:spTree>
    <p:extLst>
      <p:ext uri="{BB962C8B-B14F-4D97-AF65-F5344CB8AC3E}">
        <p14:creationId xmlns:p14="http://schemas.microsoft.com/office/powerpoint/2010/main" val="38398512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an assignment is executed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476386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the right-hand side to a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that value in the variable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 x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y = x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y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z = x + 1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z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5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x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y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3800" y="2667000"/>
            <a:ext cx="2306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of the computer: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3800" y="3036332"/>
            <a:ext cx="2306401" cy="2678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52400" y="2653284"/>
            <a:ext cx="74980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152400" y="3415284"/>
            <a:ext cx="74980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152400" y="3796284"/>
            <a:ext cx="74980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152400" y="4191000"/>
            <a:ext cx="74980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152400" y="4572000"/>
            <a:ext cx="74980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152400" y="4953000"/>
            <a:ext cx="74980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152400" y="3034284"/>
            <a:ext cx="74980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29400" y="2667000"/>
            <a:ext cx="162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Printed output: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629400" y="3036332"/>
            <a:ext cx="1624355" cy="2678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</a:rPr>
              <a:t>2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2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3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5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2</a:t>
            </a:r>
          </a:p>
          <a:p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152400" y="5410200"/>
            <a:ext cx="74980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152400" y="5791200"/>
            <a:ext cx="74980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114800" y="3200400"/>
            <a:ext cx="70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x: 2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4114800" y="3743980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</a:t>
            </a:r>
            <a:r>
              <a:rPr lang="en-US" sz="2800" dirty="0" smtClean="0"/>
              <a:t>: 2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4114800" y="4277380"/>
            <a:ext cx="686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z: 3</a:t>
            </a:r>
            <a:endParaRPr lang="en-US" sz="2800" dirty="0"/>
          </a:p>
        </p:txBody>
      </p:sp>
      <p:sp>
        <p:nvSpPr>
          <p:cNvPr id="31" name="Right Arrow 30"/>
          <p:cNvSpPr/>
          <p:nvPr/>
        </p:nvSpPr>
        <p:spPr>
          <a:xfrm>
            <a:off x="152400" y="6158484"/>
            <a:ext cx="74980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14800" y="3200400"/>
            <a:ext cx="70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x: 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134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6725E-6 L -3.33333E-6 0.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6725E-6 L -3.33333E-6 0.05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6725E-6 L -3.33333E-6 0.055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6725E-6 L -3.33333E-6 0.055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6725E-6 L -3.33333E-6 0.0555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6725E-6 L -3.33333E-6 0.055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41106E-6 L 0.00069 0.06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30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6725E-6 L -3.33333E-6 0.0555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6725E-6 L -3.33333E-6 0.0555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6725E-6 L -3.33333E-6 0.0555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3" grpId="0" animBg="1"/>
      <p:bldP spid="23" grpId="1" animBg="1"/>
      <p:bldP spid="23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/>
      <p:bldP spid="28" grpId="1"/>
      <p:bldP spid="29" grpId="0"/>
      <p:bldP spid="30" grpId="0"/>
      <p:bldP spid="31" grpId="0" animBg="1"/>
      <p:bldP spid="31" grpId="1" animBg="1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688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49360" y="276447"/>
            <a:ext cx="8042040" cy="5666793"/>
          </a:xfrm>
        </p:spPr>
        <p:txBody>
          <a:bodyPr/>
          <a:lstStyle/>
          <a:p>
            <a:r>
              <a:rPr lang="en-US" sz="2400" dirty="0" smtClean="0"/>
              <a:t>Which of the following examples are correct?</a:t>
            </a:r>
          </a:p>
          <a:p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500 =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numStudents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numStudents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500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numCookies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cookiePrice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total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mpg =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miles_driven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gallons_used</a:t>
            </a: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World!" = message</a:t>
            </a: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_CMSC201_does_ = "Very learning"</a:t>
            </a: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60 * hours = days * 24 * 60</a:t>
            </a:r>
          </a:p>
          <a:p>
            <a:pPr marL="971550" lvl="1" indent="-514350">
              <a:buFont typeface="+mj-lt"/>
              <a:buAutoNum type="arabicPeriod"/>
            </a:pP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b="1" dirty="0" smtClean="0"/>
              <a:t>1/3/5/7</a:t>
            </a:r>
            <a:r>
              <a:rPr lang="en-US" dirty="0" smtClean="0"/>
              <a:t> are right </a:t>
            </a:r>
          </a:p>
          <a:p>
            <a:pPr algn="ctr"/>
            <a:r>
              <a:rPr lang="en-US" dirty="0" smtClean="0"/>
              <a:t>?????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1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58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49360" y="265814"/>
            <a:ext cx="8042040" cy="5677426"/>
          </a:xfrm>
        </p:spPr>
        <p:txBody>
          <a:bodyPr/>
          <a:lstStyle/>
          <a:p>
            <a:pPr marL="420688" indent="-315913">
              <a:lnSpc>
                <a:spcPct val="93000"/>
              </a:lnSpc>
              <a:buSzPct val="72000"/>
              <a:buFont typeface="Times New Roman" pitchFamily="16" charset="0"/>
              <a:buBlip>
                <a:blip r:embed="rId2"/>
              </a:buBlip>
              <a:tabLst>
                <a:tab pos="420688" algn="l"/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91400" algn="l"/>
                <a:tab pos="7848600" algn="l"/>
                <a:tab pos="8305800" algn="l"/>
                <a:tab pos="8763000" algn="l"/>
                <a:tab pos="9220200" algn="l"/>
              </a:tabLst>
            </a:pPr>
            <a:r>
              <a:rPr lang="en-GB" altLang="en-US" dirty="0" smtClean="0"/>
              <a:t>In Python, all data has an associated data “Type”.</a:t>
            </a:r>
          </a:p>
          <a:p>
            <a:pPr marL="420688" indent="-315913">
              <a:lnSpc>
                <a:spcPct val="93000"/>
              </a:lnSpc>
              <a:buSzPct val="72000"/>
              <a:buFont typeface="Times New Roman" pitchFamily="16" charset="0"/>
              <a:buBlip>
                <a:blip r:embed="rId2"/>
              </a:buBlip>
              <a:tabLst>
                <a:tab pos="420688" algn="l"/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91400" algn="l"/>
                <a:tab pos="7848600" algn="l"/>
                <a:tab pos="8305800" algn="l"/>
                <a:tab pos="8763000" algn="l"/>
                <a:tab pos="9220200" algn="l"/>
              </a:tabLst>
            </a:pPr>
            <a:r>
              <a:rPr lang="en-GB" altLang="en-US" dirty="0" smtClean="0"/>
              <a:t>You can find the “Type” of any piece of data by using the type() function:</a:t>
            </a:r>
          </a:p>
          <a:p>
            <a:pPr marL="104775">
              <a:lnSpc>
                <a:spcPct val="93000"/>
              </a:lnSpc>
              <a:buSzPct val="72000"/>
              <a:tabLst>
                <a:tab pos="420688" algn="l"/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91400" algn="l"/>
                <a:tab pos="7848600" algn="l"/>
                <a:tab pos="8305800" algn="l"/>
                <a:tab pos="8763000" algn="l"/>
                <a:tab pos="9220200" algn="l"/>
              </a:tabLst>
            </a:pPr>
            <a:endParaRPr lang="en-GB" altLang="en-US" dirty="0" smtClean="0"/>
          </a:p>
          <a:p>
            <a:pPr marL="420688" indent="-315913">
              <a:lnSpc>
                <a:spcPct val="89000"/>
              </a:lnSpc>
              <a:buClrTx/>
              <a:buSzTx/>
              <a:buFontTx/>
              <a:buNone/>
              <a:tabLst>
                <a:tab pos="420688" algn="l"/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91400" algn="l"/>
                <a:tab pos="7848600" algn="l"/>
                <a:tab pos="8305800" algn="l"/>
                <a:tab pos="8763000" algn="l"/>
                <a:tab pos="9220200" algn="l"/>
              </a:tabLst>
            </a:pPr>
            <a:r>
              <a:rPr lang="en-GB" altLang="en-US" dirty="0" smtClean="0">
                <a:latin typeface="Courier New" pitchFamily="49" charset="0"/>
              </a:rPr>
              <a:t>type( “Hi!”)</a:t>
            </a:r>
            <a:r>
              <a:rPr lang="en-GB" altLang="en-US" dirty="0" smtClean="0"/>
              <a:t> produces &lt;type '</a:t>
            </a:r>
            <a:r>
              <a:rPr lang="en-GB" altLang="en-US" dirty="0" err="1" smtClean="0"/>
              <a:t>str</a:t>
            </a:r>
            <a:r>
              <a:rPr lang="en-GB" altLang="en-US" dirty="0" smtClean="0"/>
              <a:t>'&gt;</a:t>
            </a:r>
          </a:p>
          <a:p>
            <a:pPr marL="420688" indent="-315913">
              <a:lnSpc>
                <a:spcPct val="89000"/>
              </a:lnSpc>
              <a:buClrTx/>
              <a:buSzTx/>
              <a:buFontTx/>
              <a:buNone/>
              <a:tabLst>
                <a:tab pos="420688" algn="l"/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91400" algn="l"/>
                <a:tab pos="7848600" algn="l"/>
                <a:tab pos="8305800" algn="l"/>
                <a:tab pos="8763000" algn="l"/>
                <a:tab pos="9220200" algn="l"/>
              </a:tabLst>
            </a:pPr>
            <a:r>
              <a:rPr lang="en-GB" altLang="en-US" dirty="0" smtClean="0">
                <a:latin typeface="Courier New" pitchFamily="49" charset="0"/>
              </a:rPr>
              <a:t>type( True )</a:t>
            </a:r>
            <a:r>
              <a:rPr lang="en-GB" altLang="en-US" dirty="0" smtClean="0"/>
              <a:t> produces &lt;type 'bool'&gt;</a:t>
            </a:r>
          </a:p>
          <a:p>
            <a:pPr marL="420688" indent="-315913">
              <a:lnSpc>
                <a:spcPct val="89000"/>
              </a:lnSpc>
              <a:buClrTx/>
              <a:buSzTx/>
              <a:buFontTx/>
              <a:buNone/>
              <a:tabLst>
                <a:tab pos="420688" algn="l"/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91400" algn="l"/>
                <a:tab pos="7848600" algn="l"/>
                <a:tab pos="8305800" algn="l"/>
                <a:tab pos="8763000" algn="l"/>
                <a:tab pos="9220200" algn="l"/>
              </a:tabLst>
            </a:pPr>
            <a:r>
              <a:rPr lang="en-GB" altLang="en-US" dirty="0" smtClean="0">
                <a:latin typeface="Courier New" pitchFamily="49" charset="0"/>
              </a:rPr>
              <a:t>type( 5)</a:t>
            </a:r>
            <a:r>
              <a:rPr lang="en-GB" altLang="en-US" dirty="0" smtClean="0"/>
              <a:t> produces &lt;type '</a:t>
            </a:r>
            <a:r>
              <a:rPr lang="en-GB" altLang="en-US" dirty="0" err="1" smtClean="0"/>
              <a:t>int</a:t>
            </a:r>
            <a:r>
              <a:rPr lang="en-GB" altLang="en-US" dirty="0" smtClean="0"/>
              <a:t>'&gt;</a:t>
            </a:r>
          </a:p>
          <a:p>
            <a:pPr marL="420688" indent="-315913">
              <a:lnSpc>
                <a:spcPct val="89000"/>
              </a:lnSpc>
              <a:buClrTx/>
              <a:buSzTx/>
              <a:buFontTx/>
              <a:buNone/>
              <a:tabLst>
                <a:tab pos="420688" algn="l"/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91400" algn="l"/>
                <a:tab pos="7848600" algn="l"/>
                <a:tab pos="8305800" algn="l"/>
                <a:tab pos="8763000" algn="l"/>
                <a:tab pos="9220200" algn="l"/>
              </a:tabLst>
            </a:pPr>
            <a:r>
              <a:rPr lang="en-GB" altLang="en-US" dirty="0" smtClean="0">
                <a:latin typeface="Courier New" pitchFamily="49" charset="0"/>
              </a:rPr>
              <a:t>type(5.0)</a:t>
            </a:r>
            <a:r>
              <a:rPr lang="en-GB" altLang="en-US" dirty="0" smtClean="0"/>
              <a:t> produces &lt;type 'float'&gt;</a:t>
            </a:r>
          </a:p>
          <a:p>
            <a:pPr marL="420688" indent="-315913">
              <a:lnSpc>
                <a:spcPct val="89000"/>
              </a:lnSpc>
              <a:buClrTx/>
              <a:buSzTx/>
              <a:buFontTx/>
              <a:buNone/>
              <a:tabLst>
                <a:tab pos="420688" algn="l"/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91400" algn="l"/>
                <a:tab pos="7848600" algn="l"/>
                <a:tab pos="8305800" algn="l"/>
                <a:tab pos="8763000" algn="l"/>
                <a:tab pos="9220200" algn="l"/>
              </a:tabLst>
            </a:pPr>
            <a:endParaRPr lang="en-GB" altLang="en-US" dirty="0"/>
          </a:p>
          <a:p>
            <a:pPr marL="420688" indent="-315913">
              <a:lnSpc>
                <a:spcPct val="89000"/>
              </a:lnSpc>
              <a:buClrTx/>
              <a:buSzTx/>
              <a:buFontTx/>
              <a:buNone/>
              <a:tabLst>
                <a:tab pos="420688" algn="l"/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91400" algn="l"/>
                <a:tab pos="7848600" algn="l"/>
                <a:tab pos="8305800" algn="l"/>
                <a:tab pos="8763000" algn="l"/>
                <a:tab pos="9220200" algn="l"/>
              </a:tabLst>
            </a:pPr>
            <a:endParaRPr lang="en-GB" altLang="en-US" dirty="0" smtClean="0"/>
          </a:p>
          <a:p>
            <a:pPr marL="420688" indent="-315913">
              <a:lnSpc>
                <a:spcPct val="89000"/>
              </a:lnSpc>
              <a:buClrTx/>
              <a:buSzTx/>
              <a:buFontTx/>
              <a:buNone/>
              <a:tabLst>
                <a:tab pos="420688" algn="l"/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91400" algn="l"/>
                <a:tab pos="7848600" algn="l"/>
                <a:tab pos="8305800" algn="l"/>
                <a:tab pos="8763000" algn="l"/>
                <a:tab pos="9220200" algn="l"/>
              </a:tabLst>
            </a:pPr>
            <a:r>
              <a:rPr lang="en-GB" altLang="en-US" dirty="0"/>
              <a:t>p</a:t>
            </a:r>
            <a:r>
              <a:rPr lang="en-GB" altLang="en-US" dirty="0" smtClean="0"/>
              <a:t>rint(type(123)) ???</a:t>
            </a:r>
          </a:p>
          <a:p>
            <a:pPr marL="420688" indent="-315913">
              <a:lnSpc>
                <a:spcPct val="89000"/>
              </a:lnSpc>
              <a:buClrTx/>
              <a:buSzTx/>
              <a:buFontTx/>
              <a:buNone/>
              <a:tabLst>
                <a:tab pos="420688" algn="l"/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91400" algn="l"/>
                <a:tab pos="7848600" algn="l"/>
                <a:tab pos="8305800" algn="l"/>
                <a:tab pos="8763000" algn="l"/>
                <a:tab pos="9220200" algn="l"/>
              </a:tabLst>
            </a:pPr>
            <a:r>
              <a:rPr lang="en-GB" altLang="en-US" dirty="0"/>
              <a:t>p</a:t>
            </a:r>
            <a:r>
              <a:rPr lang="en-GB" altLang="en-US" smtClean="0"/>
              <a:t>rint(type</a:t>
            </a:r>
            <a:r>
              <a:rPr lang="en-GB" altLang="en-US" dirty="0" smtClean="0"/>
              <a:t>(“Ashish”)) ???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05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49360" y="265813"/>
            <a:ext cx="8357134" cy="6016233"/>
          </a:xfrm>
        </p:spPr>
        <p:txBody>
          <a:bodyPr/>
          <a:lstStyle/>
          <a:p>
            <a:pPr marL="104775" algn="just">
              <a:lnSpc>
                <a:spcPct val="80000"/>
              </a:lnSpc>
              <a:buSzPct val="72000"/>
              <a:tabLst>
                <a:tab pos="420688" algn="l"/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91400" algn="l"/>
                <a:tab pos="7848600" algn="l"/>
                <a:tab pos="8305800" algn="l"/>
                <a:tab pos="8763000" algn="l"/>
                <a:tab pos="9220200" algn="l"/>
              </a:tabLst>
            </a:pPr>
            <a:r>
              <a:rPr lang="en-GB" altLang="en-US" sz="2400" dirty="0" smtClean="0"/>
              <a:t>Data can sometimes be converted from one type to another. For example, the string “3.0” is equivalent to the floating point number 3.0, which is equivalent to the integer number 3</a:t>
            </a:r>
          </a:p>
          <a:p>
            <a:pPr marL="104775" algn="just">
              <a:lnSpc>
                <a:spcPct val="80000"/>
              </a:lnSpc>
              <a:buSzPct val="72000"/>
              <a:tabLst>
                <a:tab pos="420688" algn="l"/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91400" algn="l"/>
                <a:tab pos="7848600" algn="l"/>
                <a:tab pos="8305800" algn="l"/>
                <a:tab pos="8763000" algn="l"/>
                <a:tab pos="9220200" algn="l"/>
              </a:tabLst>
            </a:pPr>
            <a:endParaRPr lang="en-GB" altLang="en-US" sz="2400" dirty="0" smtClean="0"/>
          </a:p>
          <a:p>
            <a:pPr marL="420688" indent="-315913" algn="just">
              <a:lnSpc>
                <a:spcPct val="80000"/>
              </a:lnSpc>
              <a:buSzPct val="72000"/>
              <a:buFont typeface="Times New Roman" pitchFamily="16" charset="0"/>
              <a:buBlip>
                <a:blip r:embed="rId2"/>
              </a:buBlip>
              <a:tabLst>
                <a:tab pos="420688" algn="l"/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91400" algn="l"/>
                <a:tab pos="7848600" algn="l"/>
                <a:tab pos="8305800" algn="l"/>
                <a:tab pos="8763000" algn="l"/>
                <a:tab pos="9220200" algn="l"/>
              </a:tabLst>
            </a:pPr>
            <a:r>
              <a:rPr lang="en-GB" altLang="en-US" sz="2400" dirty="0" smtClean="0"/>
              <a:t>Functions exist which will take data in one type and return data in another type.</a:t>
            </a:r>
          </a:p>
          <a:p>
            <a:pPr marL="104775" algn="just">
              <a:lnSpc>
                <a:spcPct val="80000"/>
              </a:lnSpc>
              <a:buSzPct val="72000"/>
              <a:tabLst>
                <a:tab pos="420688" algn="l"/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91400" algn="l"/>
                <a:tab pos="7848600" algn="l"/>
                <a:tab pos="8305800" algn="l"/>
                <a:tab pos="8763000" algn="l"/>
                <a:tab pos="9220200" algn="l"/>
              </a:tabLst>
            </a:pPr>
            <a:endParaRPr lang="en-GB" altLang="en-US" sz="2400" dirty="0" smtClean="0"/>
          </a:p>
          <a:p>
            <a:pPr marL="852488" lvl="1" indent="-282575" algn="just">
              <a:lnSpc>
                <a:spcPct val="77000"/>
              </a:lnSpc>
              <a:buSzPct val="78000"/>
              <a:buFont typeface="Times New Roman" pitchFamily="16" charset="0"/>
              <a:buBlip>
                <a:blip r:embed="rId3"/>
              </a:buBlip>
              <a:tabLst>
                <a:tab pos="420688" algn="l"/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91400" algn="l"/>
                <a:tab pos="7848600" algn="l"/>
                <a:tab pos="8305800" algn="l"/>
                <a:tab pos="8763000" algn="l"/>
                <a:tab pos="9220200" algn="l"/>
              </a:tabLst>
            </a:pPr>
            <a:r>
              <a:rPr lang="en-GB" altLang="en-US" sz="2400" dirty="0" smtClean="0">
                <a:latin typeface="Courier New" pitchFamily="49" charset="0"/>
              </a:rPr>
              <a:t>int()</a:t>
            </a:r>
            <a:r>
              <a:rPr lang="en-GB" altLang="en-US" sz="2400" dirty="0" smtClean="0"/>
              <a:t> - Converts compatible data into an integer. This function will truncate floating point numbers</a:t>
            </a:r>
          </a:p>
          <a:p>
            <a:pPr marL="852488" lvl="1" indent="-282575" algn="just">
              <a:lnSpc>
                <a:spcPct val="77000"/>
              </a:lnSpc>
              <a:buSzPct val="78000"/>
              <a:buFont typeface="Times New Roman" pitchFamily="16" charset="0"/>
              <a:buBlip>
                <a:blip r:embed="rId3"/>
              </a:buBlip>
              <a:tabLst>
                <a:tab pos="420688" algn="l"/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91400" algn="l"/>
                <a:tab pos="7848600" algn="l"/>
                <a:tab pos="8305800" algn="l"/>
                <a:tab pos="8763000" algn="l"/>
                <a:tab pos="9220200" algn="l"/>
              </a:tabLst>
            </a:pPr>
            <a:r>
              <a:rPr lang="en-GB" altLang="en-US" sz="2400" dirty="0" smtClean="0">
                <a:latin typeface="Courier New" pitchFamily="49" charset="0"/>
              </a:rPr>
              <a:t>float() </a:t>
            </a:r>
            <a:r>
              <a:rPr lang="en-GB" altLang="en-US" sz="2400" dirty="0" smtClean="0"/>
              <a:t>- Converts compatible data into a float.</a:t>
            </a:r>
          </a:p>
          <a:p>
            <a:pPr marL="852488" lvl="1" indent="-282575" algn="just">
              <a:lnSpc>
                <a:spcPct val="77000"/>
              </a:lnSpc>
              <a:buSzPct val="78000"/>
              <a:buFont typeface="Times New Roman" pitchFamily="16" charset="0"/>
              <a:buBlip>
                <a:blip r:embed="rId3"/>
              </a:buBlip>
              <a:tabLst>
                <a:tab pos="420688" algn="l"/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91400" algn="l"/>
                <a:tab pos="7848600" algn="l"/>
                <a:tab pos="8305800" algn="l"/>
                <a:tab pos="8763000" algn="l"/>
                <a:tab pos="9220200" algn="l"/>
              </a:tabLst>
            </a:pPr>
            <a:r>
              <a:rPr lang="en-GB" altLang="en-US" sz="2400" dirty="0" smtClean="0">
                <a:latin typeface="Courier New" pitchFamily="49" charset="0"/>
              </a:rPr>
              <a:t>str()</a:t>
            </a:r>
            <a:r>
              <a:rPr lang="en-GB" altLang="en-US" sz="2400" dirty="0" smtClean="0"/>
              <a:t> - Converts compatible data into a string.</a:t>
            </a:r>
            <a:endParaRPr lang="en-GB" altLang="en-US" sz="2400" dirty="0"/>
          </a:p>
          <a:p>
            <a:pPr marL="569913" lvl="1" algn="just">
              <a:lnSpc>
                <a:spcPct val="77000"/>
              </a:lnSpc>
              <a:buSzPct val="78000"/>
              <a:tabLst>
                <a:tab pos="420688" algn="l"/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91400" algn="l"/>
                <a:tab pos="7848600" algn="l"/>
                <a:tab pos="8305800" algn="l"/>
                <a:tab pos="8763000" algn="l"/>
                <a:tab pos="9220200" algn="l"/>
              </a:tabLst>
            </a:pPr>
            <a:endParaRPr lang="en-GB" altLang="en-US" sz="2400" dirty="0" smtClean="0"/>
          </a:p>
          <a:p>
            <a:pPr marL="420688" indent="-315913" algn="just">
              <a:lnSpc>
                <a:spcPct val="80000"/>
              </a:lnSpc>
              <a:buSzPct val="72000"/>
              <a:buFont typeface="Times New Roman" pitchFamily="16" charset="0"/>
              <a:buBlip>
                <a:blip r:embed="rId2"/>
              </a:buBlip>
              <a:tabLst>
                <a:tab pos="420688" algn="l"/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91400" algn="l"/>
                <a:tab pos="7848600" algn="l"/>
                <a:tab pos="8305800" algn="l"/>
                <a:tab pos="8763000" algn="l"/>
                <a:tab pos="9220200" algn="l"/>
              </a:tabLst>
            </a:pPr>
            <a:r>
              <a:rPr lang="en-GB" altLang="en-US" sz="2400" dirty="0" smtClean="0"/>
              <a:t>Examples:</a:t>
            </a:r>
          </a:p>
          <a:p>
            <a:pPr marL="420688" indent="-315913" algn="just">
              <a:lnSpc>
                <a:spcPct val="77000"/>
              </a:lnSpc>
              <a:buClrTx/>
              <a:buSzTx/>
              <a:buFontTx/>
              <a:buNone/>
              <a:tabLst>
                <a:tab pos="420688" algn="l"/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91400" algn="l"/>
                <a:tab pos="7848600" algn="l"/>
                <a:tab pos="8305800" algn="l"/>
                <a:tab pos="8763000" algn="l"/>
                <a:tab pos="9220200" algn="l"/>
              </a:tabLst>
            </a:pPr>
            <a:r>
              <a:rPr lang="en-GB" altLang="en-US" sz="2400" dirty="0" smtClean="0">
                <a:latin typeface="Courier New" pitchFamily="49" charset="0"/>
              </a:rPr>
              <a:t>int(3.3)</a:t>
            </a:r>
            <a:r>
              <a:rPr lang="en-GB" altLang="en-US" sz="2400" dirty="0" smtClean="0"/>
              <a:t> 			</a:t>
            </a:r>
          </a:p>
          <a:p>
            <a:pPr marL="420688" indent="-315913" algn="just">
              <a:lnSpc>
                <a:spcPct val="77000"/>
              </a:lnSpc>
              <a:buClrTx/>
              <a:buSzTx/>
              <a:buFontTx/>
              <a:buNone/>
              <a:tabLst>
                <a:tab pos="420688" algn="l"/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91400" algn="l"/>
                <a:tab pos="7848600" algn="l"/>
                <a:tab pos="8305800" algn="l"/>
                <a:tab pos="8763000" algn="l"/>
                <a:tab pos="9220200" algn="l"/>
              </a:tabLst>
            </a:pPr>
            <a:r>
              <a:rPr lang="en-GB" altLang="en-US" sz="2400" dirty="0" smtClean="0">
                <a:latin typeface="Courier New" pitchFamily="49" charset="0"/>
              </a:rPr>
              <a:t>str(3.3)</a:t>
            </a:r>
            <a:r>
              <a:rPr lang="en-GB" altLang="en-US" sz="2400" dirty="0" smtClean="0"/>
              <a:t> </a:t>
            </a:r>
          </a:p>
          <a:p>
            <a:pPr marL="420688" indent="-315913" algn="just">
              <a:lnSpc>
                <a:spcPct val="77000"/>
              </a:lnSpc>
              <a:buClrTx/>
              <a:buSzTx/>
              <a:buFontTx/>
              <a:buNone/>
              <a:tabLst>
                <a:tab pos="420688" algn="l"/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91400" algn="l"/>
                <a:tab pos="7848600" algn="l"/>
                <a:tab pos="8305800" algn="l"/>
                <a:tab pos="8763000" algn="l"/>
                <a:tab pos="9220200" algn="l"/>
              </a:tabLst>
            </a:pPr>
            <a:r>
              <a:rPr lang="en-GB" altLang="en-US" sz="2400" dirty="0" smtClean="0">
                <a:latin typeface="Courier New" pitchFamily="49" charset="0"/>
              </a:rPr>
              <a:t>float(3)</a:t>
            </a:r>
            <a:r>
              <a:rPr lang="en-GB" altLang="en-US" sz="2400" dirty="0" smtClean="0"/>
              <a:t> 		</a:t>
            </a:r>
          </a:p>
          <a:p>
            <a:pPr marL="420688" indent="-315913" algn="just">
              <a:lnSpc>
                <a:spcPct val="77000"/>
              </a:lnSpc>
              <a:buClrTx/>
              <a:buSzTx/>
              <a:buFontTx/>
              <a:buNone/>
              <a:tabLst>
                <a:tab pos="420688" algn="l"/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91400" algn="l"/>
                <a:tab pos="7848600" algn="l"/>
                <a:tab pos="8305800" algn="l"/>
                <a:tab pos="8763000" algn="l"/>
                <a:tab pos="9220200" algn="l"/>
              </a:tabLst>
            </a:pPr>
            <a:r>
              <a:rPr lang="en-GB" altLang="en-US" sz="2400" dirty="0" smtClean="0">
                <a:latin typeface="Courier New" pitchFamily="49" charset="0"/>
              </a:rPr>
              <a:t>float(“3.5”)</a:t>
            </a:r>
          </a:p>
          <a:p>
            <a:pPr marL="420688" indent="-315913" algn="just">
              <a:lnSpc>
                <a:spcPct val="77000"/>
              </a:lnSpc>
              <a:buClrTx/>
              <a:buSzTx/>
              <a:buFontTx/>
              <a:buNone/>
              <a:tabLst>
                <a:tab pos="420688" algn="l"/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91400" algn="l"/>
                <a:tab pos="7848600" algn="l"/>
                <a:tab pos="8305800" algn="l"/>
                <a:tab pos="8763000" algn="l"/>
                <a:tab pos="9220200" algn="l"/>
              </a:tabLst>
            </a:pPr>
            <a:r>
              <a:rPr lang="en-GB" altLang="en-US" sz="2400" dirty="0" smtClean="0">
                <a:latin typeface="Courier New" pitchFamily="49" charset="0"/>
              </a:rPr>
              <a:t>int(“7”)</a:t>
            </a:r>
            <a:r>
              <a:rPr lang="en-GB" altLang="en-US" sz="2400" dirty="0" smtClean="0"/>
              <a:t> 		</a:t>
            </a:r>
          </a:p>
          <a:p>
            <a:pPr marL="420688" indent="-315913" algn="just">
              <a:lnSpc>
                <a:spcPct val="77000"/>
              </a:lnSpc>
              <a:buClrTx/>
              <a:buSzTx/>
              <a:buFontTx/>
              <a:buNone/>
              <a:tabLst>
                <a:tab pos="420688" algn="l"/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91400" algn="l"/>
                <a:tab pos="7848600" algn="l"/>
                <a:tab pos="8305800" algn="l"/>
                <a:tab pos="8763000" algn="l"/>
                <a:tab pos="9220200" algn="l"/>
              </a:tabLst>
            </a:pPr>
            <a:r>
              <a:rPr lang="en-GB" altLang="en-US" sz="2400" b="1" dirty="0" smtClean="0">
                <a:latin typeface="Courier New" pitchFamily="49" charset="0"/>
              </a:rPr>
              <a:t>int(“7.1”)</a:t>
            </a:r>
            <a:endParaRPr lang="en-GB" altLang="en-US" sz="2400" b="1" dirty="0" smtClean="0">
              <a:solidFill>
                <a:srgbClr val="FF0000"/>
              </a:solidFill>
            </a:endParaRPr>
          </a:p>
          <a:p>
            <a:pPr marL="420688" indent="-315913" algn="just">
              <a:lnSpc>
                <a:spcPct val="77000"/>
              </a:lnSpc>
              <a:buClrTx/>
              <a:buSzTx/>
              <a:buFontTx/>
              <a:buNone/>
              <a:tabLst>
                <a:tab pos="420688" algn="l"/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91400" algn="l"/>
                <a:tab pos="7848600" algn="l"/>
                <a:tab pos="8305800" algn="l"/>
                <a:tab pos="8763000" algn="l"/>
                <a:tab pos="9220200" algn="l"/>
              </a:tabLst>
            </a:pPr>
            <a:r>
              <a:rPr lang="en-GB" altLang="en-US" sz="2400" b="1" dirty="0" smtClean="0">
                <a:latin typeface="Courier New" pitchFamily="49" charset="0"/>
              </a:rPr>
              <a:t>float(“Test”)</a:t>
            </a:r>
            <a:r>
              <a:rPr lang="en-GB" altLang="en-US" sz="2400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93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58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13757" y="265814"/>
            <a:ext cx="8740238" cy="5677426"/>
          </a:xfrm>
        </p:spPr>
        <p:txBody>
          <a:bodyPr/>
          <a:lstStyle/>
          <a:p>
            <a:pPr marL="420688" indent="-315913" algn="l">
              <a:lnSpc>
                <a:spcPct val="77000"/>
              </a:lnSpc>
              <a:buClrTx/>
              <a:buSzTx/>
              <a:buFontTx/>
              <a:buNone/>
              <a:tabLst>
                <a:tab pos="420688" algn="l"/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91400" algn="l"/>
                <a:tab pos="7848600" algn="l"/>
                <a:tab pos="8305800" algn="l"/>
                <a:tab pos="8763000" algn="l"/>
                <a:tab pos="9220200" algn="l"/>
              </a:tabLst>
            </a:pPr>
            <a:r>
              <a:rPr lang="en-GB" altLang="en-US" sz="4400" dirty="0" smtClean="0">
                <a:latin typeface="Courier New" pitchFamily="49" charset="0"/>
              </a:rPr>
              <a:t>int(3.3)</a:t>
            </a:r>
            <a:r>
              <a:rPr lang="en-GB" altLang="en-US" sz="4400" dirty="0" smtClean="0"/>
              <a:t> produces 3			</a:t>
            </a:r>
          </a:p>
          <a:p>
            <a:pPr marL="420688" indent="-315913" algn="l">
              <a:lnSpc>
                <a:spcPct val="77000"/>
              </a:lnSpc>
              <a:buClrTx/>
              <a:buSzTx/>
              <a:buFontTx/>
              <a:buNone/>
              <a:tabLst>
                <a:tab pos="420688" algn="l"/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91400" algn="l"/>
                <a:tab pos="7848600" algn="l"/>
                <a:tab pos="8305800" algn="l"/>
                <a:tab pos="8763000" algn="l"/>
                <a:tab pos="9220200" algn="l"/>
              </a:tabLst>
            </a:pPr>
            <a:r>
              <a:rPr lang="en-GB" altLang="en-US" sz="4400" dirty="0" smtClean="0">
                <a:latin typeface="Courier New" pitchFamily="49" charset="0"/>
              </a:rPr>
              <a:t>float(3)</a:t>
            </a:r>
            <a:r>
              <a:rPr lang="en-GB" altLang="en-US" sz="4400" dirty="0" smtClean="0"/>
              <a:t> produces 3.0		</a:t>
            </a:r>
          </a:p>
          <a:p>
            <a:pPr marL="420688" indent="-315913" algn="l">
              <a:lnSpc>
                <a:spcPct val="77000"/>
              </a:lnSpc>
              <a:buClrTx/>
              <a:buSzTx/>
              <a:buFontTx/>
              <a:buNone/>
              <a:tabLst>
                <a:tab pos="420688" algn="l"/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91400" algn="l"/>
                <a:tab pos="7848600" algn="l"/>
                <a:tab pos="8305800" algn="l"/>
                <a:tab pos="8763000" algn="l"/>
                <a:tab pos="9220200" algn="l"/>
              </a:tabLst>
            </a:pPr>
            <a:r>
              <a:rPr lang="en-GB" altLang="en-US" sz="4400" dirty="0" smtClean="0">
                <a:latin typeface="Courier New" pitchFamily="49" charset="0"/>
              </a:rPr>
              <a:t>i</a:t>
            </a:r>
            <a:r>
              <a:rPr lang="en-GB" altLang="en-US" sz="4400" dirty="0" smtClean="0">
                <a:latin typeface="Courier New" pitchFamily="49" charset="0"/>
              </a:rPr>
              <a:t>nt(“7”)</a:t>
            </a:r>
            <a:r>
              <a:rPr lang="en-GB" altLang="en-US" sz="4400" dirty="0" smtClean="0"/>
              <a:t> produces 7	</a:t>
            </a:r>
          </a:p>
          <a:p>
            <a:pPr marL="420688" indent="-315913" algn="l">
              <a:lnSpc>
                <a:spcPct val="77000"/>
              </a:lnSpc>
              <a:buClrTx/>
              <a:buSzTx/>
              <a:buFontTx/>
              <a:buNone/>
              <a:tabLst>
                <a:tab pos="420688" algn="l"/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91400" algn="l"/>
                <a:tab pos="7848600" algn="l"/>
                <a:tab pos="8305800" algn="l"/>
                <a:tab pos="8763000" algn="l"/>
                <a:tab pos="9220200" algn="l"/>
              </a:tabLst>
            </a:pPr>
            <a:r>
              <a:rPr lang="en-GB" altLang="en-US" sz="4400" dirty="0" smtClean="0">
                <a:latin typeface="Courier New" pitchFamily="49" charset="0"/>
              </a:rPr>
              <a:t>str(3.3)</a:t>
            </a:r>
            <a:r>
              <a:rPr lang="en-GB" altLang="en-US" sz="4400" dirty="0" smtClean="0"/>
              <a:t> produces “3.3”</a:t>
            </a:r>
          </a:p>
          <a:p>
            <a:pPr marL="420688" indent="-315913" algn="l">
              <a:lnSpc>
                <a:spcPct val="77000"/>
              </a:lnSpc>
              <a:tabLst>
                <a:tab pos="420688" algn="l"/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91400" algn="l"/>
                <a:tab pos="7848600" algn="l"/>
                <a:tab pos="8305800" algn="l"/>
                <a:tab pos="8763000" algn="l"/>
                <a:tab pos="9220200" algn="l"/>
              </a:tabLst>
            </a:pPr>
            <a:r>
              <a:rPr lang="en-GB" altLang="en-US" sz="4400" dirty="0" smtClean="0">
                <a:latin typeface="Courier New" pitchFamily="49" charset="0"/>
              </a:rPr>
              <a:t>float(“3.5”)</a:t>
            </a:r>
            <a:r>
              <a:rPr lang="en-GB" altLang="en-US" sz="4400" dirty="0" smtClean="0"/>
              <a:t>produces 3.5</a:t>
            </a:r>
          </a:p>
          <a:p>
            <a:pPr marL="420688" indent="-315913" algn="l">
              <a:lnSpc>
                <a:spcPct val="77000"/>
              </a:lnSpc>
              <a:buClrTx/>
              <a:buSzTx/>
              <a:buFontTx/>
              <a:buNone/>
              <a:tabLst>
                <a:tab pos="420688" algn="l"/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91400" algn="l"/>
                <a:tab pos="7848600" algn="l"/>
                <a:tab pos="8305800" algn="l"/>
                <a:tab pos="8763000" algn="l"/>
                <a:tab pos="9220200" algn="l"/>
              </a:tabLst>
            </a:pPr>
            <a:r>
              <a:rPr lang="en-GB" altLang="en-US" sz="4400" dirty="0" smtClean="0"/>
              <a:t>		</a:t>
            </a:r>
          </a:p>
          <a:p>
            <a:pPr marL="420688" indent="-315913" algn="l">
              <a:lnSpc>
                <a:spcPct val="77000"/>
              </a:lnSpc>
              <a:buClrTx/>
              <a:buSzTx/>
              <a:buFontTx/>
              <a:buNone/>
              <a:tabLst>
                <a:tab pos="420688" algn="l"/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91400" algn="l"/>
                <a:tab pos="7848600" algn="l"/>
                <a:tab pos="8305800" algn="l"/>
                <a:tab pos="8763000" algn="l"/>
                <a:tab pos="9220200" algn="l"/>
              </a:tabLst>
            </a:pPr>
            <a:r>
              <a:rPr lang="en-GB" altLang="en-US" sz="4400" dirty="0" smtClean="0">
                <a:latin typeface="Courier New" pitchFamily="49" charset="0"/>
              </a:rPr>
              <a:t>int(“7.1”) </a:t>
            </a:r>
            <a:r>
              <a:rPr lang="en-GB" altLang="en-US" sz="4400" dirty="0" smtClean="0"/>
              <a:t>throws an </a:t>
            </a:r>
            <a:r>
              <a:rPr lang="en-GB" altLang="en-US" sz="4400" dirty="0" smtClean="0">
                <a:solidFill>
                  <a:srgbClr val="FF0000"/>
                </a:solidFill>
              </a:rPr>
              <a:t>ERROR!</a:t>
            </a:r>
          </a:p>
          <a:p>
            <a:pPr marL="420688" indent="-315913" algn="l">
              <a:lnSpc>
                <a:spcPct val="77000"/>
              </a:lnSpc>
              <a:buClrTx/>
              <a:buSzTx/>
              <a:buFontTx/>
              <a:buNone/>
              <a:tabLst>
                <a:tab pos="420688" algn="l"/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91400" algn="l"/>
                <a:tab pos="7848600" algn="l"/>
                <a:tab pos="8305800" algn="l"/>
                <a:tab pos="8763000" algn="l"/>
                <a:tab pos="9220200" algn="l"/>
              </a:tabLst>
            </a:pPr>
            <a:r>
              <a:rPr lang="en-GB" altLang="en-US" sz="4400" dirty="0" smtClean="0">
                <a:latin typeface="Courier New" pitchFamily="49" charset="0"/>
              </a:rPr>
              <a:t>float(“Test”)</a:t>
            </a:r>
            <a:r>
              <a:rPr lang="en-GB" altLang="en-US" sz="4400" dirty="0" smtClean="0"/>
              <a:t>	throws an </a:t>
            </a:r>
            <a:r>
              <a:rPr lang="en-GB" altLang="en-US" sz="4400" dirty="0" smtClean="0">
                <a:solidFill>
                  <a:srgbClr val="FF0000"/>
                </a:solidFill>
              </a:rPr>
              <a:t>ERROR!</a:t>
            </a:r>
          </a:p>
          <a:p>
            <a:pPr marL="420688" indent="-315913" algn="just">
              <a:lnSpc>
                <a:spcPct val="77000"/>
              </a:lnSpc>
              <a:buClrTx/>
              <a:buSzTx/>
              <a:buFontTx/>
              <a:buNone/>
              <a:tabLst>
                <a:tab pos="420688" algn="l"/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91400" algn="l"/>
                <a:tab pos="7848600" algn="l"/>
                <a:tab pos="8305800" algn="l"/>
                <a:tab pos="8763000" algn="l"/>
                <a:tab pos="9220200" algn="l"/>
              </a:tabLst>
            </a:pPr>
            <a:endParaRPr lang="en-GB" alt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66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49360" y="265814"/>
            <a:ext cx="8042040" cy="5677426"/>
          </a:xfrm>
        </p:spPr>
        <p:txBody>
          <a:bodyPr/>
          <a:lstStyle/>
          <a:p>
            <a:pPr algn="ctr"/>
            <a:r>
              <a:rPr lang="en-US" sz="2800" b="1" dirty="0"/>
              <a:t>Python </a:t>
            </a:r>
            <a:r>
              <a:rPr lang="en-US" sz="2800" b="1" dirty="0" smtClean="0"/>
              <a:t>Keywords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dirty="0"/>
              <a:t>Keywords are the </a:t>
            </a:r>
            <a:r>
              <a:rPr lang="en-US" sz="2800" b="1" dirty="0">
                <a:solidFill>
                  <a:srgbClr val="FF0000"/>
                </a:solidFill>
              </a:rPr>
              <a:t>reserved words </a:t>
            </a:r>
            <a:r>
              <a:rPr lang="en-US" sz="2800" dirty="0"/>
              <a:t>in Python.</a:t>
            </a:r>
          </a:p>
          <a:p>
            <a:pPr algn="l"/>
            <a:r>
              <a:rPr lang="en-US" sz="2800" dirty="0"/>
              <a:t>keywords are not used </a:t>
            </a:r>
            <a:r>
              <a:rPr lang="en-US" sz="2800" dirty="0" smtClean="0"/>
              <a:t>as a</a:t>
            </a:r>
            <a:r>
              <a:rPr lang="en-US" sz="2800" dirty="0"/>
              <a:t> variable name, function name or any other identifier. </a:t>
            </a:r>
            <a:r>
              <a:rPr lang="en-US" sz="2800" b="1" dirty="0">
                <a:solidFill>
                  <a:srgbClr val="FF0000"/>
                </a:solidFill>
              </a:rPr>
              <a:t>They are used to define the syntax and structure of the Python language</a:t>
            </a:r>
            <a:r>
              <a:rPr lang="en-US" sz="2800" dirty="0"/>
              <a:t>.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There are more than thirty(30) keywords identified in Python 3.7. This number may from time to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600" dirty="0" smtClean="0">
                <a:solidFill>
                  <a:srgbClr val="2C7C9F"/>
                </a:solidFill>
                <a:latin typeface="News Gothic MT"/>
              </a:rPr>
              <a:t>Variables</a:t>
            </a:r>
            <a:endParaRPr dirty="0"/>
          </a:p>
        </p:txBody>
      </p:sp>
      <p:sp>
        <p:nvSpPr>
          <p:cNvPr id="46" name="TextShape 2"/>
          <p:cNvSpPr txBox="1"/>
          <p:nvPr/>
        </p:nvSpPr>
        <p:spPr>
          <a:xfrm>
            <a:off x="549360" y="1600200"/>
            <a:ext cx="8042040" cy="4343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Pct val="110000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V</a:t>
            </a:r>
            <a:r>
              <a:rPr lang="en-US" sz="2400" dirty="0" smtClean="0">
                <a:solidFill>
                  <a:srgbClr val="595959"/>
                </a:solidFill>
                <a:latin typeface="News Gothic MT"/>
              </a:rPr>
              <a:t>ariables are names of places that store information.  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solidFill>
                <a:srgbClr val="595959"/>
              </a:solidFill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r>
              <a:rPr lang="en-US" sz="2400" dirty="0" smtClean="0">
                <a:solidFill>
                  <a:srgbClr val="595959"/>
                </a:solidFill>
                <a:latin typeface="News Gothic MT"/>
              </a:rPr>
              <a:t>Making variables in Python: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solidFill>
                <a:srgbClr val="595959"/>
              </a:solidFill>
              <a:latin typeface="News Gothic MT"/>
            </a:endParaRPr>
          </a:p>
          <a:p>
            <a:pPr lvl="1">
              <a:lnSpc>
                <a:spcPct val="80000"/>
              </a:lnSpc>
              <a:buSzPct val="110000"/>
            </a:pPr>
            <a:r>
              <a:rPr lang="en-US" sz="2400" dirty="0" err="1" smtClean="0">
                <a:solidFill>
                  <a:srgbClr val="595959"/>
                </a:solidFill>
                <a:latin typeface="Courier"/>
                <a:cs typeface="Courier"/>
              </a:rPr>
              <a:t>someVariable</a:t>
            </a:r>
            <a:r>
              <a:rPr lang="en-US" sz="2400" dirty="0" smtClean="0">
                <a:solidFill>
                  <a:srgbClr val="595959"/>
                </a:solidFill>
                <a:latin typeface="Courier"/>
                <a:cs typeface="Courier"/>
              </a:rPr>
              <a:t> = 10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solidFill>
                <a:srgbClr val="595959"/>
              </a:solidFill>
              <a:latin typeface="News Gothic MT"/>
            </a:endParaRPr>
          </a:p>
          <a:p>
            <a:pPr>
              <a:lnSpc>
                <a:spcPct val="110000"/>
              </a:lnSpc>
              <a:buSzPct val="110000"/>
            </a:pPr>
            <a:r>
              <a:rPr lang="en-US" sz="2400" dirty="0" err="1" smtClean="0">
                <a:solidFill>
                  <a:srgbClr val="595959"/>
                </a:solidFill>
                <a:latin typeface="Courier"/>
                <a:cs typeface="Courier"/>
              </a:rPr>
              <a:t>someVariable</a:t>
            </a:r>
            <a:r>
              <a:rPr lang="en-US" sz="2400" dirty="0" smtClean="0">
                <a:solidFill>
                  <a:srgbClr val="595959"/>
                </a:solidFill>
                <a:latin typeface="Courier"/>
                <a:cs typeface="Courier"/>
              </a:rPr>
              <a:t> </a:t>
            </a:r>
            <a:r>
              <a:rPr lang="fr-FR" sz="2400" dirty="0" err="1" smtClean="0">
                <a:solidFill>
                  <a:srgbClr val="595959"/>
                </a:solidFill>
                <a:latin typeface="News Gothic MT"/>
              </a:rPr>
              <a:t>is</a:t>
            </a:r>
            <a:r>
              <a:rPr lang="fr-FR" sz="2400" dirty="0" smtClean="0">
                <a:solidFill>
                  <a:srgbClr val="595959"/>
                </a:solidFill>
                <a:latin typeface="News Gothic MT"/>
              </a:rPr>
              <a:t> a variable.</a:t>
            </a:r>
          </a:p>
          <a:p>
            <a:pPr>
              <a:lnSpc>
                <a:spcPct val="110000"/>
              </a:lnSpc>
              <a:buSzPct val="110000"/>
            </a:pPr>
            <a:r>
              <a:rPr lang="en-US" sz="2400" dirty="0" err="1" smtClean="0">
                <a:solidFill>
                  <a:srgbClr val="595959"/>
                </a:solidFill>
                <a:latin typeface="Courier"/>
                <a:cs typeface="Courier"/>
              </a:rPr>
              <a:t>someVariable</a:t>
            </a:r>
            <a:r>
              <a:rPr lang="en-US" sz="2400" dirty="0" smtClean="0">
                <a:solidFill>
                  <a:srgbClr val="595959"/>
                </a:solidFill>
                <a:latin typeface="Courier"/>
                <a:cs typeface="Courier"/>
              </a:rPr>
              <a:t> </a:t>
            </a:r>
            <a:r>
              <a:rPr lang="fr-FR" sz="2400" dirty="0" smtClean="0">
                <a:solidFill>
                  <a:srgbClr val="595959"/>
                </a:solidFill>
                <a:latin typeface="News Gothic MT"/>
              </a:rPr>
              <a:t>has value 10.</a:t>
            </a:r>
            <a:endParaRPr lang="fr-FR" sz="2400" dirty="0">
              <a:solidFill>
                <a:srgbClr val="595959"/>
              </a:solidFill>
              <a:latin typeface="News Gothic MT"/>
            </a:endParaRPr>
          </a:p>
          <a:p>
            <a:pPr>
              <a:lnSpc>
                <a:spcPct val="110000"/>
              </a:lnSpc>
              <a:buSzPct val="110000"/>
            </a:pPr>
            <a:r>
              <a:rPr lang="en-US" sz="2400" dirty="0" err="1" smtClean="0">
                <a:solidFill>
                  <a:srgbClr val="595959"/>
                </a:solidFill>
                <a:latin typeface="Courier"/>
                <a:cs typeface="Courier"/>
              </a:rPr>
              <a:t>someVariable</a:t>
            </a:r>
            <a:r>
              <a:rPr lang="en-US" sz="2400" dirty="0" smtClean="0">
                <a:solidFill>
                  <a:srgbClr val="595959"/>
                </a:solidFill>
                <a:latin typeface="Courier"/>
                <a:cs typeface="Courier"/>
              </a:rPr>
              <a:t> </a:t>
            </a:r>
            <a:r>
              <a:rPr lang="fr-FR" sz="2400" dirty="0" err="1" smtClean="0">
                <a:solidFill>
                  <a:srgbClr val="595959"/>
                </a:solidFill>
                <a:latin typeface="News Gothic MT"/>
              </a:rPr>
              <a:t>can</a:t>
            </a:r>
            <a:r>
              <a:rPr lang="fr-FR" sz="2400" dirty="0" smtClean="0">
                <a:solidFill>
                  <a:srgbClr val="595959"/>
                </a:solidFill>
                <a:latin typeface="News Gothic MT"/>
              </a:rPr>
              <a:t> have a diffèrent value </a:t>
            </a:r>
            <a:r>
              <a:rPr lang="fr-FR" sz="2400" dirty="0" err="1" smtClean="0">
                <a:solidFill>
                  <a:srgbClr val="595959"/>
                </a:solidFill>
                <a:latin typeface="News Gothic MT"/>
              </a:rPr>
              <a:t>lator</a:t>
            </a:r>
            <a:r>
              <a:rPr lang="fr-FR" sz="2400" dirty="0" smtClean="0">
                <a:solidFill>
                  <a:srgbClr val="595959"/>
                </a:solidFill>
                <a:latin typeface="News Gothic MT"/>
              </a:rPr>
              <a:t>.</a:t>
            </a:r>
          </a:p>
          <a:p>
            <a:pPr>
              <a:lnSpc>
                <a:spcPct val="110000"/>
              </a:lnSpc>
              <a:buSzPct val="110000"/>
            </a:pPr>
            <a:endParaRPr lang="fr-FR" sz="2400" dirty="0">
              <a:solidFill>
                <a:srgbClr val="595959"/>
              </a:solidFill>
              <a:latin typeface="News Gothic MT"/>
            </a:endParaRPr>
          </a:p>
          <a:p>
            <a:pPr>
              <a:lnSpc>
                <a:spcPct val="110000"/>
              </a:lnSpc>
              <a:buSzPct val="110000"/>
            </a:pPr>
            <a:r>
              <a:rPr lang="fr-FR" sz="2400" dirty="0" smtClean="0">
                <a:solidFill>
                  <a:srgbClr val="595959"/>
                </a:solidFill>
                <a:latin typeface="News Gothic MT"/>
              </a:rPr>
              <a:t>The </a:t>
            </a:r>
            <a:r>
              <a:rPr lang="en-US" sz="2400" b="1" dirty="0">
                <a:solidFill>
                  <a:srgbClr val="FF0000"/>
                </a:solidFill>
                <a:latin typeface="Courier"/>
                <a:cs typeface="Courier"/>
              </a:rPr>
              <a:t>=</a:t>
            </a:r>
            <a:r>
              <a:rPr lang="fr-FR" sz="2400" dirty="0" smtClean="0">
                <a:solidFill>
                  <a:srgbClr val="595959"/>
                </a:solidFill>
                <a:latin typeface="News Gothic MT"/>
              </a:rPr>
              <a:t> </a:t>
            </a:r>
            <a:r>
              <a:rPr lang="fr-FR" sz="2400" dirty="0" err="1" smtClean="0">
                <a:solidFill>
                  <a:srgbClr val="595959"/>
                </a:solidFill>
                <a:latin typeface="News Gothic MT"/>
              </a:rPr>
              <a:t>is</a:t>
            </a:r>
            <a:r>
              <a:rPr lang="fr-FR" sz="2400" dirty="0" smtClean="0">
                <a:solidFill>
                  <a:srgbClr val="595959"/>
                </a:solidFill>
                <a:latin typeface="News Gothic MT"/>
              </a:rPr>
              <a:t> </a:t>
            </a:r>
            <a:r>
              <a:rPr lang="fr-FR" sz="2400" dirty="0" err="1" smtClean="0">
                <a:solidFill>
                  <a:srgbClr val="595959"/>
                </a:solidFill>
                <a:latin typeface="News Gothic MT"/>
              </a:rPr>
              <a:t>called</a:t>
            </a:r>
            <a:r>
              <a:rPr lang="fr-FR" sz="2400" dirty="0" smtClean="0">
                <a:solidFill>
                  <a:srgbClr val="595959"/>
                </a:solidFill>
                <a:latin typeface="News Gothic MT"/>
              </a:rPr>
              <a:t> the </a:t>
            </a:r>
            <a:r>
              <a:rPr lang="fr-FR" sz="2400" b="1" dirty="0" err="1" smtClean="0">
                <a:solidFill>
                  <a:srgbClr val="595959"/>
                </a:solidFill>
                <a:latin typeface="News Gothic MT"/>
              </a:rPr>
              <a:t>assignment</a:t>
            </a:r>
            <a:r>
              <a:rPr lang="fr-FR" sz="2400" b="1" dirty="0" smtClean="0">
                <a:solidFill>
                  <a:srgbClr val="595959"/>
                </a:solidFill>
                <a:latin typeface="News Gothic MT"/>
              </a:rPr>
              <a:t> </a:t>
            </a:r>
            <a:r>
              <a:rPr lang="fr-FR" sz="2400" b="1" dirty="0" err="1" smtClean="0">
                <a:solidFill>
                  <a:srgbClr val="595959"/>
                </a:solidFill>
                <a:latin typeface="News Gothic MT"/>
              </a:rPr>
              <a:t>operator</a:t>
            </a:r>
            <a:r>
              <a:rPr lang="fr-FR" sz="2400" dirty="0" smtClean="0">
                <a:solidFill>
                  <a:srgbClr val="595959"/>
                </a:solidFill>
                <a:latin typeface="News Gothic MT"/>
              </a:rPr>
              <a:t>. </a:t>
            </a:r>
          </a:p>
          <a:p>
            <a:pPr>
              <a:lnSpc>
                <a:spcPct val="110000"/>
              </a:lnSpc>
              <a:buSzPct val="110000"/>
            </a:pPr>
            <a:r>
              <a:rPr lang="fr-FR" sz="2400" dirty="0" smtClean="0">
                <a:solidFill>
                  <a:srgbClr val="595959"/>
                </a:solidFill>
                <a:latin typeface="News Gothic MT"/>
              </a:rPr>
              <a:t>It </a:t>
            </a:r>
            <a:r>
              <a:rPr lang="fr-FR" sz="2400" dirty="0" err="1" smtClean="0">
                <a:solidFill>
                  <a:srgbClr val="595959"/>
                </a:solidFill>
                <a:latin typeface="News Gothic MT"/>
              </a:rPr>
              <a:t>allows</a:t>
            </a:r>
            <a:r>
              <a:rPr lang="fr-FR" sz="2400" dirty="0" smtClean="0">
                <a:solidFill>
                  <a:srgbClr val="595959"/>
                </a:solidFill>
                <a:latin typeface="News Gothic MT"/>
              </a:rPr>
              <a:t> </a:t>
            </a:r>
            <a:r>
              <a:rPr lang="fr-FR" sz="2400" dirty="0" err="1" smtClean="0">
                <a:solidFill>
                  <a:srgbClr val="595959"/>
                </a:solidFill>
                <a:latin typeface="News Gothic MT"/>
              </a:rPr>
              <a:t>you</a:t>
            </a:r>
            <a:r>
              <a:rPr lang="fr-FR" sz="2400" dirty="0" smtClean="0">
                <a:solidFill>
                  <a:srgbClr val="595959"/>
                </a:solidFill>
                <a:latin typeface="News Gothic MT"/>
              </a:rPr>
              <a:t> to change the value of a variable.</a:t>
            </a:r>
            <a:endParaRPr lang="en-US" sz="2400" dirty="0" smtClean="0">
              <a:solidFill>
                <a:srgbClr val="595959"/>
              </a:solidFill>
              <a:latin typeface="News Gothic MT"/>
            </a:endParaRPr>
          </a:p>
          <a:p>
            <a:pPr lvl="1">
              <a:lnSpc>
                <a:spcPct val="110000"/>
              </a:lnSpc>
              <a:buSzPct val="110000"/>
              <a:buFont typeface="Wingdings 2" charset="2"/>
              <a:buChar char="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6486796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360" y="107639"/>
            <a:ext cx="8042040" cy="15549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49360" y="265814"/>
            <a:ext cx="8042040" cy="567742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10" y="265814"/>
            <a:ext cx="8372104" cy="5422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8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37506" y="166255"/>
            <a:ext cx="8657112" cy="5776985"/>
          </a:xfrm>
        </p:spPr>
        <p:txBody>
          <a:bodyPr/>
          <a:lstStyle/>
          <a:p>
            <a:r>
              <a:rPr lang="en-US" b="1" dirty="0"/>
              <a:t>Python Identifiers</a:t>
            </a:r>
          </a:p>
          <a:p>
            <a:r>
              <a:rPr lang="en-US" dirty="0"/>
              <a:t>An identifier is a name given to entities like class, functions, variables, etc.</a:t>
            </a:r>
          </a:p>
          <a:p>
            <a:r>
              <a:rPr lang="en-US" b="1" dirty="0">
                <a:solidFill>
                  <a:srgbClr val="FF0000"/>
                </a:solidFill>
              </a:rPr>
              <a:t>Identifiers helps to differentiate one entity from another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  <a:p>
            <a:r>
              <a:rPr lang="en-US" b="1" dirty="0"/>
              <a:t>Rules for writing identifiers</a:t>
            </a:r>
          </a:p>
          <a:p>
            <a:r>
              <a:rPr lang="en-US" dirty="0"/>
              <a:t>It can be a combination of letters in lowercase </a:t>
            </a:r>
            <a:r>
              <a:rPr lang="en-US" b="1" dirty="0"/>
              <a:t>(a to z)</a:t>
            </a:r>
            <a:r>
              <a:rPr lang="en-US" dirty="0"/>
              <a:t> or uppercase </a:t>
            </a:r>
            <a:r>
              <a:rPr lang="en-US" b="1" dirty="0"/>
              <a:t>(A to Z)</a:t>
            </a:r>
            <a:r>
              <a:rPr lang="en-US" dirty="0"/>
              <a:t> or digits </a:t>
            </a:r>
            <a:r>
              <a:rPr lang="en-US" b="1" dirty="0"/>
              <a:t>(0 to 9)</a:t>
            </a:r>
            <a:r>
              <a:rPr lang="en-US" dirty="0"/>
              <a:t>.</a:t>
            </a:r>
          </a:p>
          <a:p>
            <a:r>
              <a:rPr lang="en-US" dirty="0"/>
              <a:t>It can be an underscore _.</a:t>
            </a:r>
          </a:p>
          <a:p>
            <a:pPr lvl="1"/>
            <a:r>
              <a:rPr lang="en-US" dirty="0" err="1"/>
              <a:t>myCar</a:t>
            </a:r>
            <a:r>
              <a:rPr lang="en-US" dirty="0"/>
              <a:t>, str_1, var_23</a:t>
            </a:r>
          </a:p>
          <a:p>
            <a:pPr lvl="1"/>
            <a:r>
              <a:rPr lang="en-US" dirty="0"/>
              <a:t>multiple words can be separated using an underscore, like </a:t>
            </a:r>
            <a:r>
              <a:rPr lang="en-US" dirty="0" err="1"/>
              <a:t>this_is_a_sentence</a:t>
            </a:r>
            <a:r>
              <a:rPr lang="en-US" dirty="0"/>
              <a:t>.</a:t>
            </a:r>
          </a:p>
          <a:p>
            <a:r>
              <a:rPr lang="en-US" dirty="0"/>
              <a:t>An identifier cannot start with a digit. 1variable is invalid, but variable1 is a valid name.</a:t>
            </a:r>
          </a:p>
          <a:p>
            <a:r>
              <a:rPr lang="en-US" b="1" dirty="0">
                <a:solidFill>
                  <a:srgbClr val="FF0000"/>
                </a:solidFill>
              </a:rPr>
              <a:t>Keywords cannot be used as </a:t>
            </a:r>
            <a:r>
              <a:rPr lang="en-US" b="1" dirty="0" smtClean="0">
                <a:solidFill>
                  <a:srgbClr val="FF0000"/>
                </a:solidFill>
              </a:rPr>
              <a:t>identifiers.</a:t>
            </a:r>
          </a:p>
          <a:p>
            <a:endParaRPr lang="en-US" dirty="0"/>
          </a:p>
          <a:p>
            <a:pPr lvl="1"/>
            <a:r>
              <a:rPr lang="en-US" dirty="0"/>
              <a:t>example : global = 40</a:t>
            </a:r>
          </a:p>
          <a:p>
            <a:r>
              <a:rPr lang="en-US" dirty="0"/>
              <a:t>special symbols like </a:t>
            </a:r>
            <a:r>
              <a:rPr lang="en-US" b="1" dirty="0"/>
              <a:t>!</a:t>
            </a:r>
            <a:r>
              <a:rPr lang="en-US" dirty="0"/>
              <a:t>, </a:t>
            </a:r>
            <a:r>
              <a:rPr lang="en-US" b="1" dirty="0"/>
              <a:t>@</a:t>
            </a:r>
            <a:r>
              <a:rPr lang="en-US" dirty="0"/>
              <a:t>, </a:t>
            </a:r>
            <a:r>
              <a:rPr lang="en-US" b="1" dirty="0"/>
              <a:t>#</a:t>
            </a:r>
            <a:r>
              <a:rPr lang="en-US" dirty="0"/>
              <a:t>, </a:t>
            </a:r>
            <a:r>
              <a:rPr lang="en-US" b="1" dirty="0"/>
              <a:t>$</a:t>
            </a:r>
            <a:r>
              <a:rPr lang="en-US" dirty="0"/>
              <a:t>, </a:t>
            </a:r>
            <a:r>
              <a:rPr lang="en-US" b="1" dirty="0"/>
              <a:t>%</a:t>
            </a:r>
            <a:r>
              <a:rPr lang="en-US" dirty="0"/>
              <a:t> etc. cant not used as identifiers</a:t>
            </a:r>
          </a:p>
          <a:p>
            <a:r>
              <a:rPr lang="en-US" dirty="0"/>
              <a:t>identifier size can be of any length</a:t>
            </a:r>
          </a:p>
          <a:p>
            <a:r>
              <a:rPr lang="en-US" dirty="0"/>
              <a:t>Note : Python is a case-sensitive language. Example :  Variable and variable are not the same.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58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49360" y="265814"/>
            <a:ext cx="8042040" cy="567742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66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58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49360" y="265814"/>
            <a:ext cx="8042040" cy="567742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66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58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49360" y="265814"/>
            <a:ext cx="8042040" cy="567742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66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58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49360" y="265814"/>
            <a:ext cx="8042040" cy="567742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66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58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49360" y="265814"/>
            <a:ext cx="8042040" cy="567742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66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58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49360" y="265814"/>
            <a:ext cx="8042040" cy="567742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66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58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49360" y="265814"/>
            <a:ext cx="8042040" cy="567742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66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58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49360" y="265814"/>
            <a:ext cx="8042040" cy="567742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6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600" dirty="0" smtClean="0">
                <a:solidFill>
                  <a:srgbClr val="2C7C9F"/>
                </a:solidFill>
                <a:latin typeface="News Gothic MT"/>
              </a:rPr>
              <a:t>Variables</a:t>
            </a:r>
            <a:endParaRPr dirty="0"/>
          </a:p>
        </p:txBody>
      </p:sp>
      <p:sp>
        <p:nvSpPr>
          <p:cNvPr id="46" name="TextShape 2"/>
          <p:cNvSpPr txBox="1"/>
          <p:nvPr/>
        </p:nvSpPr>
        <p:spPr>
          <a:xfrm>
            <a:off x="394138" y="1600200"/>
            <a:ext cx="8594640" cy="4651022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10000"/>
              </a:lnSpc>
              <a:buSzPct val="110000"/>
            </a:pPr>
            <a:r>
              <a:rPr lang="en-US" sz="2400" dirty="0" smtClean="0">
                <a:solidFill>
                  <a:srgbClr val="595959"/>
                </a:solidFill>
                <a:latin typeface="News Gothic MT"/>
              </a:rPr>
              <a:t>The right hand side of the assignment can be any mathematical expression.</a:t>
            </a:r>
          </a:p>
          <a:p>
            <a:pPr algn="just">
              <a:lnSpc>
                <a:spcPct val="110000"/>
              </a:lnSpc>
              <a:buSzPct val="110000"/>
            </a:pPr>
            <a:endParaRPr lang="en-US" sz="2400" dirty="0">
              <a:solidFill>
                <a:srgbClr val="595959"/>
              </a:solidFill>
              <a:latin typeface="News Gothic MT"/>
            </a:endParaRPr>
          </a:p>
          <a:p>
            <a:pPr marL="0" lvl="1" algn="just">
              <a:lnSpc>
                <a:spcPct val="110000"/>
              </a:lnSpc>
              <a:buSzPct val="110000"/>
            </a:pPr>
            <a:r>
              <a:rPr lang="en-US" sz="2400" b="1" dirty="0" err="1" smtClean="0">
                <a:solidFill>
                  <a:srgbClr val="FF0000"/>
                </a:solidFill>
                <a:latin typeface="Courier"/>
                <a:cs typeface="Courier"/>
              </a:rPr>
              <a:t>someVariable</a:t>
            </a:r>
            <a:r>
              <a:rPr lang="en-US" sz="2400" b="1" dirty="0" smtClean="0">
                <a:solidFill>
                  <a:srgbClr val="FF0000"/>
                </a:solidFill>
                <a:latin typeface="Courier"/>
                <a:cs typeface="Courier"/>
              </a:rPr>
              <a:t> = 10</a:t>
            </a:r>
          </a:p>
          <a:p>
            <a:pPr marL="0" lvl="1" algn="just">
              <a:lnSpc>
                <a:spcPct val="110000"/>
              </a:lnSpc>
              <a:buSzPct val="110000"/>
            </a:pPr>
            <a:r>
              <a:rPr lang="en-US" sz="2400" b="1" dirty="0" err="1" smtClean="0">
                <a:solidFill>
                  <a:srgbClr val="FF0000"/>
                </a:solidFill>
                <a:latin typeface="Courier"/>
                <a:cs typeface="Courier"/>
              </a:rPr>
              <a:t>anotherVariable</a:t>
            </a:r>
            <a:r>
              <a:rPr lang="en-US" sz="2400" b="1" dirty="0" smtClean="0">
                <a:solidFill>
                  <a:srgbClr val="FF0000"/>
                </a:solidFill>
                <a:latin typeface="Courier"/>
                <a:cs typeface="Courier"/>
              </a:rPr>
              <a:t> = 5 + 9</a:t>
            </a:r>
          </a:p>
          <a:p>
            <a:pPr marL="0" lvl="1" algn="just">
              <a:lnSpc>
                <a:spcPct val="110000"/>
              </a:lnSpc>
              <a:buSzPct val="110000"/>
            </a:pPr>
            <a:r>
              <a:rPr lang="en-US" sz="2400" b="1" dirty="0" err="1" smtClean="0">
                <a:solidFill>
                  <a:srgbClr val="FF0000"/>
                </a:solidFill>
                <a:latin typeface="Courier"/>
                <a:cs typeface="Courier"/>
              </a:rPr>
              <a:t>aThirdVariable</a:t>
            </a:r>
            <a:r>
              <a:rPr lang="en-US" sz="2400" b="1" dirty="0" smtClean="0">
                <a:solidFill>
                  <a:srgbClr val="FF0000"/>
                </a:solidFill>
                <a:latin typeface="Courier"/>
                <a:cs typeface="Courier"/>
              </a:rPr>
              <a:t> = 10 * </a:t>
            </a:r>
            <a:r>
              <a:rPr lang="en-US" sz="2400" b="1" dirty="0" err="1" smtClean="0">
                <a:solidFill>
                  <a:srgbClr val="FF0000"/>
                </a:solidFill>
                <a:latin typeface="Courier"/>
                <a:cs typeface="Courier"/>
              </a:rPr>
              <a:t>anotherVariable</a:t>
            </a:r>
            <a:r>
              <a:rPr lang="en-US" sz="2400" b="1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endParaRPr lang="en-US" sz="2400" b="1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0" lvl="1" algn="just">
              <a:lnSpc>
                <a:spcPct val="110000"/>
              </a:lnSpc>
              <a:buSzPct val="110000"/>
            </a:pPr>
            <a:r>
              <a:rPr lang="en-US" sz="2400" b="1" dirty="0" err="1" smtClean="0">
                <a:solidFill>
                  <a:srgbClr val="FF0000"/>
                </a:solidFill>
                <a:latin typeface="Courier"/>
                <a:cs typeface="Courier"/>
              </a:rPr>
              <a:t>someVariable</a:t>
            </a:r>
            <a:r>
              <a:rPr lang="en-US" sz="2400" b="1" dirty="0" smtClean="0">
                <a:solidFill>
                  <a:srgbClr val="FF0000"/>
                </a:solidFill>
                <a:latin typeface="Courier"/>
                <a:cs typeface="Courier"/>
              </a:rPr>
              <a:t> = </a:t>
            </a:r>
            <a:r>
              <a:rPr lang="en-US" sz="2400" b="1" dirty="0" err="1" smtClean="0">
                <a:solidFill>
                  <a:srgbClr val="FF0000"/>
                </a:solidFill>
                <a:latin typeface="Courier"/>
                <a:cs typeface="Courier"/>
              </a:rPr>
              <a:t>someVariable</a:t>
            </a:r>
            <a:r>
              <a:rPr lang="en-US" sz="2400" b="1" dirty="0" smtClean="0">
                <a:solidFill>
                  <a:srgbClr val="FF0000"/>
                </a:solidFill>
                <a:latin typeface="Courier"/>
                <a:cs typeface="Courier"/>
              </a:rPr>
              <a:t> + </a:t>
            </a:r>
            <a:r>
              <a:rPr lang="en-US" sz="2400" b="1" dirty="0" err="1" smtClean="0">
                <a:solidFill>
                  <a:srgbClr val="FF0000"/>
                </a:solidFill>
                <a:latin typeface="Courier"/>
                <a:cs typeface="Courier"/>
              </a:rPr>
              <a:t>anotherVariable</a:t>
            </a:r>
            <a:endParaRPr lang="en-US" sz="2400" b="1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0" lvl="1" algn="just">
              <a:lnSpc>
                <a:spcPct val="110000"/>
              </a:lnSpc>
              <a:buSzPct val="110000"/>
            </a:pPr>
            <a:endParaRPr lang="en-US" sz="2400" dirty="0" smtClean="0">
              <a:solidFill>
                <a:srgbClr val="595959"/>
              </a:solidFill>
              <a:latin typeface="News Gothic MT"/>
            </a:endParaRPr>
          </a:p>
          <a:p>
            <a:pPr algn="just">
              <a:lnSpc>
                <a:spcPct val="110000"/>
              </a:lnSpc>
              <a:buSzPct val="110000"/>
            </a:pPr>
            <a:r>
              <a:rPr lang="en-US" sz="2400" dirty="0" smtClean="0">
                <a:solidFill>
                  <a:srgbClr val="595959"/>
                </a:solidFill>
                <a:latin typeface="News Gothic MT"/>
              </a:rPr>
              <a:t>Whenever a variable is on the right hand side of an expression, it is actually replacing the value of the variable at left hand size..</a:t>
            </a:r>
          </a:p>
        </p:txBody>
      </p:sp>
    </p:spTree>
    <p:extLst>
      <p:ext uri="{BB962C8B-B14F-4D97-AF65-F5344CB8AC3E}">
        <p14:creationId xmlns:p14="http://schemas.microsoft.com/office/powerpoint/2010/main" val="40270307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58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49360" y="265814"/>
            <a:ext cx="8042040" cy="567742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66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58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49360" y="265814"/>
            <a:ext cx="8042040" cy="567742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66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58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49360" y="265814"/>
            <a:ext cx="8042040" cy="567742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66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58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49360" y="265814"/>
            <a:ext cx="8042040" cy="567742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66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58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49360" y="265814"/>
            <a:ext cx="8042040" cy="567742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66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58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49360" y="265814"/>
            <a:ext cx="8042040" cy="567742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66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58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49360" y="265814"/>
            <a:ext cx="8042040" cy="567742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66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58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49360" y="265814"/>
            <a:ext cx="8042040" cy="567742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6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600" dirty="0" smtClean="0">
                <a:solidFill>
                  <a:srgbClr val="2C7C9F"/>
                </a:solidFill>
                <a:latin typeface="News Gothic MT"/>
              </a:rPr>
              <a:t>Types</a:t>
            </a:r>
            <a:endParaRPr dirty="0"/>
          </a:p>
        </p:txBody>
      </p:sp>
      <p:sp>
        <p:nvSpPr>
          <p:cNvPr id="46" name="TextShape 2"/>
          <p:cNvSpPr txBox="1"/>
          <p:nvPr/>
        </p:nvSpPr>
        <p:spPr>
          <a:xfrm>
            <a:off x="549360" y="1600200"/>
            <a:ext cx="8042040" cy="4343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buSzPct val="110000"/>
            </a:pPr>
            <a:r>
              <a:rPr lang="en-US" sz="2400" dirty="0" smtClean="0">
                <a:solidFill>
                  <a:srgbClr val="595959"/>
                </a:solidFill>
                <a:latin typeface="News Gothic MT"/>
              </a:rPr>
              <a:t>There are many different types of values !</a:t>
            </a:r>
          </a:p>
          <a:p>
            <a:pPr>
              <a:lnSpc>
                <a:spcPct val="110000"/>
              </a:lnSpc>
              <a:buSzPct val="110000"/>
              <a:buFont typeface="Wingdings 2" charset="2"/>
              <a:buChar char=""/>
            </a:pPr>
            <a:endParaRPr lang="en-US" sz="2400" dirty="0">
              <a:solidFill>
                <a:srgbClr val="595959"/>
              </a:solidFill>
              <a:latin typeface="News Gothic MT"/>
            </a:endParaRPr>
          </a:p>
          <a:p>
            <a:pPr lvl="1">
              <a:lnSpc>
                <a:spcPct val="110000"/>
              </a:lnSpc>
              <a:buSzPct val="110000"/>
              <a:buFont typeface="Wingdings 2" charset="2"/>
              <a:buChar char=""/>
            </a:pPr>
            <a:r>
              <a:rPr lang="en-US" sz="2400" dirty="0" smtClean="0">
                <a:solidFill>
                  <a:srgbClr val="595959"/>
                </a:solidFill>
                <a:latin typeface="News Gothic MT"/>
              </a:rPr>
              <a:t> Numbers (integer or floating point)</a:t>
            </a:r>
          </a:p>
          <a:p>
            <a:pPr lvl="1">
              <a:lnSpc>
                <a:spcPct val="110000"/>
              </a:lnSpc>
              <a:buSzPct val="110000"/>
              <a:buFont typeface="Wingdings 2" charset="2"/>
              <a:buChar char="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 </a:t>
            </a:r>
            <a:r>
              <a:rPr lang="en-US" sz="2400" dirty="0" smtClean="0">
                <a:solidFill>
                  <a:srgbClr val="595959"/>
                </a:solidFill>
                <a:latin typeface="News Gothic MT"/>
              </a:rPr>
              <a:t>True / False values (called </a:t>
            </a:r>
            <a:r>
              <a:rPr lang="en-US" sz="2400" dirty="0" err="1" smtClean="0">
                <a:solidFill>
                  <a:srgbClr val="595959"/>
                </a:solidFill>
                <a:latin typeface="News Gothic MT"/>
              </a:rPr>
              <a:t>booleans</a:t>
            </a:r>
            <a:r>
              <a:rPr lang="en-US" sz="2400" dirty="0" smtClean="0">
                <a:solidFill>
                  <a:srgbClr val="595959"/>
                </a:solidFill>
                <a:latin typeface="News Gothic MT"/>
              </a:rPr>
              <a:t>)</a:t>
            </a:r>
          </a:p>
          <a:p>
            <a:pPr lvl="1">
              <a:lnSpc>
                <a:spcPct val="110000"/>
              </a:lnSpc>
              <a:buSzPct val="110000"/>
              <a:buFont typeface="Wingdings 2" charset="2"/>
              <a:buChar char="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 </a:t>
            </a:r>
            <a:r>
              <a:rPr lang="en-US" sz="2400" dirty="0" smtClean="0">
                <a:solidFill>
                  <a:srgbClr val="595959"/>
                </a:solidFill>
                <a:latin typeface="News Gothic MT"/>
              </a:rPr>
              <a:t>Strings (collections of characters)</a:t>
            </a:r>
          </a:p>
          <a:p>
            <a:pPr lvl="1">
              <a:lnSpc>
                <a:spcPct val="110000"/>
              </a:lnSpc>
              <a:buSzPct val="110000"/>
            </a:pPr>
            <a:endParaRPr lang="en-US" sz="2400" dirty="0" smtClean="0">
              <a:solidFill>
                <a:srgbClr val="595959"/>
              </a:solidFill>
              <a:latin typeface="Courier"/>
              <a:cs typeface="Courier"/>
            </a:endParaRPr>
          </a:p>
          <a:p>
            <a:pPr>
              <a:lnSpc>
                <a:spcPct val="110000"/>
              </a:lnSpc>
              <a:buSzPct val="110000"/>
            </a:pPr>
            <a:r>
              <a:rPr lang="en-US" sz="2400" dirty="0" err="1" smtClean="0">
                <a:solidFill>
                  <a:srgbClr val="595959"/>
                </a:solidFill>
                <a:latin typeface="Courier"/>
                <a:cs typeface="Courier"/>
              </a:rPr>
              <a:t>aString</a:t>
            </a:r>
            <a:r>
              <a:rPr lang="en-US" sz="2400" dirty="0" smtClean="0">
                <a:solidFill>
                  <a:srgbClr val="595959"/>
                </a:solidFill>
                <a:latin typeface="Courier"/>
                <a:cs typeface="Courier"/>
              </a:rPr>
              <a:t> = ‘Hello everyone’</a:t>
            </a:r>
          </a:p>
          <a:p>
            <a:pPr>
              <a:lnSpc>
                <a:spcPct val="110000"/>
              </a:lnSpc>
              <a:buSzPct val="110000"/>
            </a:pPr>
            <a:r>
              <a:rPr lang="en-US" sz="2400" dirty="0" smtClean="0">
                <a:solidFill>
                  <a:srgbClr val="595959"/>
                </a:solidFill>
                <a:latin typeface="Courier"/>
                <a:cs typeface="Courier"/>
              </a:rPr>
              <a:t>x = 1.12</a:t>
            </a:r>
          </a:p>
          <a:p>
            <a:pPr>
              <a:lnSpc>
                <a:spcPct val="110000"/>
              </a:lnSpc>
              <a:buSzPct val="110000"/>
            </a:pPr>
            <a:r>
              <a:rPr lang="en-US" sz="2400" dirty="0" err="1" smtClean="0">
                <a:solidFill>
                  <a:srgbClr val="595959"/>
                </a:solidFill>
                <a:latin typeface="Courier"/>
                <a:cs typeface="Courier"/>
              </a:rPr>
              <a:t>bool</a:t>
            </a:r>
            <a:r>
              <a:rPr lang="en-US" sz="2400" dirty="0" smtClean="0">
                <a:solidFill>
                  <a:srgbClr val="595959"/>
                </a:solidFill>
                <a:latin typeface="Courier"/>
                <a:cs typeface="Courier"/>
              </a:rPr>
              <a:t> = True</a:t>
            </a:r>
          </a:p>
          <a:p>
            <a:pPr lvl="1">
              <a:lnSpc>
                <a:spcPct val="80000"/>
              </a:lnSpc>
              <a:buSzPct val="110000"/>
              <a:buFont typeface="Wingdings 2" charset="2"/>
              <a:buChar char="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2030784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600" dirty="0" smtClean="0">
                <a:solidFill>
                  <a:srgbClr val="2C7C9F"/>
                </a:solidFill>
                <a:latin typeface="News Gothic MT"/>
              </a:rPr>
              <a:t>Rules for Naming Variables</a:t>
            </a:r>
            <a:endParaRPr dirty="0"/>
          </a:p>
        </p:txBody>
      </p:sp>
      <p:sp>
        <p:nvSpPr>
          <p:cNvPr id="46" name="TextShape 2"/>
          <p:cNvSpPr txBox="1"/>
          <p:nvPr/>
        </p:nvSpPr>
        <p:spPr>
          <a:xfrm>
            <a:off x="549360" y="1600200"/>
            <a:ext cx="8042040" cy="469335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ts val="800"/>
              </a:spcBef>
              <a:buSzPct val="110000"/>
              <a:buFont typeface="Wingdings 2" charset="2"/>
              <a:buChar char="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 </a:t>
            </a:r>
            <a:r>
              <a:rPr lang="en-US" sz="2400" dirty="0" smtClean="0">
                <a:solidFill>
                  <a:srgbClr val="595959"/>
                </a:solidFill>
                <a:latin typeface="News Gothic MT"/>
              </a:rPr>
              <a:t>Variable names are case sensitive. </a:t>
            </a:r>
            <a:br>
              <a:rPr lang="en-US" sz="2400" dirty="0" smtClean="0">
                <a:solidFill>
                  <a:srgbClr val="595959"/>
                </a:solidFill>
                <a:latin typeface="News Gothic MT"/>
              </a:rPr>
            </a:br>
            <a:r>
              <a:rPr lang="en-US" sz="3600" dirty="0" smtClean="0">
                <a:solidFill>
                  <a:srgbClr val="FF0000"/>
                </a:solidFill>
                <a:latin typeface="News Gothic MT"/>
              </a:rPr>
              <a:t>	</a:t>
            </a:r>
            <a:r>
              <a:rPr lang="en-US" sz="3600" dirty="0" smtClean="0">
                <a:solidFill>
                  <a:srgbClr val="FF0000"/>
                </a:solidFill>
                <a:latin typeface="Courier"/>
                <a:cs typeface="Courier"/>
              </a:rPr>
              <a:t>Hello</a:t>
            </a:r>
            <a:r>
              <a:rPr lang="en-US" sz="3600" dirty="0" smtClean="0">
                <a:solidFill>
                  <a:srgbClr val="FF0000"/>
                </a:solidFill>
                <a:latin typeface="News Gothic MT"/>
              </a:rPr>
              <a:t> is different from </a:t>
            </a:r>
            <a:r>
              <a:rPr lang="en-US" sz="3600" dirty="0" smtClean="0">
                <a:solidFill>
                  <a:srgbClr val="FF0000"/>
                </a:solidFill>
                <a:latin typeface="Courier"/>
                <a:cs typeface="Courier"/>
              </a:rPr>
              <a:t>hello.</a:t>
            </a:r>
            <a:endParaRPr lang="en-US" sz="3600" dirty="0" smtClean="0">
              <a:solidFill>
                <a:srgbClr val="FF0000"/>
              </a:solidFill>
              <a:latin typeface="News Gothic MT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buSzPct val="110000"/>
              <a:buFont typeface="Wingdings 2" charset="2"/>
              <a:buChar char=""/>
            </a:pPr>
            <a:r>
              <a:rPr lang="en-US" sz="3600" dirty="0" smtClean="0">
                <a:solidFill>
                  <a:srgbClr val="FF0000"/>
                </a:solidFill>
                <a:latin typeface="News Gothic MT"/>
              </a:rPr>
              <a:t>Should not start with a number.</a:t>
            </a:r>
          </a:p>
          <a:p>
            <a:pPr>
              <a:lnSpc>
                <a:spcPct val="120000"/>
              </a:lnSpc>
              <a:spcBef>
                <a:spcPts val="800"/>
              </a:spcBef>
              <a:buSzPct val="110000"/>
              <a:buFont typeface="Wingdings 2" charset="2"/>
              <a:buChar char=""/>
            </a:pPr>
            <a:r>
              <a:rPr lang="en-US" sz="2400" b="1" dirty="0">
                <a:solidFill>
                  <a:srgbClr val="0070C0"/>
                </a:solidFill>
                <a:latin typeface="News Gothic MT"/>
              </a:rPr>
              <a:t> </a:t>
            </a:r>
            <a:r>
              <a:rPr lang="en-US" sz="3200" b="1" i="1" dirty="0" smtClean="0">
                <a:solidFill>
                  <a:srgbClr val="0070C0"/>
                </a:solidFill>
                <a:latin typeface="News Gothic MT"/>
              </a:rPr>
              <a:t>Cannot be any other python keyword </a:t>
            </a:r>
            <a:r>
              <a:rPr lang="en-US" sz="2400" i="1" dirty="0" smtClean="0">
                <a:solidFill>
                  <a:srgbClr val="595959"/>
                </a:solidFill>
                <a:latin typeface="News Gothic MT"/>
              </a:rPr>
              <a:t>(if, while, </a:t>
            </a:r>
            <a:r>
              <a:rPr lang="en-US" sz="2400" i="1" dirty="0" err="1" smtClean="0">
                <a:solidFill>
                  <a:srgbClr val="595959"/>
                </a:solidFill>
                <a:latin typeface="News Gothic MT"/>
              </a:rPr>
              <a:t>def</a:t>
            </a:r>
            <a:r>
              <a:rPr lang="en-US" sz="2400" i="1" dirty="0" smtClean="0">
                <a:solidFill>
                  <a:srgbClr val="595959"/>
                </a:solidFill>
                <a:latin typeface="News Gothic MT"/>
              </a:rPr>
              <a:t>, </a:t>
            </a:r>
            <a:r>
              <a:rPr lang="en-US" sz="2400" i="1" dirty="0" err="1" smtClean="0">
                <a:solidFill>
                  <a:srgbClr val="595959"/>
                </a:solidFill>
                <a:latin typeface="News Gothic MT"/>
              </a:rPr>
              <a:t>etc</a:t>
            </a:r>
            <a:r>
              <a:rPr lang="en-US" sz="2400" i="1" dirty="0" smtClean="0">
                <a:solidFill>
                  <a:srgbClr val="595959"/>
                </a:solidFill>
                <a:latin typeface="News Gothic MT"/>
              </a:rPr>
              <a:t>).</a:t>
            </a:r>
            <a:endParaRPr lang="en-US" sz="2800" i="1" dirty="0">
              <a:solidFill>
                <a:srgbClr val="7030A0"/>
              </a:solidFill>
              <a:latin typeface="News Gothic MT"/>
            </a:endParaRPr>
          </a:p>
          <a:p>
            <a:pPr algn="ctr">
              <a:lnSpc>
                <a:spcPct val="120000"/>
              </a:lnSpc>
              <a:buSzPct val="110000"/>
            </a:pPr>
            <a:r>
              <a:rPr lang="en-US" sz="2800" dirty="0" smtClean="0">
                <a:solidFill>
                  <a:srgbClr val="7030A0"/>
                </a:solidFill>
                <a:latin typeface="News Gothic MT"/>
              </a:rPr>
              <a:t>Always give your variables meaningful names!</a:t>
            </a:r>
          </a:p>
          <a:p>
            <a:pPr lvl="1">
              <a:lnSpc>
                <a:spcPct val="80000"/>
              </a:lnSpc>
              <a:buSzPct val="110000"/>
              <a:buFont typeface="Wingdings 2" charset="2"/>
              <a:buChar char=""/>
            </a:pPr>
            <a:endParaRPr lang="en-US" sz="2400" dirty="0">
              <a:solidFill>
                <a:srgbClr val="595959"/>
              </a:solidFill>
              <a:latin typeface="News Gothic MT"/>
            </a:endParaRPr>
          </a:p>
          <a:p>
            <a:pPr lvl="1">
              <a:lnSpc>
                <a:spcPct val="80000"/>
              </a:lnSpc>
              <a:buSzPct val="110000"/>
              <a:buFont typeface="Wingdings 2" charset="2"/>
              <a:buChar char=""/>
            </a:pPr>
            <a:endParaRPr lang="en-US" sz="2400" dirty="0" smtClean="0">
              <a:solidFill>
                <a:srgbClr val="595959"/>
              </a:solidFill>
              <a:latin typeface="News Gothic MT"/>
            </a:endParaRPr>
          </a:p>
          <a:p>
            <a:pPr lvl="1">
              <a:lnSpc>
                <a:spcPct val="80000"/>
              </a:lnSpc>
              <a:buSzPct val="110000"/>
              <a:buFont typeface="Wingdings 2" charset="2"/>
              <a:buChar char="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3010411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600" dirty="0" smtClean="0">
                <a:solidFill>
                  <a:srgbClr val="2C7C9F"/>
                </a:solidFill>
                <a:latin typeface="News Gothic MT"/>
              </a:rPr>
              <a:t>Output</a:t>
            </a:r>
            <a:endParaRPr dirty="0"/>
          </a:p>
        </p:txBody>
      </p:sp>
      <p:sp>
        <p:nvSpPr>
          <p:cNvPr id="46" name="TextShape 2"/>
          <p:cNvSpPr txBox="1"/>
          <p:nvPr/>
        </p:nvSpPr>
        <p:spPr>
          <a:xfrm>
            <a:off x="549360" y="1600199"/>
            <a:ext cx="8042040" cy="476391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Pct val="110000"/>
            </a:pPr>
            <a:r>
              <a:rPr lang="en-US" sz="2400" dirty="0" smtClean="0">
                <a:solidFill>
                  <a:srgbClr val="595959"/>
                </a:solidFill>
                <a:latin typeface="News Gothic MT"/>
              </a:rPr>
              <a:t>We’d like to see what’s stored in our variables!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solidFill>
                <a:srgbClr val="595959"/>
              </a:solidFill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r>
              <a:rPr lang="en-US" sz="2400" dirty="0" smtClean="0">
                <a:solidFill>
                  <a:srgbClr val="595959"/>
                </a:solidFill>
                <a:latin typeface="News Gothic MT"/>
              </a:rPr>
              <a:t>Python can print things for us: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solidFill>
                <a:srgbClr val="595959"/>
              </a:solidFill>
              <a:latin typeface="News Gothic MT"/>
            </a:endParaRPr>
          </a:p>
          <a:p>
            <a:pPr lvl="1">
              <a:lnSpc>
                <a:spcPct val="80000"/>
              </a:lnSpc>
              <a:buSzPct val="110000"/>
            </a:pPr>
            <a:r>
              <a:rPr lang="en-US" sz="2400" dirty="0">
                <a:solidFill>
                  <a:srgbClr val="595959"/>
                </a:solidFill>
                <a:latin typeface="Courier"/>
                <a:cs typeface="Courier"/>
              </a:rPr>
              <a:t>p</a:t>
            </a:r>
            <a:r>
              <a:rPr lang="en-US" sz="2400" dirty="0" smtClean="0">
                <a:solidFill>
                  <a:srgbClr val="595959"/>
                </a:solidFill>
                <a:latin typeface="Courier"/>
                <a:cs typeface="Courier"/>
              </a:rPr>
              <a:t>rint("Hello world")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solidFill>
                <a:srgbClr val="595959"/>
              </a:solidFill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r>
              <a:rPr lang="en-US" sz="2400" dirty="0" smtClean="0">
                <a:solidFill>
                  <a:srgbClr val="595959"/>
                </a:solidFill>
                <a:latin typeface="News Gothic MT"/>
              </a:rPr>
              <a:t>You can also output the contents of variables: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solidFill>
                <a:srgbClr val="595959"/>
              </a:solidFill>
              <a:latin typeface="News Gothic MT"/>
            </a:endParaRPr>
          </a:p>
          <a:p>
            <a:pPr lvl="1">
              <a:lnSpc>
                <a:spcPct val="80000"/>
              </a:lnSpc>
              <a:buSzPct val="110000"/>
            </a:pPr>
            <a:r>
              <a:rPr lang="en-US" sz="2400" dirty="0" err="1" smtClean="0">
                <a:solidFill>
                  <a:srgbClr val="595959"/>
                </a:solidFill>
                <a:latin typeface="Courier"/>
                <a:cs typeface="Courier"/>
              </a:rPr>
              <a:t>someVariable</a:t>
            </a:r>
            <a:r>
              <a:rPr lang="en-US" sz="2400" dirty="0" smtClean="0">
                <a:solidFill>
                  <a:srgbClr val="595959"/>
                </a:solidFill>
                <a:latin typeface="Courier"/>
                <a:cs typeface="Courier"/>
              </a:rPr>
              <a:t> = 10</a:t>
            </a:r>
          </a:p>
          <a:p>
            <a:pPr lvl="1">
              <a:lnSpc>
                <a:spcPct val="80000"/>
              </a:lnSpc>
              <a:buSzPct val="110000"/>
            </a:pPr>
            <a:endParaRPr lang="en-US" sz="2400" dirty="0" smtClean="0">
              <a:solidFill>
                <a:srgbClr val="595959"/>
              </a:solidFill>
              <a:latin typeface="Courier"/>
              <a:cs typeface="Courier"/>
            </a:endParaRPr>
          </a:p>
          <a:p>
            <a:pPr lvl="1">
              <a:lnSpc>
                <a:spcPct val="80000"/>
              </a:lnSpc>
              <a:buSzPct val="110000"/>
            </a:pPr>
            <a:r>
              <a:rPr lang="en-US" sz="2400" dirty="0" smtClean="0">
                <a:solidFill>
                  <a:srgbClr val="595959"/>
                </a:solidFill>
                <a:latin typeface="Courier"/>
                <a:cs typeface="Courier"/>
              </a:rPr>
              <a:t>print(</a:t>
            </a:r>
            <a:r>
              <a:rPr lang="en-US" sz="2400" dirty="0" err="1" smtClean="0">
                <a:solidFill>
                  <a:srgbClr val="595959"/>
                </a:solidFill>
                <a:latin typeface="Courier"/>
                <a:cs typeface="Courier"/>
              </a:rPr>
              <a:t>someVariable</a:t>
            </a:r>
            <a:r>
              <a:rPr lang="en-US" sz="2400" dirty="0" smtClean="0">
                <a:solidFill>
                  <a:srgbClr val="595959"/>
                </a:solidFill>
                <a:latin typeface="Courier"/>
                <a:cs typeface="Courier"/>
              </a:rPr>
              <a:t>)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solidFill>
                <a:srgbClr val="595959"/>
              </a:solidFill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r>
              <a:rPr lang="en-US" sz="2400" dirty="0" smtClean="0">
                <a:solidFill>
                  <a:srgbClr val="595959"/>
                </a:solidFill>
                <a:latin typeface="News Gothic MT"/>
              </a:rPr>
              <a:t>You can even do combinations!</a:t>
            </a:r>
          </a:p>
          <a:p>
            <a:pPr lvl="1">
              <a:lnSpc>
                <a:spcPct val="80000"/>
              </a:lnSpc>
              <a:buSzPct val="110000"/>
            </a:pPr>
            <a:endParaRPr lang="en-US" sz="2400" dirty="0">
              <a:solidFill>
                <a:srgbClr val="595959"/>
              </a:solidFill>
              <a:latin typeface="Courier"/>
              <a:cs typeface="Courier"/>
            </a:endParaRPr>
          </a:p>
          <a:p>
            <a:pPr lvl="1">
              <a:lnSpc>
                <a:spcPct val="80000"/>
              </a:lnSpc>
              <a:buSzPct val="110000"/>
            </a:pPr>
            <a:r>
              <a:rPr lang="en-US" sz="2400" dirty="0" smtClean="0">
                <a:solidFill>
                  <a:srgbClr val="595959"/>
                </a:solidFill>
                <a:latin typeface="Courier"/>
                <a:cs typeface="Courier"/>
              </a:rPr>
              <a:t>print("Your variable is ", </a:t>
            </a:r>
            <a:r>
              <a:rPr lang="en-US" sz="2400" dirty="0" err="1" smtClean="0">
                <a:solidFill>
                  <a:srgbClr val="595959"/>
                </a:solidFill>
                <a:latin typeface="Courier"/>
                <a:cs typeface="Courier"/>
              </a:rPr>
              <a:t>someVariable</a:t>
            </a:r>
            <a:r>
              <a:rPr lang="en-US" sz="2400" dirty="0" smtClean="0">
                <a:solidFill>
                  <a:srgbClr val="595959"/>
                </a:solidFill>
                <a:latin typeface="Courier"/>
                <a:cs typeface="Courier"/>
              </a:rPr>
              <a:t>)</a:t>
            </a:r>
          </a:p>
          <a:p>
            <a:pPr lvl="1">
              <a:lnSpc>
                <a:spcPct val="80000"/>
              </a:lnSpc>
              <a:buSzPct val="110000"/>
              <a:buFont typeface="Wingdings 2" charset="2"/>
              <a:buChar char="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0208765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600" dirty="0" smtClean="0">
                <a:solidFill>
                  <a:srgbClr val="2C7C9F"/>
                </a:solidFill>
                <a:latin typeface="News Gothic MT"/>
              </a:rPr>
              <a:t>Exercise</a:t>
            </a:r>
            <a:endParaRPr dirty="0"/>
          </a:p>
        </p:txBody>
      </p:sp>
      <p:sp>
        <p:nvSpPr>
          <p:cNvPr id="46" name="TextShape 2"/>
          <p:cNvSpPr txBox="1"/>
          <p:nvPr/>
        </p:nvSpPr>
        <p:spPr>
          <a:xfrm>
            <a:off x="549360" y="1600200"/>
            <a:ext cx="8042040" cy="4343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Pct val="110000"/>
            </a:pPr>
            <a:r>
              <a:rPr lang="en-US" sz="2400" dirty="0" smtClean="0">
                <a:solidFill>
                  <a:srgbClr val="595959"/>
                </a:solidFill>
                <a:latin typeface="News Gothic MT"/>
              </a:rPr>
              <a:t>What will the following code snippet print?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solidFill>
                <a:srgbClr val="595959"/>
              </a:solidFill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endParaRPr lang="en-US" sz="2400" dirty="0" smtClean="0">
              <a:solidFill>
                <a:srgbClr val="595959"/>
              </a:solidFill>
              <a:latin typeface="News Gothic MT"/>
            </a:endParaRPr>
          </a:p>
          <a:p>
            <a:pPr lvl="1">
              <a:lnSpc>
                <a:spcPct val="120000"/>
              </a:lnSpc>
              <a:buSzPct val="110000"/>
            </a:pPr>
            <a:r>
              <a:rPr lang="en-US" sz="2400" dirty="0" smtClean="0">
                <a:solidFill>
                  <a:srgbClr val="595959"/>
                </a:solidFill>
                <a:latin typeface="Courier"/>
                <a:cs typeface="Courier"/>
              </a:rPr>
              <a:t>a = 10</a:t>
            </a:r>
          </a:p>
          <a:p>
            <a:pPr lvl="1">
              <a:lnSpc>
                <a:spcPct val="120000"/>
              </a:lnSpc>
              <a:buSzPct val="110000"/>
            </a:pPr>
            <a:r>
              <a:rPr lang="en-US" sz="2400" dirty="0">
                <a:solidFill>
                  <a:srgbClr val="595959"/>
                </a:solidFill>
                <a:latin typeface="Courier"/>
                <a:cs typeface="Courier"/>
              </a:rPr>
              <a:t>b</a:t>
            </a:r>
            <a:r>
              <a:rPr lang="en-US" sz="2400" dirty="0" smtClean="0">
                <a:solidFill>
                  <a:srgbClr val="595959"/>
                </a:solidFill>
                <a:latin typeface="Courier"/>
                <a:cs typeface="Courier"/>
              </a:rPr>
              <a:t> = a * 5</a:t>
            </a:r>
          </a:p>
          <a:p>
            <a:pPr lvl="1">
              <a:lnSpc>
                <a:spcPct val="120000"/>
              </a:lnSpc>
              <a:buSzPct val="110000"/>
            </a:pPr>
            <a:r>
              <a:rPr lang="en-US" sz="2400" dirty="0" smtClean="0">
                <a:solidFill>
                  <a:srgbClr val="595959"/>
                </a:solidFill>
                <a:latin typeface="Courier"/>
                <a:cs typeface="Courier"/>
              </a:rPr>
              <a:t>c = "Your result is: "</a:t>
            </a:r>
          </a:p>
          <a:p>
            <a:pPr lvl="1">
              <a:lnSpc>
                <a:spcPct val="120000"/>
              </a:lnSpc>
              <a:buSzPct val="110000"/>
            </a:pPr>
            <a:r>
              <a:rPr lang="en-US" sz="2400" dirty="0">
                <a:solidFill>
                  <a:srgbClr val="595959"/>
                </a:solidFill>
                <a:latin typeface="Courier"/>
                <a:cs typeface="Courier"/>
              </a:rPr>
              <a:t>p</a:t>
            </a:r>
            <a:r>
              <a:rPr lang="en-US" sz="2400" dirty="0" smtClean="0">
                <a:solidFill>
                  <a:srgbClr val="595959"/>
                </a:solidFill>
                <a:latin typeface="Courier"/>
                <a:cs typeface="Courier"/>
              </a:rPr>
              <a:t>rint(c, </a:t>
            </a:r>
            <a:r>
              <a:rPr lang="en-US" sz="2400" dirty="0">
                <a:solidFill>
                  <a:srgbClr val="595959"/>
                </a:solidFill>
                <a:latin typeface="Courier"/>
                <a:cs typeface="Courier"/>
              </a:rPr>
              <a:t>b</a:t>
            </a:r>
            <a:r>
              <a:rPr lang="en-US" sz="2400" dirty="0" smtClean="0">
                <a:solidFill>
                  <a:srgbClr val="595959"/>
                </a:solidFill>
                <a:latin typeface="Courier"/>
                <a:cs typeface="Courier"/>
              </a:rPr>
              <a:t>)</a:t>
            </a:r>
          </a:p>
          <a:p>
            <a:pPr lvl="1">
              <a:lnSpc>
                <a:spcPct val="120000"/>
              </a:lnSpc>
              <a:buSzPct val="110000"/>
            </a:pPr>
            <a:endParaRPr lang="en-US" sz="2400" dirty="0">
              <a:solidFill>
                <a:srgbClr val="595959"/>
              </a:solidFill>
              <a:latin typeface="Courier"/>
              <a:cs typeface="Courier"/>
            </a:endParaRPr>
          </a:p>
          <a:p>
            <a:pPr lvl="1">
              <a:lnSpc>
                <a:spcPct val="120000"/>
              </a:lnSpc>
              <a:buSzPct val="110000"/>
            </a:pPr>
            <a:r>
              <a:rPr lang="en-US" sz="2400" dirty="0" smtClean="0">
                <a:solidFill>
                  <a:srgbClr val="595959"/>
                </a:solidFill>
                <a:latin typeface="Courier"/>
                <a:cs typeface="Courier"/>
              </a:rPr>
              <a:t>Your result is:50</a:t>
            </a:r>
          </a:p>
        </p:txBody>
      </p:sp>
    </p:spTree>
    <p:extLst>
      <p:ext uri="{BB962C8B-B14F-4D97-AF65-F5344CB8AC3E}">
        <p14:creationId xmlns:p14="http://schemas.microsoft.com/office/powerpoint/2010/main" val="3023153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600" dirty="0" smtClean="0">
                <a:solidFill>
                  <a:srgbClr val="2C7C9F"/>
                </a:solidFill>
                <a:latin typeface="News Gothic MT"/>
              </a:rPr>
              <a:t>Exercise</a:t>
            </a:r>
            <a:endParaRPr dirty="0"/>
          </a:p>
        </p:txBody>
      </p:sp>
      <p:sp>
        <p:nvSpPr>
          <p:cNvPr id="46" name="TextShape 2"/>
          <p:cNvSpPr txBox="1"/>
          <p:nvPr/>
        </p:nvSpPr>
        <p:spPr>
          <a:xfrm>
            <a:off x="549360" y="1600200"/>
            <a:ext cx="8042040" cy="4343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Pct val="110000"/>
            </a:pPr>
            <a:r>
              <a:rPr lang="en-US" sz="2400" dirty="0" smtClean="0">
                <a:solidFill>
                  <a:srgbClr val="595959"/>
                </a:solidFill>
                <a:latin typeface="News Gothic MT"/>
              </a:rPr>
              <a:t>What will the following code snippet print?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 smtClean="0">
              <a:solidFill>
                <a:srgbClr val="595959"/>
              </a:solidFill>
              <a:latin typeface="News Gothic MT"/>
            </a:endParaRPr>
          </a:p>
          <a:p>
            <a:pPr lvl="1">
              <a:lnSpc>
                <a:spcPct val="110000"/>
              </a:lnSpc>
              <a:buSzPct val="110000"/>
            </a:pPr>
            <a:r>
              <a:rPr lang="en-US" sz="2400" dirty="0" smtClean="0">
                <a:solidFill>
                  <a:srgbClr val="595959"/>
                </a:solidFill>
                <a:latin typeface="Courier"/>
                <a:cs typeface="Courier"/>
              </a:rPr>
              <a:t>a = 10</a:t>
            </a:r>
          </a:p>
          <a:p>
            <a:pPr lvl="1">
              <a:lnSpc>
                <a:spcPct val="110000"/>
              </a:lnSpc>
              <a:buSzPct val="110000"/>
            </a:pPr>
            <a:r>
              <a:rPr lang="en-US" sz="2400" dirty="0" smtClean="0">
                <a:solidFill>
                  <a:srgbClr val="595959"/>
                </a:solidFill>
                <a:latin typeface="Courier"/>
                <a:cs typeface="Courier"/>
              </a:rPr>
              <a:t>b = a</a:t>
            </a:r>
          </a:p>
          <a:p>
            <a:pPr lvl="1">
              <a:lnSpc>
                <a:spcPct val="110000"/>
              </a:lnSpc>
              <a:buSzPct val="110000"/>
            </a:pPr>
            <a:r>
              <a:rPr lang="en-US" sz="2400" dirty="0">
                <a:solidFill>
                  <a:srgbClr val="595959"/>
                </a:solidFill>
                <a:latin typeface="Courier"/>
                <a:cs typeface="Courier"/>
              </a:rPr>
              <a:t>a</a:t>
            </a:r>
            <a:r>
              <a:rPr lang="en-US" sz="2400" dirty="0" smtClean="0">
                <a:solidFill>
                  <a:srgbClr val="595959"/>
                </a:solidFill>
                <a:latin typeface="Courier"/>
                <a:cs typeface="Courier"/>
              </a:rPr>
              <a:t> = 3</a:t>
            </a:r>
            <a:endParaRPr lang="en-US" sz="2400" dirty="0">
              <a:latin typeface="Courier"/>
              <a:cs typeface="Courier"/>
            </a:endParaRPr>
          </a:p>
          <a:p>
            <a:pPr lvl="1">
              <a:lnSpc>
                <a:spcPct val="110000"/>
              </a:lnSpc>
              <a:buSzPct val="110000"/>
            </a:pPr>
            <a:r>
              <a:rPr lang="en-US" sz="2400" dirty="0">
                <a:solidFill>
                  <a:srgbClr val="595959"/>
                </a:solidFill>
                <a:latin typeface="Courier"/>
                <a:cs typeface="Courier"/>
              </a:rPr>
              <a:t>p</a:t>
            </a:r>
            <a:r>
              <a:rPr lang="en-US" sz="2400" dirty="0" smtClean="0">
                <a:solidFill>
                  <a:srgbClr val="595959"/>
                </a:solidFill>
                <a:latin typeface="Courier"/>
                <a:cs typeface="Courier"/>
              </a:rPr>
              <a:t>rint(b)</a:t>
            </a:r>
          </a:p>
          <a:p>
            <a:pPr lvl="1">
              <a:lnSpc>
                <a:spcPct val="110000"/>
              </a:lnSpc>
              <a:buSzPct val="110000"/>
            </a:pPr>
            <a:endParaRPr lang="en-US" sz="2400" dirty="0">
              <a:solidFill>
                <a:srgbClr val="595959"/>
              </a:solidFill>
              <a:latin typeface="Courier"/>
              <a:cs typeface="Courier"/>
            </a:endParaRPr>
          </a:p>
          <a:p>
            <a:pPr lvl="1">
              <a:lnSpc>
                <a:spcPct val="110000"/>
              </a:lnSpc>
              <a:buSzPct val="110000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It will print out 10.  When you set one variable equal to another</a:t>
            </a:r>
            <a:r>
              <a:rPr lang="en-US" sz="2400" b="1" dirty="0">
                <a:solidFill>
                  <a:srgbClr val="FF0000"/>
                </a:solidFill>
                <a:latin typeface="News Gothic MT"/>
              </a:rPr>
              <a:t>, they don’t become linked</a:t>
            </a:r>
            <a:r>
              <a:rPr lang="en-US" sz="2400" dirty="0">
                <a:solidFill>
                  <a:srgbClr val="595959"/>
                </a:solidFill>
                <a:latin typeface="News Gothic MT"/>
              </a:rPr>
              <a:t>; b is </a:t>
            </a:r>
            <a:r>
              <a:rPr lang="en-US" sz="2400" dirty="0">
                <a:solidFill>
                  <a:srgbClr val="FF0000"/>
                </a:solidFill>
                <a:latin typeface="News Gothic MT"/>
              </a:rPr>
              <a:t>set to 10 and no longer has anything else to do with a.</a:t>
            </a:r>
          </a:p>
          <a:p>
            <a:pPr lvl="1">
              <a:lnSpc>
                <a:spcPct val="110000"/>
              </a:lnSpc>
              <a:buSzPct val="110000"/>
            </a:pPr>
            <a:endParaRPr lang="en-US" sz="2400" dirty="0" smtClean="0">
              <a:solidFill>
                <a:srgbClr val="595959"/>
              </a:solidFill>
              <a:latin typeface="Courier"/>
              <a:cs typeface="Courier"/>
            </a:endParaRP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solidFill>
                <a:srgbClr val="595959"/>
              </a:solidFill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6884542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4665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49360" y="107640"/>
            <a:ext cx="8042040" cy="5835960"/>
          </a:xfrm>
        </p:spPr>
        <p:txBody>
          <a:bodyPr/>
          <a:lstStyle/>
          <a:p>
            <a:r>
              <a:rPr lang="en-US" dirty="0" smtClean="0"/>
              <a:t># initialize variable 1</a:t>
            </a:r>
          </a:p>
          <a:p>
            <a:r>
              <a:rPr lang="en-US" dirty="0" smtClean="0"/>
              <a:t>var1 = 1 </a:t>
            </a:r>
          </a:p>
          <a:p>
            <a:r>
              <a:rPr lang="en-US" dirty="0" smtClean="0"/>
              <a:t># initialize 2nd variable </a:t>
            </a:r>
          </a:p>
          <a:p>
            <a:r>
              <a:rPr lang="en-US" dirty="0" smtClean="0"/>
              <a:t>var2 = 'string-2' </a:t>
            </a:r>
          </a:p>
          <a:p>
            <a:r>
              <a:rPr lang="en-US" dirty="0" smtClean="0"/>
              <a:t># initialize 3rd variable v</a:t>
            </a:r>
          </a:p>
          <a:p>
            <a:r>
              <a:rPr lang="en-US" dirty="0" smtClean="0"/>
              <a:t>ar3 = float(23.42) </a:t>
            </a:r>
          </a:p>
          <a:p>
            <a:r>
              <a:rPr lang="en-US" dirty="0" smtClean="0"/>
              <a:t>print(var1, var2, var3)</a:t>
            </a:r>
          </a:p>
          <a:p>
            <a:endParaRPr lang="en-US" dirty="0"/>
          </a:p>
          <a:p>
            <a:r>
              <a:rPr lang="en-US" b="1" dirty="0" smtClean="0"/>
              <a:t>1 string-2 23.42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0109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909</Words>
  <Application>Microsoft Office PowerPoint</Application>
  <PresentationFormat>On-screen Show (4:3)</PresentationFormat>
  <Paragraphs>219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an assignment is executed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Ashish</cp:lastModifiedBy>
  <cp:revision>76</cp:revision>
  <dcterms:modified xsi:type="dcterms:W3CDTF">2023-02-02T05:46:11Z</dcterms:modified>
</cp:coreProperties>
</file>