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69" r:id="rId6"/>
    <p:sldId id="257" r:id="rId7"/>
    <p:sldId id="264" r:id="rId8"/>
    <p:sldId id="268" r:id="rId9"/>
    <p:sldId id="276" r:id="rId10"/>
    <p:sldId id="265" r:id="rId11"/>
    <p:sldId id="266" r:id="rId12"/>
    <p:sldId id="267" r:id="rId13"/>
    <p:sldId id="271" r:id="rId14"/>
    <p:sldId id="270" r:id="rId15"/>
    <p:sldId id="273" r:id="rId16"/>
    <p:sldId id="274" r:id="rId17"/>
    <p:sldId id="279" r:id="rId18"/>
    <p:sldId id="275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9"/>
            <p14:sldId id="257"/>
            <p14:sldId id="264"/>
            <p14:sldId id="268"/>
            <p14:sldId id="276"/>
            <p14:sldId id="265"/>
            <p14:sldId id="266"/>
            <p14:sldId id="267"/>
            <p14:sldId id="271"/>
            <p14:sldId id="270"/>
            <p14:sldId id="273"/>
            <p14:sldId id="274"/>
            <p14:sldId id="279"/>
            <p14:sldId id="275"/>
            <p14:sldId id="278"/>
            <p14:sldId id="27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643" y="77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for </a:t>
            </a:r>
            <a:r>
              <a:rPr lang="en-IN" dirty="0" smtClean="0"/>
              <a:t>Web </a:t>
            </a:r>
            <a:r>
              <a:rPr lang="en-IN" dirty="0"/>
              <a:t>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Hardik Raval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Make sure Docker is installed on your machine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72929" y="5443268"/>
            <a:ext cx="5285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Try executing following command in your terminal:</a:t>
            </a:r>
          </a:p>
          <a:p>
            <a:endParaRPr lang="en-IN" dirty="0"/>
          </a:p>
          <a:p>
            <a:pPr algn="ctr"/>
            <a:r>
              <a:rPr lang="en-IN" dirty="0" err="1" smtClean="0"/>
              <a:t>docker</a:t>
            </a:r>
            <a:r>
              <a:rPr lang="en-IN" dirty="0" smtClean="0"/>
              <a:t> -v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4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Docker Hub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Pull 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5456" y="1733909"/>
            <a:ext cx="42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docker</a:t>
            </a:r>
            <a:r>
              <a:rPr lang="en-IN" b="1" dirty="0"/>
              <a:t> pull </a:t>
            </a:r>
            <a:r>
              <a:rPr lang="en-IN" b="1" dirty="0" err="1"/>
              <a:t>php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647645" y="2423394"/>
            <a:ext cx="95839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pull command fetches the </a:t>
            </a:r>
            <a:r>
              <a:rPr lang="en-GB" dirty="0" smtClean="0"/>
              <a:t>hello-world image </a:t>
            </a:r>
            <a:r>
              <a:rPr lang="en-GB" dirty="0"/>
              <a:t>from the Docker registry and saves it to our </a:t>
            </a:r>
            <a:r>
              <a:rPr lang="en-GB" dirty="0" smtClean="0"/>
              <a:t>system.</a:t>
            </a:r>
          </a:p>
          <a:p>
            <a:endParaRPr lang="en-GB" dirty="0"/>
          </a:p>
          <a:p>
            <a:r>
              <a:rPr lang="en-GB" dirty="0" smtClean="0"/>
              <a:t>We </a:t>
            </a:r>
            <a:r>
              <a:rPr lang="en-GB" dirty="0"/>
              <a:t>can use the </a:t>
            </a:r>
            <a:r>
              <a:rPr lang="en-GB" i="1" dirty="0" err="1"/>
              <a:t>docker</a:t>
            </a:r>
            <a:r>
              <a:rPr lang="en-GB" i="1" dirty="0"/>
              <a:t> images</a:t>
            </a:r>
            <a:r>
              <a:rPr lang="en-GB" dirty="0"/>
              <a:t> command to see a list of all images on your system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758242" y="3913516"/>
            <a:ext cx="42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docker</a:t>
            </a:r>
            <a:r>
              <a:rPr lang="en-IN" b="1" dirty="0"/>
              <a:t> </a:t>
            </a:r>
            <a:r>
              <a:rPr lang="en-IN" b="1" dirty="0" smtClean="0"/>
              <a:t>run </a:t>
            </a:r>
            <a:r>
              <a:rPr lang="en-IN" b="1" dirty="0" err="1" smtClean="0"/>
              <a:t>php</a:t>
            </a:r>
            <a:r>
              <a:rPr lang="en-IN" b="1" dirty="0" smtClean="0"/>
              <a:t> echo “Hello World”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18" y="4528868"/>
            <a:ext cx="822458" cy="822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60" y="4319432"/>
            <a:ext cx="1152663" cy="115266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140012" y="4934310"/>
            <a:ext cx="579304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1426" y="5716437"/>
            <a:ext cx="42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docker</a:t>
            </a:r>
            <a:r>
              <a:rPr lang="en-IN" b="1" dirty="0"/>
              <a:t> </a:t>
            </a:r>
            <a:r>
              <a:rPr lang="en-IN" b="1" dirty="0" smtClean="0"/>
              <a:t>run --help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89539" y="6162135"/>
            <a:ext cx="42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See all available options for “</a:t>
            </a:r>
            <a:r>
              <a:rPr lang="en-IN" dirty="0" err="1" smtClean="0"/>
              <a:t>docker</a:t>
            </a:r>
            <a:r>
              <a:rPr lang="en-IN" dirty="0" smtClean="0"/>
              <a:t> run”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9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Pull Image &amp; Running Container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2805" y="2165229"/>
            <a:ext cx="10041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Pull an image from registry</a:t>
            </a:r>
          </a:p>
          <a:p>
            <a:pPr algn="ctr"/>
            <a:r>
              <a:rPr lang="en-IN" b="1" dirty="0" err="1" smtClean="0"/>
              <a:t>docker</a:t>
            </a:r>
            <a:r>
              <a:rPr lang="en-IN" b="1" dirty="0" smtClean="0"/>
              <a:t> pull </a:t>
            </a:r>
            <a:r>
              <a:rPr lang="en-IN" b="1" dirty="0" err="1" smtClean="0"/>
              <a:t>nginx</a:t>
            </a:r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r>
              <a:rPr lang="en-IN" dirty="0" smtClean="0"/>
              <a:t>Run on specific port</a:t>
            </a:r>
            <a:endParaRPr lang="en-IN" dirty="0"/>
          </a:p>
          <a:p>
            <a:pPr algn="ctr"/>
            <a:r>
              <a:rPr lang="en-IN" b="1" dirty="0" err="1"/>
              <a:t>docker</a:t>
            </a:r>
            <a:r>
              <a:rPr lang="en-IN" b="1" dirty="0"/>
              <a:t> run -p 8080:80 -d </a:t>
            </a:r>
            <a:r>
              <a:rPr lang="en-IN" b="1" dirty="0" err="1" smtClean="0"/>
              <a:t>nginx</a:t>
            </a:r>
          </a:p>
          <a:p>
            <a:pPr algn="ctr"/>
            <a:endParaRPr lang="en-IN" b="1" dirty="0"/>
          </a:p>
          <a:p>
            <a:pPr algn="ctr"/>
            <a:r>
              <a:rPr lang="en-GB" dirty="0" smtClean="0"/>
              <a:t>To serve static website using </a:t>
            </a:r>
            <a:r>
              <a:rPr lang="en-GB" dirty="0" err="1" smtClean="0"/>
              <a:t>nginx</a:t>
            </a:r>
            <a:endParaRPr lang="en-GB" dirty="0" smtClean="0"/>
          </a:p>
          <a:p>
            <a:r>
              <a:rPr lang="en-GB" b="1" dirty="0" err="1" smtClean="0"/>
              <a:t>docker</a:t>
            </a:r>
            <a:r>
              <a:rPr lang="en-GB" b="1" dirty="0" smtClean="0"/>
              <a:t> </a:t>
            </a:r>
            <a:r>
              <a:rPr lang="en-GB" b="1" dirty="0"/>
              <a:t>run -p 8080:80 -v /c/Users/dell/Desktop/static-website:/</a:t>
            </a:r>
            <a:r>
              <a:rPr lang="en-GB" b="1" dirty="0" err="1"/>
              <a:t>usr</a:t>
            </a:r>
            <a:r>
              <a:rPr lang="en-GB" b="1" dirty="0"/>
              <a:t>/share/</a:t>
            </a:r>
            <a:r>
              <a:rPr lang="en-GB" b="1" dirty="0" err="1"/>
              <a:t>nginx</a:t>
            </a:r>
            <a:r>
              <a:rPr lang="en-GB" b="1" dirty="0"/>
              <a:t>/html </a:t>
            </a:r>
            <a:r>
              <a:rPr lang="en-GB" b="1" dirty="0" err="1"/>
              <a:t>nginx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559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See running Containers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1221" y="1578633"/>
            <a:ext cx="42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docker</a:t>
            </a:r>
            <a:r>
              <a:rPr lang="en-IN" b="1" dirty="0"/>
              <a:t> </a:t>
            </a:r>
            <a:r>
              <a:rPr lang="en-IN" b="1" dirty="0" err="1" smtClean="0"/>
              <a:t>ps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639019" y="2078816"/>
            <a:ext cx="8574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/>
              <a:t>docker</a:t>
            </a:r>
            <a:r>
              <a:rPr lang="en-GB" dirty="0"/>
              <a:t> </a:t>
            </a:r>
            <a:r>
              <a:rPr lang="en-GB" dirty="0" err="1"/>
              <a:t>ps</a:t>
            </a:r>
            <a:r>
              <a:rPr lang="en-GB" dirty="0"/>
              <a:t> command shows you all containers that are currently running</a:t>
            </a:r>
            <a:r>
              <a:rPr lang="en-GB" dirty="0" smtClean="0"/>
              <a:t>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25283" y="3769745"/>
            <a:ext cx="782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 what we </a:t>
            </a:r>
            <a:r>
              <a:rPr lang="en-GB" dirty="0" smtClean="0"/>
              <a:t>will see </a:t>
            </a:r>
            <a:r>
              <a:rPr lang="en-GB" dirty="0"/>
              <a:t>above is a list of all containers that we </a:t>
            </a:r>
            <a:r>
              <a:rPr lang="en-GB" dirty="0" smtClean="0"/>
              <a:t>ran so far.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817961" y="3240656"/>
            <a:ext cx="429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docker</a:t>
            </a:r>
            <a:r>
              <a:rPr lang="en-IN" b="1" dirty="0"/>
              <a:t> </a:t>
            </a:r>
            <a:r>
              <a:rPr lang="en-IN" b="1" dirty="0" err="1" smtClean="0"/>
              <a:t>ps</a:t>
            </a:r>
            <a:r>
              <a:rPr lang="en-IN" b="1" dirty="0" smtClean="0"/>
              <a:t> -a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88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Stop Container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7477" y="1975448"/>
            <a:ext cx="871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</a:t>
            </a:r>
            <a:r>
              <a:rPr lang="en-IN" b="1" dirty="0" err="1" smtClean="0"/>
              <a:t>ocker</a:t>
            </a:r>
            <a:r>
              <a:rPr lang="en-IN" b="1" dirty="0" smtClean="0"/>
              <a:t> stop &lt;container&gt;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997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containers &amp; images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639" y="1509621"/>
            <a:ext cx="8712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docker</a:t>
            </a:r>
            <a:r>
              <a:rPr lang="en-IN" b="1" dirty="0"/>
              <a:t> </a:t>
            </a:r>
            <a:r>
              <a:rPr lang="en-IN" b="1" dirty="0" err="1" smtClean="0"/>
              <a:t>rm</a:t>
            </a:r>
            <a:r>
              <a:rPr lang="en-IN" b="1" dirty="0" smtClean="0"/>
              <a:t> &lt;id&gt;</a:t>
            </a:r>
            <a:endParaRPr lang="en-IN" dirty="0" smtClean="0"/>
          </a:p>
          <a:p>
            <a:pPr algn="ctr"/>
            <a:endParaRPr lang="en-IN" dirty="0"/>
          </a:p>
          <a:p>
            <a:pPr algn="ctr"/>
            <a:r>
              <a:rPr lang="en-IN" b="1" dirty="0" err="1"/>
              <a:t>docker</a:t>
            </a:r>
            <a:r>
              <a:rPr lang="en-IN" b="1" dirty="0"/>
              <a:t> </a:t>
            </a:r>
            <a:r>
              <a:rPr lang="en-IN" b="1" dirty="0" err="1"/>
              <a:t>rm</a:t>
            </a:r>
            <a:r>
              <a:rPr lang="en-IN" b="1" dirty="0"/>
              <a:t> $(</a:t>
            </a:r>
            <a:r>
              <a:rPr lang="en-IN" b="1" dirty="0" err="1"/>
              <a:t>docker</a:t>
            </a:r>
            <a:r>
              <a:rPr lang="en-IN" b="1" dirty="0"/>
              <a:t> </a:t>
            </a:r>
            <a:r>
              <a:rPr lang="en-IN" b="1" dirty="0" err="1"/>
              <a:t>ps</a:t>
            </a:r>
            <a:r>
              <a:rPr lang="en-IN" b="1" dirty="0"/>
              <a:t> -a -q -f status=exited</a:t>
            </a:r>
            <a:r>
              <a:rPr lang="en-IN" b="1" dirty="0" smtClean="0"/>
              <a:t>)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 err="1"/>
              <a:t>docker</a:t>
            </a:r>
            <a:r>
              <a:rPr lang="en-IN" b="1" dirty="0"/>
              <a:t> </a:t>
            </a:r>
            <a:r>
              <a:rPr lang="en-IN" b="1" dirty="0" smtClean="0"/>
              <a:t>container prune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 err="1"/>
              <a:t>d</a:t>
            </a:r>
            <a:r>
              <a:rPr lang="en-IN" b="1" dirty="0" err="1" smtClean="0"/>
              <a:t>ocker</a:t>
            </a:r>
            <a:r>
              <a:rPr lang="en-IN" b="1" dirty="0" smtClean="0"/>
              <a:t> </a:t>
            </a:r>
            <a:r>
              <a:rPr lang="en-IN" b="1" dirty="0" err="1" smtClean="0"/>
              <a:t>rmi</a:t>
            </a:r>
            <a:r>
              <a:rPr lang="en-IN" b="1" dirty="0" smtClean="0"/>
              <a:t> &lt;id/name</a:t>
            </a:r>
            <a:r>
              <a:rPr lang="en-IN" b="1" dirty="0" smtClean="0"/>
              <a:t>&gt;</a:t>
            </a:r>
          </a:p>
          <a:p>
            <a:pPr algn="ctr"/>
            <a:endParaRPr lang="en-IN" b="1" dirty="0"/>
          </a:p>
          <a:p>
            <a:pPr algn="ctr"/>
            <a:r>
              <a:rPr lang="de-DE" b="1" dirty="0"/>
              <a:t>docker rmi $(docker images -a -q)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32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5223" y="2812212"/>
            <a:ext cx="10744200" cy="1228725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Stay Tuned!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5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9071" y="2769079"/>
            <a:ext cx="10744200" cy="1228725"/>
          </a:xfrm>
        </p:spPr>
        <p:txBody>
          <a:bodyPr/>
          <a:lstStyle/>
          <a:p>
            <a:pPr algn="ctr"/>
            <a:r>
              <a:rPr lang="en-GB" dirty="0"/>
              <a:t>Docker Actually Isn’t Difficult to Use </a:t>
            </a:r>
          </a:p>
        </p:txBody>
      </p:sp>
    </p:spTree>
    <p:extLst>
      <p:ext uri="{BB962C8B-B14F-4D97-AF65-F5344CB8AC3E}">
        <p14:creationId xmlns:p14="http://schemas.microsoft.com/office/powerpoint/2010/main" val="39681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Docker is a open source platform to run and build the application natively on Linux, MAC or windows. 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Docker simplifies the process of building, shipping and running applications in different environments (dev, stage, prod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Relies on “images” and “containers”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69" y="2088317"/>
            <a:ext cx="5034945" cy="361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Docker run?</a:t>
            </a:r>
            <a:endParaRPr lang="en-US" dirty="0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908784"/>
              </p:ext>
            </p:extLst>
          </p:nvPr>
        </p:nvGraphicFramePr>
        <p:xfrm>
          <a:off x="3027872" y="2380890"/>
          <a:ext cx="5814202" cy="270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101"/>
                <a:gridCol w="2907101"/>
              </a:tblGrid>
              <a:tr h="573144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Docker Client</a:t>
                      </a:r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73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Linux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 anchor="ctr"/>
                </a:tc>
              </a:tr>
              <a:tr h="98926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Docker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(Daemon)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Docker Engine</a:t>
                      </a:r>
                    </a:p>
                    <a:p>
                      <a:pPr algn="ctr"/>
                      <a:r>
                        <a:rPr lang="en-IN" dirty="0" smtClean="0"/>
                        <a:t>(Daemon)</a:t>
                      </a:r>
                      <a:endParaRPr lang="en-IN" dirty="0"/>
                    </a:p>
                  </a:txBody>
                  <a:tcPr anchor="ctr"/>
                </a:tc>
              </a:tr>
              <a:tr h="57314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Containers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Containers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30" y="3027871"/>
            <a:ext cx="447135" cy="4471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792" y="3045125"/>
            <a:ext cx="412629" cy="4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Benefits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510" y="2001328"/>
            <a:ext cx="10619116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 up development environments in minutes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Application code behaves same as others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Deploy easily in the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production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Terminology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9510" y="2001328"/>
            <a:ext cx="10619116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The blueprints of our application which form the basis of containers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Created from Docker images and run the actual application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Hub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A registry of Docker images. We can host our own Docker registries and can use them for pulling images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Client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The command line tool that allows the user to interact with the daemon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GB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Daemon/Engine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The daemon is the process that runs in the operating system which clients talk to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4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GB" dirty="0" smtClean="0"/>
              <a:t>It’s more like a Software to run your application.</a:t>
            </a:r>
          </a:p>
          <a:p>
            <a:r>
              <a:rPr lang="en-GB" dirty="0" smtClean="0"/>
              <a:t>For example LAMP, XAMPP, WAMP, Visual Studio (not VSCODE)</a:t>
            </a:r>
          </a:p>
          <a:p>
            <a:r>
              <a:rPr lang="en-GB" dirty="0" smtClean="0"/>
              <a:t>It contains necessary files to run on operating systems like Windows or Linux and </a:t>
            </a:r>
            <a:r>
              <a:rPr lang="en-GB" dirty="0"/>
              <a:t>a specific framework like PHP, node.js etc</a:t>
            </a:r>
            <a:r>
              <a:rPr lang="en-GB" dirty="0" smtClean="0"/>
              <a:t>.</a:t>
            </a:r>
          </a:p>
          <a:p>
            <a:r>
              <a:rPr lang="en-GB" b="1" dirty="0"/>
              <a:t>Images are read </a:t>
            </a:r>
            <a:r>
              <a:rPr lang="en-GB" b="1" dirty="0" smtClean="0"/>
              <a:t>only and </a:t>
            </a:r>
            <a:r>
              <a:rPr lang="en-GB" b="1" dirty="0"/>
              <a:t>w</a:t>
            </a:r>
            <a:r>
              <a:rPr lang="en-GB" b="1" dirty="0" smtClean="0"/>
              <a:t>e </a:t>
            </a:r>
            <a:r>
              <a:rPr lang="en-GB" b="1" dirty="0"/>
              <a:t>need to convert </a:t>
            </a:r>
            <a:r>
              <a:rPr lang="en-GB" b="1" dirty="0" smtClean="0"/>
              <a:t>an </a:t>
            </a:r>
            <a:r>
              <a:rPr lang="en-GB" b="1" dirty="0"/>
              <a:t>image to container to run our </a:t>
            </a:r>
            <a:r>
              <a:rPr lang="en-GB" b="1" dirty="0" smtClean="0"/>
              <a:t>application.</a:t>
            </a:r>
            <a:endParaRPr lang="en-GB" b="1" dirty="0"/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169" y="1825625"/>
            <a:ext cx="3910641" cy="39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 (Read &amp; Write)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854" cy="4433752"/>
          </a:xfrm>
        </p:spPr>
        <p:txBody>
          <a:bodyPr>
            <a:normAutofit/>
          </a:bodyPr>
          <a:lstStyle/>
          <a:p>
            <a:r>
              <a:rPr lang="en-GB" dirty="0" smtClean="0"/>
              <a:t>Container is created </a:t>
            </a:r>
            <a:r>
              <a:rPr lang="en-GB" dirty="0"/>
              <a:t>from image and they are actually where the live application </a:t>
            </a:r>
            <a:r>
              <a:rPr lang="en-GB" dirty="0" smtClean="0"/>
              <a:t>runs.</a:t>
            </a:r>
          </a:p>
          <a:p>
            <a:r>
              <a:rPr lang="en-GB" dirty="0" smtClean="0"/>
              <a:t>We can have different containers for different services.</a:t>
            </a:r>
          </a:p>
          <a:p>
            <a:r>
              <a:rPr lang="en-GB" dirty="0" smtClean="0"/>
              <a:t>For </a:t>
            </a:r>
            <a:r>
              <a:rPr lang="en-GB" dirty="0"/>
              <a:t>example, </a:t>
            </a:r>
            <a:r>
              <a:rPr lang="en-GB" dirty="0" smtClean="0"/>
              <a:t>Database(MySQL), Caching Server (Redis</a:t>
            </a:r>
            <a:r>
              <a:rPr lang="en-GB" dirty="0"/>
              <a:t>)</a:t>
            </a:r>
            <a:r>
              <a:rPr lang="en-GB" dirty="0" smtClean="0"/>
              <a:t>. Language(PHP)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91" y="1825625"/>
            <a:ext cx="4083241" cy="40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Images &amp; Containers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56" y="2587924"/>
            <a:ext cx="2495983" cy="2495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585823"/>
            <a:ext cx="3498084" cy="34980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21836" y="3890514"/>
            <a:ext cx="2035834" cy="0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1109" y="5244861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Docker Image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9636" y="5167223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Docker Container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75332" y="5614193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Example: Ubuntu, PHP</a:t>
            </a:r>
          </a:p>
          <a:p>
            <a:r>
              <a:rPr lang="en-IN" dirty="0" smtClean="0"/>
              <a:t>And application code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012854" y="5566510"/>
            <a:ext cx="281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Created from image. Runs</a:t>
            </a:r>
          </a:p>
          <a:p>
            <a:r>
              <a:rPr lang="en-IN" dirty="0" smtClean="0"/>
              <a:t>Application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548</Words>
  <Application>Microsoft Office PowerPoint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Verdana</vt:lpstr>
      <vt:lpstr>WelcomeDoc</vt:lpstr>
      <vt:lpstr>Docker for Web Developer</vt:lpstr>
      <vt:lpstr>Docker Actually Isn’t Difficult to Use </vt:lpstr>
      <vt:lpstr>What is Docker?</vt:lpstr>
      <vt:lpstr>Where does Docker run?</vt:lpstr>
      <vt:lpstr>Core Benefits</vt:lpstr>
      <vt:lpstr>Docker Terminology</vt:lpstr>
      <vt:lpstr>Docker Image</vt:lpstr>
      <vt:lpstr>Docker Container (Read &amp; Write)</vt:lpstr>
      <vt:lpstr>Role of Images &amp; Containers</vt:lpstr>
      <vt:lpstr>Make sure Docker is installed on your machine</vt:lpstr>
      <vt:lpstr>Docker Hub Introduction</vt:lpstr>
      <vt:lpstr>Pull Image</vt:lpstr>
      <vt:lpstr>Pull Image &amp; Running Container</vt:lpstr>
      <vt:lpstr>See running Containers</vt:lpstr>
      <vt:lpstr>Stop Container</vt:lpstr>
      <vt:lpstr>Removing containers &amp; images</vt:lpstr>
      <vt:lpstr>Stay Tuned!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Web Developer</dc:title>
  <dc:creator>dell</dc:creator>
  <cp:keywords/>
  <cp:lastModifiedBy>dell</cp:lastModifiedBy>
  <cp:revision>92</cp:revision>
  <dcterms:created xsi:type="dcterms:W3CDTF">2020-06-03T08:47:08Z</dcterms:created>
  <dcterms:modified xsi:type="dcterms:W3CDTF">2020-06-14T08:52:03Z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