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Inter SemiBold"/>
      <p:regular r:id="rId13"/>
      <p:bold r:id="rId14"/>
      <p:italic r:id="rId15"/>
      <p:boldItalic r:id="rId16"/>
    </p:embeddedFont>
    <p:embeddedFont>
      <p:font typeface="Int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InterSemiBold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InterSemiBold-italic.fntdata"/><Relationship Id="rId14" Type="http://schemas.openxmlformats.org/officeDocument/2006/relationships/font" Target="fonts/InterSemiBold-bold.fntdata"/><Relationship Id="rId17" Type="http://schemas.openxmlformats.org/officeDocument/2006/relationships/font" Target="fonts/Inter-regular.fntdata"/><Relationship Id="rId16" Type="http://schemas.openxmlformats.org/officeDocument/2006/relationships/font" Target="fonts/InterSemiBold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Inter-italic.fntdata"/><Relationship Id="rId6" Type="http://schemas.openxmlformats.org/officeDocument/2006/relationships/slide" Target="slides/slide1.xml"/><Relationship Id="rId18" Type="http://schemas.openxmlformats.org/officeDocument/2006/relationships/font" Target="fonts/Int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a37ef9f6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a37ef9f6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a37ef9f6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a37ef9f6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a37ef9f6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a37ef9f6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a37ef9f6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a37ef9f6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a37ef9f6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a37ef9f6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a37ef9f6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a37ef9f6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EFEFE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logo_techaid_V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9923" r="19923" t="0"/>
          <a:stretch/>
        </p:blipFill>
        <p:spPr>
          <a:xfrm>
            <a:off x="4572000" y="196800"/>
            <a:ext cx="43731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78125" y="1714800"/>
            <a:ext cx="2061600" cy="171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Tech</a:t>
            </a:r>
            <a:endParaRPr b="1" sz="60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Aid</a:t>
            </a:r>
            <a:endParaRPr sz="60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78125" y="3811675"/>
            <a:ext cx="22602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Carlos F.</a:t>
            </a:r>
            <a:endParaRPr sz="1600"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Enzo R.</a:t>
            </a:r>
            <a:endParaRPr sz="1600"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Nicolas G.</a:t>
            </a:r>
            <a:endParaRPr sz="1600"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Ryan M.</a:t>
            </a:r>
            <a:endParaRPr sz="1600"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EFEFE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 title="elderly-people-learn-use-iphones.jp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5474" r="15474" t="0"/>
          <a:stretch/>
        </p:blipFill>
        <p:spPr>
          <a:xfrm>
            <a:off x="4572000" y="196800"/>
            <a:ext cx="43731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528600" y="1528950"/>
            <a:ext cx="3879300" cy="96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Problemas</a:t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28600" y="2571750"/>
            <a:ext cx="3275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Causa &amp;</a:t>
            </a:r>
            <a:endParaRPr sz="20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Consequência</a:t>
            </a:r>
            <a:endParaRPr sz="20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EFEFE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 title="logo_techaid_red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634" r="1634" t="0"/>
          <a:stretch/>
        </p:blipFill>
        <p:spPr>
          <a:xfrm>
            <a:off x="4187575" y="1009650"/>
            <a:ext cx="4625100" cy="31242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538175" y="2147700"/>
            <a:ext cx="29664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1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Solução</a:t>
            </a:r>
            <a:endParaRPr sz="5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EFEFE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 title="1f4dd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4312" l="0" r="0" t="-4312"/>
          <a:stretch/>
        </p:blipFill>
        <p:spPr>
          <a:xfrm>
            <a:off x="4951325" y="574650"/>
            <a:ext cx="3677100" cy="39942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528600" y="1528950"/>
            <a:ext cx="3801000" cy="96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Propostas</a:t>
            </a:r>
            <a:endParaRPr sz="5200">
              <a:solidFill>
                <a:schemeClr val="dk2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528600" y="2495550"/>
            <a:ext cx="3275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. Cursos e aulas</a:t>
            </a:r>
            <a:endParaRPr sz="20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. Aplicativo educativo</a:t>
            </a:r>
            <a:endParaRPr sz="20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. Oficinas de apoio</a:t>
            </a:r>
            <a:endParaRPr sz="20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. Acessibilidade</a:t>
            </a:r>
            <a:endParaRPr sz="20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EFEFE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528600" y="1589700"/>
            <a:ext cx="21525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Aplicativo</a:t>
            </a:r>
            <a:r>
              <a:rPr lang="en" sz="31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Educativo</a:t>
            </a:r>
            <a:endParaRPr sz="3100">
              <a:solidFill>
                <a:schemeClr val="dk2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528600" y="2565775"/>
            <a:ext cx="3424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. Jogos dinâmicos</a:t>
            </a:r>
            <a:endParaRPr sz="20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. Aulas e desafios</a:t>
            </a:r>
            <a:endParaRPr sz="20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. Suporte ativo 24h</a:t>
            </a:r>
            <a:endParaRPr sz="20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3" name="Google Shape;83;p17" title="Screenshot 2025-04-10 001733.png"/>
          <p:cNvPicPr preferRelativeResize="0"/>
          <p:nvPr/>
        </p:nvPicPr>
        <p:blipFill rotWithShape="1">
          <a:blip r:embed="rId3">
            <a:alphaModFix/>
          </a:blip>
          <a:srcRect b="1076" l="0" r="0" t="1076"/>
          <a:stretch/>
        </p:blipFill>
        <p:spPr>
          <a:xfrm>
            <a:off x="3994225" y="213450"/>
            <a:ext cx="2352600" cy="47166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6420000" dist="38100">
              <a:srgbClr val="000000">
                <a:alpha val="50000"/>
              </a:srgbClr>
            </a:outerShdw>
          </a:effectLst>
        </p:spPr>
      </p:pic>
      <p:pic>
        <p:nvPicPr>
          <p:cNvPr id="84" name="Google Shape;84;p17" title="Screenshot 2025-04-10 001840.png"/>
          <p:cNvPicPr preferRelativeResize="0"/>
          <p:nvPr/>
        </p:nvPicPr>
        <p:blipFill rotWithShape="1">
          <a:blip r:embed="rId4">
            <a:alphaModFix/>
          </a:blip>
          <a:srcRect b="0" l="367" r="357" t="0"/>
          <a:stretch/>
        </p:blipFill>
        <p:spPr>
          <a:xfrm>
            <a:off x="6497850" y="213450"/>
            <a:ext cx="2352600" cy="471660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6420000" dist="381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EFEFE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 title="9354414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967" r="3967" t="0"/>
          <a:stretch/>
        </p:blipFill>
        <p:spPr>
          <a:xfrm>
            <a:off x="4572000" y="284550"/>
            <a:ext cx="4211400" cy="45744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528600" y="1701175"/>
            <a:ext cx="38010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Acessibilidade</a:t>
            </a:r>
            <a:endParaRPr sz="3100">
              <a:solidFill>
                <a:schemeClr val="dk2"/>
              </a:solidFill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528600" y="2337175"/>
            <a:ext cx="3438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. Fontes redimensionáveis</a:t>
            </a:r>
            <a:endParaRPr sz="20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. Cores com contraste</a:t>
            </a:r>
            <a:endParaRPr sz="20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. Assistente auditivo</a:t>
            </a:r>
            <a:endParaRPr sz="20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EFEFE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 title="1f3af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4312" l="0" r="0" t="-4312"/>
          <a:stretch/>
        </p:blipFill>
        <p:spPr>
          <a:xfrm>
            <a:off x="4329600" y="293250"/>
            <a:ext cx="4195500" cy="45570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528600" y="1701175"/>
            <a:ext cx="38010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Objetivos</a:t>
            </a:r>
            <a:endParaRPr sz="3100">
              <a:solidFill>
                <a:schemeClr val="dk2"/>
              </a:solidFill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528600" y="2337175"/>
            <a:ext cx="3438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. Inclusão</a:t>
            </a:r>
            <a:endParaRPr sz="20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. Engajamento</a:t>
            </a:r>
            <a:endParaRPr sz="20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. Satisfação</a:t>
            </a:r>
            <a:endParaRPr sz="20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