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530" r:id="rId5"/>
    <p:sldId id="531" r:id="rId6"/>
    <p:sldId id="533" r:id="rId7"/>
    <p:sldId id="534" r:id="rId8"/>
    <p:sldId id="538" r:id="rId9"/>
    <p:sldId id="535" r:id="rId10"/>
    <p:sldId id="536" r:id="rId11"/>
    <p:sldId id="546" r:id="rId12"/>
    <p:sldId id="537" r:id="rId13"/>
    <p:sldId id="543"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564445" y="2176272"/>
            <a:ext cx="11209866" cy="1481328"/>
          </a:xfrm>
        </p:spPr>
        <p:txBody>
          <a:bodyPr/>
          <a:lstStyle/>
          <a:p>
            <a:r>
              <a:rPr lang="en-US" dirty="0"/>
              <a:t>AI-Based Threat Intelligence and Prediction System</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Anshika Tyagi </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IN" dirty="0"/>
              <a:t>5. Conclusion</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pPr algn="l"/>
            <a:r>
              <a:rPr lang="en-US" dirty="0"/>
              <a:t>The AI-Based Threat Intelligence and Prediction System demonstrated effective performance in classifying phishing URLs using machine learning techniques. Both Logistic Regression and Multinomial Naive Bayes models showed high accuracy, with Logistic Regression slightly outperforming in this context. The system can be further enhanced by incorporating additional features and advanced algorithms to improve prediction accuracy and robustness.</a:t>
            </a:r>
          </a:p>
        </p:txBody>
      </p:sp>
    </p:spTree>
    <p:extLst>
      <p:ext uri="{BB962C8B-B14F-4D97-AF65-F5344CB8AC3E}">
        <p14:creationId xmlns:p14="http://schemas.microsoft.com/office/powerpoint/2010/main" val="195875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042670" y="1998554"/>
            <a:ext cx="4718304" cy="1069848"/>
          </a:xfrm>
        </p:spPr>
        <p:txBody>
          <a:bodyPr/>
          <a:lstStyle/>
          <a:p>
            <a:r>
              <a:rPr lang="en-IN" dirty="0"/>
              <a:t>References</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5228254" y="3206054"/>
            <a:ext cx="6765872" cy="2395728"/>
          </a:xfrm>
        </p:spPr>
        <p:txBody>
          <a:bodyPr/>
          <a:lstStyle/>
          <a:p>
            <a:pPr marL="342900" indent="-342900">
              <a:buFont typeface="Courier New" panose="02070309020205020404" pitchFamily="49" charset="0"/>
              <a:buChar char="o"/>
            </a:pPr>
            <a:r>
              <a:rPr lang="en-US" sz="1800" b="1" dirty="0"/>
              <a:t>Books:</a:t>
            </a:r>
          </a:p>
          <a:p>
            <a:r>
              <a:rPr lang="en-US" sz="1600" dirty="0"/>
              <a:t>"Artificial Intelligence in Cybersecurity" by Leslie F. </a:t>
            </a:r>
            <a:r>
              <a:rPr lang="en-US" sz="1600" dirty="0" err="1"/>
              <a:t>Sikos</a:t>
            </a:r>
            <a:r>
              <a:rPr lang="en-US" sz="1600" dirty="0"/>
              <a:t>.</a:t>
            </a:r>
          </a:p>
          <a:p>
            <a:r>
              <a:rPr lang="en-US" sz="2000" dirty="0"/>
              <a:t>"</a:t>
            </a:r>
            <a:r>
              <a:rPr lang="en-US" sz="1600" dirty="0"/>
              <a:t>Machine Learning and Security" by Clarence </a:t>
            </a:r>
            <a:r>
              <a:rPr lang="en-US" sz="1600" dirty="0" err="1"/>
              <a:t>Chio</a:t>
            </a:r>
            <a:r>
              <a:rPr lang="en-US" sz="1600" dirty="0"/>
              <a:t> and David Freeman.</a:t>
            </a:r>
          </a:p>
          <a:p>
            <a:pPr marL="342900" indent="-342900">
              <a:buFont typeface="Courier New" panose="02070309020205020404" pitchFamily="49" charset="0"/>
              <a:buChar char="o"/>
            </a:pPr>
            <a:r>
              <a:rPr lang="en-US" sz="1800" b="1" dirty="0"/>
              <a:t>Articles:</a:t>
            </a:r>
          </a:p>
          <a:p>
            <a:r>
              <a:rPr lang="en-US" sz="2000" dirty="0"/>
              <a:t>"</a:t>
            </a:r>
            <a:r>
              <a:rPr lang="en-US" sz="1600" dirty="0"/>
              <a:t>The Role of Artificial Intelligence in Cyber Security" by John A. Clark.</a:t>
            </a:r>
          </a:p>
          <a:p>
            <a:r>
              <a:rPr lang="en-US" sz="1600" dirty="0"/>
              <a:t>"Predictive Threat Intelligence Using Machine Learning" by Karen </a:t>
            </a:r>
            <a:r>
              <a:rPr lang="en-US" sz="1600" dirty="0" err="1"/>
              <a:t>Scarfone</a:t>
            </a:r>
            <a:r>
              <a:rPr lang="en-US" sz="1600" dirty="0"/>
              <a:t>.</a:t>
            </a:r>
          </a:p>
          <a:p>
            <a:pPr marL="285750" indent="-285750">
              <a:buFont typeface="Courier New" panose="02070309020205020404" pitchFamily="49" charset="0"/>
              <a:buChar char="o"/>
            </a:pPr>
            <a:r>
              <a:rPr lang="en-US" sz="1800" b="1" dirty="0"/>
              <a:t>Websites:</a:t>
            </a:r>
          </a:p>
          <a:p>
            <a:pPr marL="285750" indent="-285750">
              <a:buFont typeface="Wingdings" panose="05000000000000000000" pitchFamily="2" charset="2"/>
              <a:buChar char="§"/>
            </a:pPr>
            <a:r>
              <a:rPr lang="en-US" sz="1600" dirty="0"/>
              <a:t>Darktrace</a:t>
            </a:r>
          </a:p>
          <a:p>
            <a:pPr marL="285750" indent="-285750">
              <a:buFont typeface="Wingdings" panose="05000000000000000000" pitchFamily="2" charset="2"/>
              <a:buChar char="§"/>
            </a:pPr>
            <a:r>
              <a:rPr lang="en-US" sz="1600" dirty="0" err="1"/>
              <a:t>QRadar</a:t>
            </a:r>
            <a:endParaRPr lang="en-US" sz="1600" dirty="0"/>
          </a:p>
        </p:txBody>
      </p:sp>
      <p:pic>
        <p:nvPicPr>
          <p:cNvPr id="7" name="Picture 6">
            <a:extLst>
              <a:ext uri="{FF2B5EF4-FFF2-40B4-BE49-F238E27FC236}">
                <a16:creationId xmlns:a16="http://schemas.microsoft.com/office/drawing/2014/main" id="{A876415B-2BB7-8C2B-6979-7028C60BC157}"/>
              </a:ext>
            </a:extLst>
          </p:cNvPr>
          <p:cNvPicPr>
            <a:picLocks noChangeAspect="1"/>
          </p:cNvPicPr>
          <p:nvPr/>
        </p:nvPicPr>
        <p:blipFill>
          <a:blip r:embed="rId2"/>
          <a:stretch>
            <a:fillRect/>
          </a:stretch>
        </p:blipFill>
        <p:spPr>
          <a:xfrm>
            <a:off x="701864" y="465951"/>
            <a:ext cx="3594834" cy="334318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457200" indent="-457200" algn="l">
              <a:lnSpc>
                <a:spcPct val="150000"/>
              </a:lnSpc>
              <a:buClr>
                <a:schemeClr val="accent6"/>
              </a:buClr>
              <a:buFont typeface="+mj-lt"/>
              <a:buAutoNum type="arabicPeriod"/>
            </a:pPr>
            <a:r>
              <a:rPr lang="en-US" dirty="0">
                <a:solidFill>
                  <a:schemeClr val="bg1"/>
                </a:solidFill>
                <a:latin typeface="Segoe UI Light" panose="020B0502040204020203" pitchFamily="34" charset="0"/>
                <a:cs typeface="Segoe UI Light" panose="020B0502040204020203" pitchFamily="34" charset="0"/>
              </a:rPr>
              <a:t>Introduction</a:t>
            </a:r>
          </a:p>
          <a:p>
            <a:pPr marL="457200" indent="-457200" algn="l">
              <a:lnSpc>
                <a:spcPct val="150000"/>
              </a:lnSpc>
              <a:buClr>
                <a:schemeClr val="accent6"/>
              </a:buClr>
              <a:buFont typeface="+mj-lt"/>
              <a:buAutoNum type="arabicPeriod"/>
            </a:pPr>
            <a:r>
              <a:rPr lang="en-IN" dirty="0"/>
              <a:t>Background</a:t>
            </a:r>
            <a:endParaRPr lang="en-US" dirty="0">
              <a:solidFill>
                <a:schemeClr val="bg1"/>
              </a:solidFill>
              <a:latin typeface="Segoe UI Light" panose="020B0502040204020203" pitchFamily="34" charset="0"/>
              <a:cs typeface="Segoe UI Light" panose="020B0502040204020203" pitchFamily="34" charset="0"/>
            </a:endParaRPr>
          </a:p>
          <a:p>
            <a:pPr marL="457200" indent="-457200">
              <a:buFont typeface="+mj-lt"/>
              <a:buAutoNum type="arabicPeriod"/>
            </a:pPr>
            <a:r>
              <a:rPr lang="en-IN" dirty="0"/>
              <a:t>Implementation Details</a:t>
            </a:r>
            <a:endParaRPr lang="en-US" dirty="0">
              <a:solidFill>
                <a:schemeClr val="bg1"/>
              </a:solidFill>
              <a:latin typeface="Segoe UI Light" panose="020B0502040204020203" pitchFamily="34" charset="0"/>
              <a:cs typeface="Segoe UI Light" panose="020B0502040204020203" pitchFamily="34" charset="0"/>
            </a:endParaRPr>
          </a:p>
          <a:p>
            <a:pPr marL="457200" indent="-457200" algn="l">
              <a:lnSpc>
                <a:spcPct val="150000"/>
              </a:lnSpc>
              <a:buClr>
                <a:schemeClr val="accent6"/>
              </a:buClr>
              <a:buFont typeface="+mj-lt"/>
              <a:buAutoNum type="arabicPeriod"/>
            </a:pPr>
            <a:r>
              <a:rPr lang="en-IN" dirty="0"/>
              <a:t>Results and Analysis</a:t>
            </a:r>
            <a:endParaRPr lang="en-US" dirty="0">
              <a:solidFill>
                <a:schemeClr val="bg1"/>
              </a:solidFill>
              <a:latin typeface="Segoe UI Light" panose="020B0502040204020203" pitchFamily="34" charset="0"/>
              <a:cs typeface="Segoe UI Light" panose="020B0502040204020203" pitchFamily="34" charset="0"/>
            </a:endParaRPr>
          </a:p>
          <a:p>
            <a:pPr marL="457200" indent="-457200" algn="l">
              <a:lnSpc>
                <a:spcPct val="150000"/>
              </a:lnSpc>
              <a:buClr>
                <a:schemeClr val="accent6"/>
              </a:buClr>
              <a:buFont typeface="+mj-lt"/>
              <a:buAutoNum type="arabicPeriod"/>
            </a:pPr>
            <a:r>
              <a:rPr lang="en-IN" dirty="0"/>
              <a:t>Conclusion</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466343" y="6153912"/>
            <a:ext cx="3918843" cy="310896"/>
          </a:xfrm>
        </p:spPr>
        <p:txBody>
          <a:bodyPr/>
          <a:lstStyle/>
          <a:p>
            <a:r>
              <a:rPr lang="en-US" dirty="0"/>
              <a:t>AI-Based Threat Intelligence and  Prediction System</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716810" y="2157984"/>
            <a:ext cx="7735824" cy="1069848"/>
          </a:xfrm>
        </p:spPr>
        <p:txBody>
          <a:bodyPr/>
          <a:lstStyle/>
          <a:p>
            <a:r>
              <a:rPr lang="en-US" dirty="0"/>
              <a:t>1. 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868129" y="3429000"/>
            <a:ext cx="8095783" cy="1389888"/>
          </a:xfrm>
        </p:spPr>
        <p:txBody>
          <a:bodyPr/>
          <a:lstStyle/>
          <a:p>
            <a:pPr algn="l"/>
            <a:r>
              <a:rPr lang="en-US" b="1" dirty="0"/>
              <a:t>The spread of cyberthreats in the modern era presents serious difficulties for businesses all around the world. In many cases, sophisticated attacks are difficult to detect and mitigate using conventional cybersecurity techniques. The goal of this project is to create an AI-Based Threat Intelligence and Prediction System that will improve cyber threat detection and prediction by utilizing machine learning techniques. By analyzing phishing site URLs, this system will categorize them as benign or malicious, taking a proactive approach to cybersecurity.</a:t>
            </a:r>
          </a:p>
        </p:txBody>
      </p:sp>
      <p:pic>
        <p:nvPicPr>
          <p:cNvPr id="9" name="Picture 8">
            <a:extLst>
              <a:ext uri="{FF2B5EF4-FFF2-40B4-BE49-F238E27FC236}">
                <a16:creationId xmlns:a16="http://schemas.microsoft.com/office/drawing/2014/main" id="{5C5DCB7C-B623-736A-7EA1-2AE671EA5B5E}"/>
              </a:ext>
            </a:extLst>
          </p:cNvPr>
          <p:cNvPicPr>
            <a:picLocks noChangeAspect="1"/>
          </p:cNvPicPr>
          <p:nvPr/>
        </p:nvPicPr>
        <p:blipFill>
          <a:blip r:embed="rId2"/>
          <a:stretch>
            <a:fillRect/>
          </a:stretch>
        </p:blipFill>
        <p:spPr>
          <a:xfrm>
            <a:off x="8170606" y="-1"/>
            <a:ext cx="4021394" cy="3460515"/>
          </a:xfrm>
          <a:prstGeom prst="ellipse">
            <a:avLst/>
          </a:prstGeom>
          <a:ln>
            <a:noFill/>
          </a:ln>
          <a:effectLst>
            <a:softEdge rad="112500"/>
          </a:effectLst>
        </p:spPr>
      </p:pic>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886870" y="2209307"/>
            <a:ext cx="6125496" cy="1069848"/>
          </a:xfrm>
        </p:spPr>
        <p:txBody>
          <a:bodyPr/>
          <a:lstStyle/>
          <a:p>
            <a:r>
              <a:rPr lang="en-IN" dirty="0"/>
              <a:t>2. Background</a:t>
            </a:r>
            <a:endParaRPr lang="en-US"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105145" y="3429000"/>
            <a:ext cx="10457590" cy="2990187"/>
          </a:xfrm>
        </p:spPr>
        <p:txBody>
          <a:bodyPr/>
          <a:lstStyle/>
          <a:p>
            <a:pPr algn="l"/>
            <a:r>
              <a:rPr lang="en-US" sz="2000" b="1" dirty="0"/>
              <a:t>The process of obtaining, evaluating, and interpreting data regarding present and future risks to an organization is known as threat intelligence. It seeks to offer practical insights to improve security posture. Conventional approaches frequently depend on manual procedures and static rules, which are inadequate to counter threats that are dynamic and ever-changing.</a:t>
            </a:r>
          </a:p>
          <a:p>
            <a:pPr algn="l"/>
            <a:r>
              <a:rPr lang="en-US" sz="2000" b="1" dirty="0"/>
              <a:t>Advanced threat intelligence capabilities are provided by machine learning (ML) and artificial intelligence (AI). Artificial intelligence (AI)-based systems can improve threat detection speed and accuracy by analyzing large datasets, finding patterns, and making predictions. The goal of this project is to categorize phishing URLs—which are frequently used in cyberattacks to trick users into divulging sensitive information—using artificial intelligence techniques.</a:t>
            </a:r>
          </a:p>
          <a:p>
            <a:endParaRPr lang="en-US" sz="2000" dirty="0"/>
          </a:p>
        </p:txBody>
      </p:sp>
      <p:pic>
        <p:nvPicPr>
          <p:cNvPr id="7" name="Picture 6">
            <a:extLst>
              <a:ext uri="{FF2B5EF4-FFF2-40B4-BE49-F238E27FC236}">
                <a16:creationId xmlns:a16="http://schemas.microsoft.com/office/drawing/2014/main" id="{EAE4BA40-30A4-0720-04E2-26CE9D9F64E9}"/>
              </a:ext>
            </a:extLst>
          </p:cNvPr>
          <p:cNvPicPr>
            <a:picLocks noChangeAspect="1"/>
          </p:cNvPicPr>
          <p:nvPr/>
        </p:nvPicPr>
        <p:blipFill>
          <a:blip r:embed="rId2"/>
          <a:stretch>
            <a:fillRect/>
          </a:stretch>
        </p:blipFill>
        <p:spPr>
          <a:xfrm>
            <a:off x="6772459" y="226560"/>
            <a:ext cx="5211097" cy="3052595"/>
          </a:xfrm>
          <a:prstGeom prst="snip2DiagRect">
            <a:avLst/>
          </a:prstGeom>
          <a:solidFill>
            <a:srgbClr val="FFFFFF">
              <a:shade val="85000"/>
            </a:srgbClr>
          </a:solidFill>
          <a:ln w="19050" cap="sq">
            <a:solidFill>
              <a:schemeClr val="tx1"/>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102885" y="94341"/>
            <a:ext cx="8878824" cy="634278"/>
          </a:xfrm>
        </p:spPr>
        <p:txBody>
          <a:bodyPr/>
          <a:lstStyle/>
          <a:p>
            <a:r>
              <a:rPr lang="en-US" dirty="0"/>
              <a:t>3. Implementation Details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689931" y="938686"/>
            <a:ext cx="5032443" cy="2915559"/>
          </a:xfrm>
        </p:spPr>
        <p:txBody>
          <a:bodyPr/>
          <a:lstStyle/>
          <a:p>
            <a:r>
              <a:rPr lang="en-US" sz="2000" dirty="0"/>
              <a:t>3.1 </a:t>
            </a:r>
            <a:r>
              <a:rPr lang="en-US" sz="2000" u="sng" dirty="0"/>
              <a:t>Data Collection and Preprocessing</a:t>
            </a:r>
            <a:r>
              <a:rPr lang="en-US" sz="1600" b="0" u="sng" dirty="0"/>
              <a:t>: </a:t>
            </a:r>
            <a:r>
              <a:rPr lang="en-US" sz="1600" b="0" dirty="0"/>
              <a:t> The dataset used in this project consists of phishing site URLs, sourced from Kaggle. The implementation involves several key steps:</a:t>
            </a:r>
          </a:p>
          <a:p>
            <a:pPr marL="342900" indent="-342900">
              <a:buFont typeface="Courier New" panose="02070309020205020404" pitchFamily="49" charset="0"/>
              <a:buChar char="o"/>
            </a:pPr>
            <a:r>
              <a:rPr lang="en-US" sz="1600" b="0" dirty="0"/>
              <a:t>Data Loading: The dataset is loaded using Pandas.</a:t>
            </a:r>
          </a:p>
          <a:p>
            <a:pPr marL="342900" indent="-342900">
              <a:buFont typeface="Courier New" panose="02070309020205020404" pitchFamily="49" charset="0"/>
              <a:buChar char="o"/>
            </a:pPr>
            <a:r>
              <a:rPr lang="en-US" sz="1600" b="0" dirty="0"/>
              <a:t>Exploratory Data Analysis (EDA): Understanding the dataset through basic statistics and visualizations.</a:t>
            </a:r>
          </a:p>
          <a:p>
            <a:pPr marL="342900" indent="-342900">
              <a:buFont typeface="Courier New" panose="02070309020205020404" pitchFamily="49" charset="0"/>
              <a:buChar char="o"/>
            </a:pPr>
            <a:r>
              <a:rPr lang="en-US" sz="1600" b="0" dirty="0"/>
              <a:t>Tokenization: Splitting URLs into individual tokens.</a:t>
            </a:r>
          </a:p>
          <a:p>
            <a:pPr marL="342900" indent="-342900">
              <a:buFont typeface="Courier New" panose="02070309020205020404" pitchFamily="49" charset="0"/>
              <a:buChar char="o"/>
            </a:pPr>
            <a:r>
              <a:rPr lang="en-US" sz="1600" b="0" dirty="0"/>
              <a:t>Stemming: Reducing words to their base or root form.</a:t>
            </a:r>
          </a:p>
          <a:p>
            <a:pPr marL="342900" indent="-342900">
              <a:buFont typeface="Courier New" panose="02070309020205020404" pitchFamily="49" charset="0"/>
              <a:buChar char="o"/>
            </a:pPr>
            <a:r>
              <a:rPr lang="en-US" sz="1600" b="0" dirty="0"/>
              <a:t>Joining Tokens: Reconstructing URLs from tokens for further processing.</a:t>
            </a:r>
          </a:p>
          <a:p>
            <a:pPr marL="342900" indent="-342900">
              <a:buFont typeface="Courier New" panose="02070309020205020404" pitchFamily="49" charset="0"/>
              <a:buChar char="o"/>
            </a:pPr>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66343" y="6432853"/>
            <a:ext cx="4862740" cy="310896"/>
          </a:xfrm>
        </p:spPr>
        <p:txBody>
          <a:bodyPr/>
          <a:lstStyle/>
          <a:p>
            <a:r>
              <a:rPr lang="en-US" dirty="0"/>
              <a:t>AI-Based Threat Intelligence and  Prediction System</a:t>
            </a:r>
          </a:p>
        </p:txBody>
      </p:sp>
      <p:pic>
        <p:nvPicPr>
          <p:cNvPr id="14" name="Picture 13">
            <a:extLst>
              <a:ext uri="{FF2B5EF4-FFF2-40B4-BE49-F238E27FC236}">
                <a16:creationId xmlns:a16="http://schemas.microsoft.com/office/drawing/2014/main" id="{5E97E9AC-7370-537E-B801-B46EAE3CBBC5}"/>
              </a:ext>
            </a:extLst>
          </p:cNvPr>
          <p:cNvPicPr>
            <a:picLocks noChangeAspect="1"/>
          </p:cNvPicPr>
          <p:nvPr/>
        </p:nvPicPr>
        <p:blipFill rotWithShape="1">
          <a:blip r:embed="rId2"/>
          <a:srcRect l="3825" t="2670" r="26856" b="4494"/>
          <a:stretch/>
        </p:blipFill>
        <p:spPr>
          <a:xfrm>
            <a:off x="701040" y="4121388"/>
            <a:ext cx="4393345" cy="2213105"/>
          </a:xfrm>
          <a:prstGeom prst="rect">
            <a:avLst/>
          </a:prstGeom>
        </p:spPr>
      </p:pic>
      <p:sp>
        <p:nvSpPr>
          <p:cNvPr id="17" name="Text Placeholder 2">
            <a:extLst>
              <a:ext uri="{FF2B5EF4-FFF2-40B4-BE49-F238E27FC236}">
                <a16:creationId xmlns:a16="http://schemas.microsoft.com/office/drawing/2014/main" id="{5830852F-3FB7-6D2E-F6AC-1F6B9CAD2158}"/>
              </a:ext>
            </a:extLst>
          </p:cNvPr>
          <p:cNvSpPr txBox="1">
            <a:spLocks/>
          </p:cNvSpPr>
          <p:nvPr/>
        </p:nvSpPr>
        <p:spPr>
          <a:xfrm>
            <a:off x="5841049" y="919022"/>
            <a:ext cx="5279236" cy="160000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b="1" dirty="0"/>
              <a:t>3.2</a:t>
            </a:r>
            <a:r>
              <a:rPr lang="en-US" b="1" dirty="0"/>
              <a:t> </a:t>
            </a:r>
            <a:r>
              <a:rPr lang="en-US" sz="2000" b="1" u="sng" dirty="0"/>
              <a:t>Data </a:t>
            </a:r>
            <a:r>
              <a:rPr lang="en-US" sz="2000" b="1" u="sng" dirty="0" err="1"/>
              <a:t>PreprocessingTokenization</a:t>
            </a:r>
            <a:r>
              <a:rPr lang="en-US" sz="2000" b="1" u="sng" dirty="0"/>
              <a:t>:</a:t>
            </a:r>
            <a:endParaRPr lang="en-US" sz="2000" u="sng" dirty="0"/>
          </a:p>
          <a:p>
            <a:pPr marL="342900" indent="-342900">
              <a:buFont typeface="Courier New" panose="02070309020205020404" pitchFamily="49" charset="0"/>
              <a:buChar char="o"/>
            </a:pPr>
            <a:r>
              <a:rPr lang="en-US" sz="1600" dirty="0"/>
              <a:t>Using </a:t>
            </a:r>
            <a:r>
              <a:rPr lang="en-US" sz="1600" dirty="0" err="1"/>
              <a:t>RegexpTokenizer</a:t>
            </a:r>
            <a:r>
              <a:rPr lang="en-US" sz="1600" dirty="0"/>
              <a:t> to split URLs into tokens.</a:t>
            </a:r>
          </a:p>
          <a:p>
            <a:pPr marL="342900" indent="-342900">
              <a:buFont typeface="Courier New" panose="02070309020205020404" pitchFamily="49" charset="0"/>
              <a:buChar char="o"/>
            </a:pPr>
            <a:r>
              <a:rPr lang="en-US" sz="1600" dirty="0"/>
              <a:t>Stemming:  Using </a:t>
            </a:r>
            <a:r>
              <a:rPr lang="en-US" sz="1600" dirty="0" err="1"/>
              <a:t>SnowballStemmer</a:t>
            </a:r>
            <a:r>
              <a:rPr lang="en-US" sz="1600" dirty="0"/>
              <a:t> to reduce tokens to their root </a:t>
            </a:r>
            <a:r>
              <a:rPr lang="en-US" sz="1600" dirty="0" err="1"/>
              <a:t>forms.Joining</a:t>
            </a:r>
            <a:endParaRPr lang="en-US" sz="1600" dirty="0"/>
          </a:p>
          <a:p>
            <a:pPr marL="342900" indent="-342900">
              <a:buFont typeface="Courier New" panose="02070309020205020404" pitchFamily="49" charset="0"/>
              <a:buChar char="o"/>
            </a:pPr>
            <a:r>
              <a:rPr lang="en-US" sz="1600" dirty="0"/>
              <a:t> Tokens:  Combining tokens back into strings.</a:t>
            </a:r>
            <a:endParaRPr lang="en-US" dirty="0"/>
          </a:p>
        </p:txBody>
      </p:sp>
      <p:pic>
        <p:nvPicPr>
          <p:cNvPr id="21" name="Picture 20">
            <a:extLst>
              <a:ext uri="{FF2B5EF4-FFF2-40B4-BE49-F238E27FC236}">
                <a16:creationId xmlns:a16="http://schemas.microsoft.com/office/drawing/2014/main" id="{BF76DA23-FBC9-32CC-B18A-289B246A01DC}"/>
              </a:ext>
            </a:extLst>
          </p:cNvPr>
          <p:cNvPicPr>
            <a:picLocks noChangeAspect="1"/>
          </p:cNvPicPr>
          <p:nvPr/>
        </p:nvPicPr>
        <p:blipFill>
          <a:blip r:embed="rId3"/>
          <a:stretch>
            <a:fillRect/>
          </a:stretch>
        </p:blipFill>
        <p:spPr>
          <a:xfrm>
            <a:off x="5722374" y="2680085"/>
            <a:ext cx="5779696" cy="4063664"/>
          </a:xfrm>
          <a:prstGeom prst="rect">
            <a:avLst/>
          </a:prstGeom>
        </p:spPr>
      </p:pic>
    </p:spTree>
    <p:extLst>
      <p:ext uri="{BB962C8B-B14F-4D97-AF65-F5344CB8AC3E}">
        <p14:creationId xmlns:p14="http://schemas.microsoft.com/office/powerpoint/2010/main" val="76521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a:xfrm>
            <a:off x="466343" y="6190488"/>
            <a:ext cx="3771359" cy="310896"/>
          </a:xfrm>
        </p:spPr>
        <p:txBody>
          <a:bodyPr/>
          <a:lstStyle/>
          <a:p>
            <a:r>
              <a:rPr lang="en-US" dirty="0"/>
              <a:t>AI-Based Threat Intelligence and  Prediction System</a:t>
            </a:r>
          </a:p>
        </p:txBody>
      </p:sp>
      <p:pic>
        <p:nvPicPr>
          <p:cNvPr id="13" name="Picture 12">
            <a:extLst>
              <a:ext uri="{FF2B5EF4-FFF2-40B4-BE49-F238E27FC236}">
                <a16:creationId xmlns:a16="http://schemas.microsoft.com/office/drawing/2014/main" id="{BEA3F162-C643-ED32-D69C-89A90D2BB8EB}"/>
              </a:ext>
            </a:extLst>
          </p:cNvPr>
          <p:cNvPicPr>
            <a:picLocks noChangeAspect="1"/>
          </p:cNvPicPr>
          <p:nvPr/>
        </p:nvPicPr>
        <p:blipFill>
          <a:blip r:embed="rId2"/>
          <a:stretch>
            <a:fillRect/>
          </a:stretch>
        </p:blipFill>
        <p:spPr>
          <a:xfrm>
            <a:off x="726051" y="88490"/>
            <a:ext cx="4347394" cy="5830529"/>
          </a:xfrm>
          <a:prstGeom prst="rect">
            <a:avLst/>
          </a:prstGeom>
        </p:spPr>
      </p:pic>
      <p:pic>
        <p:nvPicPr>
          <p:cNvPr id="15" name="Picture 14">
            <a:extLst>
              <a:ext uri="{FF2B5EF4-FFF2-40B4-BE49-F238E27FC236}">
                <a16:creationId xmlns:a16="http://schemas.microsoft.com/office/drawing/2014/main" id="{F18C1BA6-34B1-830D-8115-FABE3EAE036F}"/>
              </a:ext>
            </a:extLst>
          </p:cNvPr>
          <p:cNvPicPr>
            <a:picLocks noChangeAspect="1"/>
          </p:cNvPicPr>
          <p:nvPr/>
        </p:nvPicPr>
        <p:blipFill>
          <a:blip r:embed="rId3"/>
          <a:stretch>
            <a:fillRect/>
          </a:stretch>
        </p:blipFill>
        <p:spPr>
          <a:xfrm>
            <a:off x="5161934" y="83573"/>
            <a:ext cx="6774427" cy="2920181"/>
          </a:xfrm>
          <a:prstGeom prst="rect">
            <a:avLst/>
          </a:prstGeom>
        </p:spPr>
      </p:pic>
      <p:pic>
        <p:nvPicPr>
          <p:cNvPr id="17" name="Picture 16">
            <a:extLst>
              <a:ext uri="{FF2B5EF4-FFF2-40B4-BE49-F238E27FC236}">
                <a16:creationId xmlns:a16="http://schemas.microsoft.com/office/drawing/2014/main" id="{2F7325C7-565D-05E8-17F3-F54864A93823}"/>
              </a:ext>
            </a:extLst>
          </p:cNvPr>
          <p:cNvPicPr>
            <a:picLocks noChangeAspect="1"/>
          </p:cNvPicPr>
          <p:nvPr/>
        </p:nvPicPr>
        <p:blipFill>
          <a:blip r:embed="rId4"/>
          <a:stretch>
            <a:fillRect/>
          </a:stretch>
        </p:blipFill>
        <p:spPr>
          <a:xfrm>
            <a:off x="5161934" y="3082216"/>
            <a:ext cx="6563723" cy="3322349"/>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a:xfrm>
            <a:off x="466343" y="6190488"/>
            <a:ext cx="4125321" cy="310896"/>
          </a:xfrm>
        </p:spPr>
        <p:txBody>
          <a:bodyPr/>
          <a:lstStyle/>
          <a:p>
            <a:r>
              <a:rPr lang="en-US" dirty="0"/>
              <a:t>AI-Based Threat Intelligence and  Prediction System</a:t>
            </a:r>
          </a:p>
          <a:p>
            <a:endParaRPr lang="en-US" dirty="0"/>
          </a:p>
        </p:txBody>
      </p:sp>
      <p:sp>
        <p:nvSpPr>
          <p:cNvPr id="14" name="Text Placeholder 2">
            <a:extLst>
              <a:ext uri="{FF2B5EF4-FFF2-40B4-BE49-F238E27FC236}">
                <a16:creationId xmlns:a16="http://schemas.microsoft.com/office/drawing/2014/main" id="{B97AF49E-43D5-8B20-531A-158B9ABFAC52}"/>
              </a:ext>
            </a:extLst>
          </p:cNvPr>
          <p:cNvSpPr txBox="1">
            <a:spLocks/>
          </p:cNvSpPr>
          <p:nvPr/>
        </p:nvSpPr>
        <p:spPr>
          <a:xfrm>
            <a:off x="5801032" y="566928"/>
            <a:ext cx="5304603" cy="160000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b="1" dirty="0"/>
              <a:t>3.4 </a:t>
            </a:r>
            <a:r>
              <a:rPr lang="en-US" sz="2000" b="1" u="sng" dirty="0"/>
              <a:t>Model Training and Evaluation: </a:t>
            </a:r>
          </a:p>
          <a:p>
            <a:pPr>
              <a:buFont typeface="Arial" panose="020B0604020202020204" pitchFamily="34" charset="0"/>
              <a:buChar char="•"/>
            </a:pPr>
            <a:r>
              <a:rPr lang="en-US" sz="1600" b="1" dirty="0"/>
              <a:t>Logistic Regression</a:t>
            </a:r>
            <a:r>
              <a:rPr lang="en-US" sz="1600" dirty="0"/>
              <a:t>: Training and evaluating a logistic regression model.</a:t>
            </a:r>
          </a:p>
          <a:p>
            <a:pPr>
              <a:buFont typeface="Arial" panose="020B0604020202020204" pitchFamily="34" charset="0"/>
              <a:buChar char="•"/>
            </a:pPr>
            <a:r>
              <a:rPr lang="en-US" sz="1600" b="1" dirty="0"/>
              <a:t>Multinomial Naive Bayes</a:t>
            </a:r>
            <a:r>
              <a:rPr lang="en-US" sz="1600" dirty="0"/>
              <a:t>: Training and evaluating a multinomial Naive Bayes model</a:t>
            </a:r>
            <a:r>
              <a:rPr lang="en-US" dirty="0"/>
              <a:t>.</a:t>
            </a:r>
          </a:p>
          <a:p>
            <a:endParaRPr lang="en-IN" dirty="0"/>
          </a:p>
        </p:txBody>
      </p:sp>
      <p:pic>
        <p:nvPicPr>
          <p:cNvPr id="16" name="Picture 15">
            <a:extLst>
              <a:ext uri="{FF2B5EF4-FFF2-40B4-BE49-F238E27FC236}">
                <a16:creationId xmlns:a16="http://schemas.microsoft.com/office/drawing/2014/main" id="{77C29461-1593-951E-CEC4-0A4972B252FB}"/>
              </a:ext>
            </a:extLst>
          </p:cNvPr>
          <p:cNvPicPr>
            <a:picLocks noChangeAspect="1"/>
          </p:cNvPicPr>
          <p:nvPr/>
        </p:nvPicPr>
        <p:blipFill>
          <a:blip r:embed="rId2"/>
          <a:stretch>
            <a:fillRect/>
          </a:stretch>
        </p:blipFill>
        <p:spPr>
          <a:xfrm>
            <a:off x="712740" y="1713383"/>
            <a:ext cx="4402591" cy="3486098"/>
          </a:xfrm>
          <a:prstGeom prst="rect">
            <a:avLst/>
          </a:prstGeom>
        </p:spPr>
      </p:pic>
      <p:sp>
        <p:nvSpPr>
          <p:cNvPr id="17" name="Text Placeholder 2">
            <a:extLst>
              <a:ext uri="{FF2B5EF4-FFF2-40B4-BE49-F238E27FC236}">
                <a16:creationId xmlns:a16="http://schemas.microsoft.com/office/drawing/2014/main" id="{BC0D56C7-69F2-E428-BA70-E82C0873D617}"/>
              </a:ext>
            </a:extLst>
          </p:cNvPr>
          <p:cNvSpPr txBox="1">
            <a:spLocks/>
          </p:cNvSpPr>
          <p:nvPr/>
        </p:nvSpPr>
        <p:spPr>
          <a:xfrm>
            <a:off x="712740" y="534088"/>
            <a:ext cx="4773660" cy="160000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b="1" dirty="0"/>
              <a:t>3.3 </a:t>
            </a:r>
            <a:r>
              <a:rPr lang="en-US" sz="2000" b="1" u="sng" dirty="0"/>
              <a:t>Feature Extraction Count Vectorizer :</a:t>
            </a:r>
            <a:r>
              <a:rPr lang="en-US" sz="2400" b="1" u="sng" dirty="0"/>
              <a:t> </a:t>
            </a:r>
            <a:r>
              <a:rPr lang="en-US" sz="1600" dirty="0"/>
              <a:t>Converting text data into numerical features using Count </a:t>
            </a:r>
            <a:r>
              <a:rPr lang="en-US" sz="1600" dirty="0" err="1"/>
              <a:t>Vectorizer</a:t>
            </a:r>
            <a:r>
              <a:rPr lang="en-US" sz="1800" dirty="0" err="1"/>
              <a:t>.c</a:t>
            </a:r>
            <a:endParaRPr lang="en-IN" sz="1600" dirty="0"/>
          </a:p>
        </p:txBody>
      </p:sp>
      <p:pic>
        <p:nvPicPr>
          <p:cNvPr id="19" name="Picture 18">
            <a:extLst>
              <a:ext uri="{FF2B5EF4-FFF2-40B4-BE49-F238E27FC236}">
                <a16:creationId xmlns:a16="http://schemas.microsoft.com/office/drawing/2014/main" id="{93914132-E7B8-F997-2653-E225DBAB815F}"/>
              </a:ext>
            </a:extLst>
          </p:cNvPr>
          <p:cNvPicPr>
            <a:picLocks noChangeAspect="1"/>
          </p:cNvPicPr>
          <p:nvPr/>
        </p:nvPicPr>
        <p:blipFill>
          <a:blip r:embed="rId3"/>
          <a:stretch>
            <a:fillRect/>
          </a:stretch>
        </p:blipFill>
        <p:spPr>
          <a:xfrm>
            <a:off x="5801032" y="2166932"/>
            <a:ext cx="5802802" cy="3742255"/>
          </a:xfrm>
          <a:prstGeom prst="rect">
            <a:avLst/>
          </a:prstGeom>
        </p:spPr>
      </p:pic>
    </p:spTree>
    <p:extLst>
      <p:ext uri="{BB962C8B-B14F-4D97-AF65-F5344CB8AC3E}">
        <p14:creationId xmlns:p14="http://schemas.microsoft.com/office/powerpoint/2010/main" val="120872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2">
            <a:extLst>
              <a:ext uri="{FF2B5EF4-FFF2-40B4-BE49-F238E27FC236}">
                <a16:creationId xmlns:a16="http://schemas.microsoft.com/office/drawing/2014/main" id="{83D55DBB-9D93-59B3-D8F9-4AAAEB28254A}"/>
              </a:ext>
            </a:extLst>
          </p:cNvPr>
          <p:cNvSpPr txBox="1">
            <a:spLocks/>
          </p:cNvSpPr>
          <p:nvPr/>
        </p:nvSpPr>
        <p:spPr>
          <a:xfrm>
            <a:off x="712741" y="521110"/>
            <a:ext cx="4291878" cy="16809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b="1" dirty="0"/>
              <a:t>3.5 </a:t>
            </a:r>
            <a:r>
              <a:rPr lang="en-US" sz="2000" b="1" u="sng" dirty="0"/>
              <a:t>Model Comparison</a:t>
            </a:r>
          </a:p>
          <a:p>
            <a:pPr>
              <a:buFont typeface="Arial" panose="020B0604020202020204" pitchFamily="34" charset="0"/>
              <a:buChar char="•"/>
            </a:pPr>
            <a:r>
              <a:rPr lang="en-US" sz="1600" b="1" dirty="0"/>
              <a:t>Accuracy Comparison</a:t>
            </a:r>
            <a:r>
              <a:rPr lang="en-US" sz="1600" dirty="0"/>
              <a:t>: Comparing the accuracy of different models using a bar plot.</a:t>
            </a:r>
          </a:p>
        </p:txBody>
      </p:sp>
      <p:pic>
        <p:nvPicPr>
          <p:cNvPr id="41" name="Picture 40">
            <a:extLst>
              <a:ext uri="{FF2B5EF4-FFF2-40B4-BE49-F238E27FC236}">
                <a16:creationId xmlns:a16="http://schemas.microsoft.com/office/drawing/2014/main" id="{8717EB6B-7BFE-2696-1BCA-BD67A8982229}"/>
              </a:ext>
            </a:extLst>
          </p:cNvPr>
          <p:cNvPicPr>
            <a:picLocks noChangeAspect="1"/>
          </p:cNvPicPr>
          <p:nvPr/>
        </p:nvPicPr>
        <p:blipFill>
          <a:blip r:embed="rId2"/>
          <a:stretch>
            <a:fillRect/>
          </a:stretch>
        </p:blipFill>
        <p:spPr>
          <a:xfrm>
            <a:off x="418564" y="1603188"/>
            <a:ext cx="5452155" cy="4358983"/>
          </a:xfrm>
          <a:prstGeom prst="rect">
            <a:avLst/>
          </a:prstGeom>
        </p:spPr>
      </p:pic>
      <p:pic>
        <p:nvPicPr>
          <p:cNvPr id="43" name="Picture 42">
            <a:extLst>
              <a:ext uri="{FF2B5EF4-FFF2-40B4-BE49-F238E27FC236}">
                <a16:creationId xmlns:a16="http://schemas.microsoft.com/office/drawing/2014/main" id="{E916B1C8-7A8E-B885-6833-323D08625B90}"/>
              </a:ext>
            </a:extLst>
          </p:cNvPr>
          <p:cNvPicPr>
            <a:picLocks noChangeAspect="1"/>
          </p:cNvPicPr>
          <p:nvPr/>
        </p:nvPicPr>
        <p:blipFill>
          <a:blip r:embed="rId3"/>
          <a:stretch>
            <a:fillRect/>
          </a:stretch>
        </p:blipFill>
        <p:spPr>
          <a:xfrm>
            <a:off x="6164896" y="215917"/>
            <a:ext cx="5786500" cy="3972232"/>
          </a:xfrm>
          <a:prstGeom prst="rect">
            <a:avLst/>
          </a:prstGeom>
        </p:spPr>
      </p:pic>
      <p:pic>
        <p:nvPicPr>
          <p:cNvPr id="45" name="Picture 44">
            <a:extLst>
              <a:ext uri="{FF2B5EF4-FFF2-40B4-BE49-F238E27FC236}">
                <a16:creationId xmlns:a16="http://schemas.microsoft.com/office/drawing/2014/main" id="{A39D73D5-D4AC-8CE4-5C12-CE400F030C38}"/>
              </a:ext>
            </a:extLst>
          </p:cNvPr>
          <p:cNvPicPr>
            <a:picLocks noChangeAspect="1"/>
          </p:cNvPicPr>
          <p:nvPr/>
        </p:nvPicPr>
        <p:blipFill>
          <a:blip r:embed="rId4"/>
          <a:stretch>
            <a:fillRect/>
          </a:stretch>
        </p:blipFill>
        <p:spPr>
          <a:xfrm>
            <a:off x="418564" y="6138753"/>
            <a:ext cx="4127350" cy="396274"/>
          </a:xfrm>
          <a:prstGeom prst="rect">
            <a:avLst/>
          </a:prstGeom>
        </p:spPr>
      </p:pic>
    </p:spTree>
    <p:extLst>
      <p:ext uri="{BB962C8B-B14F-4D97-AF65-F5344CB8AC3E}">
        <p14:creationId xmlns:p14="http://schemas.microsoft.com/office/powerpoint/2010/main" val="14301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8F83B69E-B72E-85C0-5486-2CF3AF46CFD3}"/>
              </a:ext>
            </a:extLst>
          </p:cNvPr>
          <p:cNvSpPr txBox="1">
            <a:spLocks/>
          </p:cNvSpPr>
          <p:nvPr/>
        </p:nvSpPr>
        <p:spPr>
          <a:xfrm>
            <a:off x="0" y="1675505"/>
            <a:ext cx="3519947" cy="118970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b="1" dirty="0"/>
              <a:t>4.1 Logistic Regression</a:t>
            </a:r>
          </a:p>
          <a:p>
            <a:pPr>
              <a:buFont typeface="Arial" panose="020B0604020202020204" pitchFamily="34" charset="0"/>
              <a:buChar char="•"/>
            </a:pPr>
            <a:r>
              <a:rPr lang="en-US" sz="1600" b="1" dirty="0"/>
              <a:t>Training Accuracy</a:t>
            </a:r>
            <a:r>
              <a:rPr lang="en-US" sz="1600" dirty="0"/>
              <a:t>: 98%</a:t>
            </a:r>
          </a:p>
          <a:p>
            <a:pPr>
              <a:buFont typeface="Arial" panose="020B0604020202020204" pitchFamily="34" charset="0"/>
              <a:buChar char="•"/>
            </a:pPr>
            <a:r>
              <a:rPr lang="en-US" sz="1600" b="1" dirty="0"/>
              <a:t>Testing Accuracy</a:t>
            </a:r>
            <a:r>
              <a:rPr lang="en-US" sz="1600" dirty="0"/>
              <a:t>: 97%</a:t>
            </a:r>
          </a:p>
          <a:p>
            <a:endParaRPr lang="en-US" sz="1600" dirty="0"/>
          </a:p>
        </p:txBody>
      </p:sp>
      <p:sp>
        <p:nvSpPr>
          <p:cNvPr id="20" name="Title 32">
            <a:extLst>
              <a:ext uri="{FF2B5EF4-FFF2-40B4-BE49-F238E27FC236}">
                <a16:creationId xmlns:a16="http://schemas.microsoft.com/office/drawing/2014/main" id="{F9F1FF08-3425-A6D2-290D-7F2A16E2E517}"/>
              </a:ext>
            </a:extLst>
          </p:cNvPr>
          <p:cNvSpPr txBox="1">
            <a:spLocks/>
          </p:cNvSpPr>
          <p:nvPr/>
        </p:nvSpPr>
        <p:spPr>
          <a:xfrm>
            <a:off x="1086317" y="0"/>
            <a:ext cx="8878824" cy="1069848"/>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r>
              <a:rPr lang="en-IN" dirty="0"/>
              <a:t>4. Results and Analysis</a:t>
            </a:r>
            <a:endParaRPr lang="en-US" dirty="0"/>
          </a:p>
        </p:txBody>
      </p:sp>
      <p:sp>
        <p:nvSpPr>
          <p:cNvPr id="21" name="Text Placeholder 2">
            <a:extLst>
              <a:ext uri="{FF2B5EF4-FFF2-40B4-BE49-F238E27FC236}">
                <a16:creationId xmlns:a16="http://schemas.microsoft.com/office/drawing/2014/main" id="{5A2AE605-8C62-CAC9-D0C9-DF399C9BE967}"/>
              </a:ext>
            </a:extLst>
          </p:cNvPr>
          <p:cNvSpPr txBox="1">
            <a:spLocks/>
          </p:cNvSpPr>
          <p:nvPr/>
        </p:nvSpPr>
        <p:spPr>
          <a:xfrm>
            <a:off x="0" y="4411575"/>
            <a:ext cx="3519947" cy="118970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4.2 Multinomial Naive Bayes </a:t>
            </a:r>
          </a:p>
          <a:p>
            <a:pPr marL="285750" indent="-285750">
              <a:buFont typeface="Arial" panose="020B0604020202020204" pitchFamily="34" charset="0"/>
              <a:buChar char="•"/>
            </a:pPr>
            <a:r>
              <a:rPr lang="en-US" sz="1600" dirty="0"/>
              <a:t>Training Accuracy: 96% </a:t>
            </a:r>
          </a:p>
          <a:p>
            <a:pPr marL="285750" indent="-285750">
              <a:buFont typeface="Arial" panose="020B0604020202020204" pitchFamily="34" charset="0"/>
              <a:buChar char="•"/>
            </a:pPr>
            <a:r>
              <a:rPr lang="en-US" sz="1600" dirty="0"/>
              <a:t>Testing Accuracy: 95%</a:t>
            </a:r>
          </a:p>
        </p:txBody>
      </p:sp>
      <p:pic>
        <p:nvPicPr>
          <p:cNvPr id="23" name="Picture 22">
            <a:extLst>
              <a:ext uri="{FF2B5EF4-FFF2-40B4-BE49-F238E27FC236}">
                <a16:creationId xmlns:a16="http://schemas.microsoft.com/office/drawing/2014/main" id="{3B37108E-65D8-0F03-ACB5-3658B09959EF}"/>
              </a:ext>
            </a:extLst>
          </p:cNvPr>
          <p:cNvPicPr>
            <a:picLocks noChangeAspect="1"/>
          </p:cNvPicPr>
          <p:nvPr/>
        </p:nvPicPr>
        <p:blipFill>
          <a:blip r:embed="rId2"/>
          <a:stretch>
            <a:fillRect/>
          </a:stretch>
        </p:blipFill>
        <p:spPr>
          <a:xfrm>
            <a:off x="3357714" y="617357"/>
            <a:ext cx="4267199" cy="3130810"/>
          </a:xfrm>
          <a:prstGeom prst="rect">
            <a:avLst/>
          </a:prstGeom>
        </p:spPr>
      </p:pic>
      <p:pic>
        <p:nvPicPr>
          <p:cNvPr id="25" name="Picture 24">
            <a:extLst>
              <a:ext uri="{FF2B5EF4-FFF2-40B4-BE49-F238E27FC236}">
                <a16:creationId xmlns:a16="http://schemas.microsoft.com/office/drawing/2014/main" id="{635FD68E-C6A7-BAA1-BC3F-A685BDE9163B}"/>
              </a:ext>
            </a:extLst>
          </p:cNvPr>
          <p:cNvPicPr>
            <a:picLocks noChangeAspect="1"/>
          </p:cNvPicPr>
          <p:nvPr/>
        </p:nvPicPr>
        <p:blipFill>
          <a:blip r:embed="rId3"/>
          <a:stretch>
            <a:fillRect/>
          </a:stretch>
        </p:blipFill>
        <p:spPr>
          <a:xfrm>
            <a:off x="3357714" y="3881326"/>
            <a:ext cx="4267199" cy="2814442"/>
          </a:xfrm>
          <a:prstGeom prst="rect">
            <a:avLst/>
          </a:prstGeom>
        </p:spPr>
      </p:pic>
      <p:pic>
        <p:nvPicPr>
          <p:cNvPr id="27" name="Picture 26">
            <a:extLst>
              <a:ext uri="{FF2B5EF4-FFF2-40B4-BE49-F238E27FC236}">
                <a16:creationId xmlns:a16="http://schemas.microsoft.com/office/drawing/2014/main" id="{DEE3C962-8738-A276-5B7E-5AC11488E41F}"/>
              </a:ext>
            </a:extLst>
          </p:cNvPr>
          <p:cNvPicPr>
            <a:picLocks noChangeAspect="1"/>
          </p:cNvPicPr>
          <p:nvPr/>
        </p:nvPicPr>
        <p:blipFill>
          <a:blip r:embed="rId4"/>
          <a:stretch>
            <a:fillRect/>
          </a:stretch>
        </p:blipFill>
        <p:spPr>
          <a:xfrm>
            <a:off x="7955278" y="617357"/>
            <a:ext cx="4019725" cy="6078411"/>
          </a:xfrm>
          <a:prstGeom prst="rect">
            <a:avLst/>
          </a:prstGeom>
        </p:spPr>
      </p:pic>
    </p:spTree>
    <p:extLst>
      <p:ext uri="{BB962C8B-B14F-4D97-AF65-F5344CB8AC3E}">
        <p14:creationId xmlns:p14="http://schemas.microsoft.com/office/powerpoint/2010/main" val="121321001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149</TotalTime>
  <Words>613</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Segoe UI Light</vt:lpstr>
      <vt:lpstr>Tw Cen MT</vt:lpstr>
      <vt:lpstr>Wingdings</vt:lpstr>
      <vt:lpstr>Office Theme</vt:lpstr>
      <vt:lpstr>AI-Based Threat Intelligence and Prediction System</vt:lpstr>
      <vt:lpstr>CONTENTS</vt:lpstr>
      <vt:lpstr>1. INTRODUCTION</vt:lpstr>
      <vt:lpstr>2. Background</vt:lpstr>
      <vt:lpstr>3. Implementation Details</vt:lpstr>
      <vt:lpstr>PowerPoint Presentation</vt:lpstr>
      <vt:lpstr>PowerPoint Presentation</vt:lpstr>
      <vt:lpstr>PowerPoint Presentation</vt:lpstr>
      <vt:lpstr>PowerPoint Presentation</vt:lpstr>
      <vt:lpstr>5.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Anshika Tyagi</dc:creator>
  <cp:lastModifiedBy>Anshika Tyagi</cp:lastModifiedBy>
  <cp:revision>3</cp:revision>
  <dcterms:created xsi:type="dcterms:W3CDTF">2024-07-31T13:43:50Z</dcterms:created>
  <dcterms:modified xsi:type="dcterms:W3CDTF">2024-07-31T18:10:23Z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