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_rels/slideLayout3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06B48E7-75CF-4497-B04F-A271F570CA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D2F2A2-5C5E-419A-A00B-78B771406A5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BB2EC3-4569-4B9B-A5B2-8D18CBF2175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91883D5-622E-45C3-A19B-A27C7CC37B9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7A18BF-D582-4355-A731-9AA448BB2D4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5A4AF9B-EC1A-4A28-9202-BD51C3CE3C1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0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7C22378-CC2A-405F-803E-F745793C443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4A98669-CF3D-44C9-8201-8426330F20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1F4ECB-B757-41AC-9A5E-484F5436B08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895410-9F57-4A15-ADD6-110D50AB4CE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06927F-3B95-406C-ADBE-DE5FEC16FD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4784F2A-E364-4679-A1BA-9C2FBCE3A6A1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EC4B214-BA0A-413D-9698-A4C2D38DA6B5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subTitle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8D6B12E-3C4D-48F1-A1F6-06CE14FE6B8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9477A24-9A3A-41D1-A4BD-64F287D2F5B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54A77E2-B34E-49AA-89B8-CDDF27B7E5E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0428781-3999-42AA-AF9B-D506EB714BF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95B0216-11B7-463D-8F35-4E9612FCEC4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6ED6094-F64C-4357-816F-52A4F97047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A6A685-A43F-4ABA-BDF4-B3D9D519BC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53DDC45-3F7F-405C-AD9F-F36272E3F42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5BC2DC-778C-4305-BA06-AB95C1AB4E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2C43241-30AB-405C-A217-83A33AC1110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3" name="PlaceHolder 3"/>
          <p:cNvSpPr>
            <a:spLocks noGrp="1"/>
          </p:cNvSpPr>
          <p:nvPr>
            <p:ph/>
          </p:nvPr>
        </p:nvSpPr>
        <p:spPr>
          <a:xfrm>
            <a:off x="35247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4" name="PlaceHolder 4"/>
          <p:cNvSpPr>
            <a:spLocks noGrp="1"/>
          </p:cNvSpPr>
          <p:nvPr>
            <p:ph/>
          </p:nvPr>
        </p:nvSpPr>
        <p:spPr>
          <a:xfrm>
            <a:off x="6689160" y="108000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5" name="PlaceHolder 5"/>
          <p:cNvSpPr>
            <a:spLocks noGrp="1"/>
          </p:cNvSpPr>
          <p:nvPr>
            <p:ph/>
          </p:nvPr>
        </p:nvSpPr>
        <p:spPr>
          <a:xfrm>
            <a:off x="36000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6" name="PlaceHolder 6"/>
          <p:cNvSpPr>
            <a:spLocks noGrp="1"/>
          </p:cNvSpPr>
          <p:nvPr>
            <p:ph/>
          </p:nvPr>
        </p:nvSpPr>
        <p:spPr>
          <a:xfrm>
            <a:off x="35247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7" name="PlaceHolder 7"/>
          <p:cNvSpPr>
            <a:spLocks noGrp="1"/>
          </p:cNvSpPr>
          <p:nvPr>
            <p:ph/>
          </p:nvPr>
        </p:nvSpPr>
        <p:spPr>
          <a:xfrm>
            <a:off x="6689160" y="2960280"/>
            <a:ext cx="301356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B72EFFF-F323-4663-A7CB-4DC0212AFB6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zh-TW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360000" y="180000"/>
            <a:ext cx="9359640" cy="2215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5920" y="296028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360000" y="46800"/>
            <a:ext cx="9359640" cy="744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US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5920" y="1080000"/>
            <a:ext cx="456732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360000" y="2960280"/>
            <a:ext cx="9359640" cy="171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 flipH="1" flipV="1">
            <a:off x="-720" y="4499280"/>
            <a:ext cx="10079640" cy="1169640"/>
          </a:xfrm>
          <a:prstGeom prst="flowChartDocumen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1" name=""/>
          <p:cNvSpPr/>
          <p:nvPr/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</a:t>
            </a:r>
            <a:r>
              <a:rPr b="0" lang="zh-TW" sz="1400" spc="-1" strike="noStrike">
                <a:solidFill>
                  <a:srgbClr val="ffffff"/>
                </a:solidFill>
                <a:latin typeface="Arial"/>
              </a:rPr>
              <a:t>日期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/</a:t>
            </a:r>
            <a:r>
              <a:rPr b="0" lang="zh-TW" sz="1400" spc="-1" strike="noStrike">
                <a:solidFill>
                  <a:srgbClr val="ffffff"/>
                </a:solidFill>
                <a:latin typeface="Arial"/>
              </a:rPr>
              <a:t>時間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</a:t>
            </a:r>
            <a:r>
              <a:rPr b="0" lang="zh-TW" sz="1400" spc="-1" strike="noStrike">
                <a:solidFill>
                  <a:srgbClr val="ffffff"/>
                </a:solidFill>
                <a:latin typeface="Arial"/>
              </a:rPr>
              <a:t>頁尾</a:t>
            </a: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&gt;</a:t>
            </a:r>
            <a:endParaRPr b="0" lang="en-US" sz="1400" spc="-1" strike="noStrike"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r">
              <a:lnSpc>
                <a:spcPct val="100000"/>
              </a:lnSpc>
              <a:buNone/>
            </a:pPr>
            <a:fld id="{3ABF7231-2456-42CF-BE1E-4B628FC896F1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&lt;編號&gt;</a:t>
            </a:fld>
            <a:endParaRPr b="0" lang="en-US" sz="1400" spc="-1" strike="noStrike"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3200" spc="-1" strike="noStrike">
                <a:latin typeface="Arial"/>
              </a:rPr>
              <a:t>請按這裡編輯大綱文字格式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800" spc="-1" strike="noStrike">
                <a:latin typeface="Arial"/>
              </a:rPr>
              <a:t>第二個大綱層次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400" spc="-1" strike="noStrike">
                <a:latin typeface="Arial"/>
              </a:rPr>
              <a:t>第三個大綱層次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2000" spc="-1" strike="noStrike">
                <a:latin typeface="Arial"/>
              </a:rPr>
              <a:t>第四個大綱層次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第五個大綱層次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第六個大綱層次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2000" spc="-1" strike="noStrike">
                <a:latin typeface="Arial"/>
              </a:rPr>
              <a:t>第七個大綱層次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3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ftr" idx="1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sldNum" idx="2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D0D36A9-8B9A-4ADA-9CE7-697E333CFB29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dt" idx="3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"/>
          <p:cNvSpPr/>
          <p:nvPr/>
        </p:nvSpPr>
        <p:spPr>
          <a:xfrm>
            <a:off x="0" y="0"/>
            <a:ext cx="10076400" cy="71964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6" name=""/>
          <p:cNvSpPr/>
          <p:nvPr/>
        </p:nvSpPr>
        <p:spPr>
          <a:xfrm>
            <a:off x="3240" y="5040000"/>
            <a:ext cx="10076400" cy="631080"/>
          </a:xfrm>
          <a:prstGeom prst="rect">
            <a:avLst/>
          </a:prstGeom>
          <a:gradFill rotWithShape="0">
            <a:gsLst>
              <a:gs pos="0">
                <a:srgbClr val="77caee"/>
              </a:gs>
              <a:gs pos="100000">
                <a:srgbClr val="009bdd"/>
              </a:gs>
            </a:gsLst>
            <a:lin ang="10800000"/>
          </a:gradFill>
          <a:ln w="18000">
            <a:noFill/>
          </a:ln>
          <a:effectLst>
            <a:outerShdw blurRad="0" dir="5400000" dist="10800" rotWithShape="0">
              <a:srgbClr val="009bdd"/>
            </a:outerShdw>
          </a:effectLst>
        </p:spPr>
        <p:style>
          <a:lnRef idx="0"/>
          <a:fillRef idx="0"/>
          <a:effectRef idx="0"/>
          <a:fontRef idx="minor"/>
        </p:style>
      </p:sp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zh-TW" sz="1800" spc="-1" strike="noStrike">
                <a:latin typeface="Arial"/>
              </a:rPr>
              <a:t>請按這裡編輯題名文字格式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body"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請按這裡編輯大綱文字格式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第二個大綱層次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第三個大綱層次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zh-TW" sz="1800" spc="-1" strike="noStrike">
                <a:latin typeface="Arial"/>
              </a:rPr>
              <a:t>第四個大綱層次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第五個大綱層次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第六個大綱層次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TW" sz="1800" spc="-1" strike="noStrike">
                <a:latin typeface="Arial"/>
              </a:rPr>
              <a:t>第七個大綱層次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89" name="PlaceHolder 3"/>
          <p:cNvSpPr>
            <a:spLocks noGrp="1"/>
          </p:cNvSpPr>
          <p:nvPr>
            <p:ph type="ftr" idx="4"/>
          </p:nvPr>
        </p:nvSpPr>
        <p:spPr>
          <a:xfrm>
            <a:off x="3420000" y="5220000"/>
            <a:ext cx="32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US" sz="1400" spc="-1" strike="noStrike">
                <a:solidFill>
                  <a:srgbClr val="ffffff"/>
                </a:solidFill>
                <a:latin typeface="Arial"/>
              </a:rPr>
              <a:t>&lt;頁尾&gt;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0" name="PlaceHolder 4"/>
          <p:cNvSpPr>
            <a:spLocks noGrp="1"/>
          </p:cNvSpPr>
          <p:nvPr>
            <p:ph type="sldNum" idx="5"/>
          </p:nvPr>
        </p:nvSpPr>
        <p:spPr>
          <a:xfrm>
            <a:off x="738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US" sz="1400" spc="-1" strike="noStrike">
                <a:solidFill>
                  <a:srgbClr val="ffffff"/>
                </a:solidFill>
                <a:latin typeface="Arial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02C9027-9295-4D00-921C-C194B3596DDA}" type="slidenum">
              <a:rPr b="0" lang="en-US" sz="1400" spc="-1" strike="noStrike">
                <a:solidFill>
                  <a:srgbClr val="ffffff"/>
                </a:solidFill>
                <a:latin typeface="Arial"/>
              </a:rPr>
              <a:t>&lt;編號&gt;</a:t>
            </a:fld>
            <a:endParaRPr b="0" lang="en-US" sz="1400" spc="-1" strike="noStrike">
              <a:latin typeface="Times New Roman"/>
            </a:endParaRPr>
          </a:p>
        </p:txBody>
      </p:sp>
      <p:sp>
        <p:nvSpPr>
          <p:cNvPr id="91" name="PlaceHolder 5"/>
          <p:cNvSpPr>
            <a:spLocks noGrp="1"/>
          </p:cNvSpPr>
          <p:nvPr>
            <p:ph type="dt" idx="6"/>
          </p:nvPr>
        </p:nvSpPr>
        <p:spPr>
          <a:xfrm>
            <a:off x="360000" y="5220000"/>
            <a:ext cx="2339640" cy="35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en-US" sz="1400" spc="-1" strike="noStrike">
                <a:latin typeface="Times New Roman"/>
              </a:defRPr>
            </a:lvl1pPr>
          </a:lstStyle>
          <a:p>
            <a:r>
              <a:rPr b="0" lang="en-US" sz="1400" spc="-1" strike="noStrike">
                <a:latin typeface="Times New Roman"/>
              </a:rPr>
              <a:t>&lt;日期/時間&gt;</a:t>
            </a:r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0" y="1620000"/>
            <a:ext cx="10079640" cy="10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TW" sz="4000" spc="-1" strike="noStrike">
                <a:solidFill>
                  <a:srgbClr val="dd4100"/>
                </a:solidFill>
                <a:latin typeface="Arial"/>
              </a:rPr>
              <a:t>春節假期運維管理計畫</a:t>
            </a:r>
            <a:br>
              <a:rPr sz="4000"/>
            </a:br>
            <a:endParaRPr b="0" lang="en-US" sz="4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TW" sz="3300" spc="-1" strike="noStrike">
                <a:solidFill>
                  <a:srgbClr val="ffffff"/>
                </a:solidFill>
                <a:latin typeface="Arial"/>
              </a:rPr>
              <a:t>運維人員春節值班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540000" y="1980000"/>
            <a:ext cx="8999640" cy="12459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0132BFF-5126-4508-82B1-C699C9F9CD7B}" type="slidenum">
              <a:t>2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B9486A48-0068-44C8-83BA-4E195A354436}" type="datetime1">
              <a:rPr lang="zh-TW"/>
              <a:t>2024/01/29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TW" sz="3300" spc="-1" strike="noStrike">
                <a:solidFill>
                  <a:srgbClr val="ffffff"/>
                </a:solidFill>
                <a:latin typeface="Arial"/>
              </a:rPr>
              <a:t>其他人員春節值班聯繫人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2" name="" descr=""/>
          <p:cNvPicPr/>
          <p:nvPr/>
        </p:nvPicPr>
        <p:blipFill>
          <a:blip r:embed="rId1"/>
          <a:stretch/>
        </p:blipFill>
        <p:spPr>
          <a:xfrm>
            <a:off x="348480" y="1554120"/>
            <a:ext cx="9418680" cy="259020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03CD7E4-30F2-4761-94FE-F3A93BFD2B8D}" type="slidenum">
              <a:t>3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1983ABB-E9C5-4721-A79B-E9D738F55A83}" type="datetime1">
              <a:rPr lang="zh-TW"/>
              <a:t>2024/01/29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TW" sz="3300" spc="-1" strike="noStrike">
                <a:solidFill>
                  <a:srgbClr val="ffffff"/>
                </a:solidFill>
                <a:latin typeface="Arial"/>
              </a:rPr>
              <a:t>人員聯繫方式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Mars:0908038217</a:t>
            </a:r>
            <a:endParaRPr b="0" lang="en-US" sz="2400" spc="-1" strike="noStrike">
              <a:latin typeface="Arial"/>
            </a:endParaRPr>
          </a:p>
          <a:p>
            <a:pPr marL="432000" indent="-324000" algn="ctr">
              <a:lnSpc>
                <a:spcPct val="100000"/>
              </a:lnSpc>
              <a:spcBef>
                <a:spcPts val="1060"/>
              </a:spcBef>
              <a:buClr>
                <a:srgbClr val="77caee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</a:rPr>
              <a:t>Steven:0978701618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C7193FC-7745-47C0-81B3-9AD067A7C2AC}" type="slidenum">
              <a:t>4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2AB219AC-E5CA-4AAF-B6AB-6DB5DAC72BA2}" type="datetime1">
              <a:rPr lang="zh-TW"/>
              <a:t>2024/01/29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TW" sz="3300" spc="-1" strike="noStrike">
                <a:solidFill>
                  <a:srgbClr val="ffffff"/>
                </a:solidFill>
                <a:latin typeface="Arial"/>
              </a:rPr>
              <a:t>雲上餘額檢查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0" y="720000"/>
            <a:ext cx="10079640" cy="494964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2FA9DA2-F70D-431F-9D4E-75F5065F0FF6}" type="slidenum">
              <a:t>5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F8C650ED-4B49-4C34-88AB-718B56246AC9}" type="datetime1">
              <a:rPr lang="zh-TW"/>
              <a:t>2024/01/29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TW" sz="3300" spc="-1" strike="noStrike">
                <a:solidFill>
                  <a:srgbClr val="ffffff"/>
                </a:solidFill>
                <a:latin typeface="Arial"/>
              </a:rPr>
              <a:t>需要充值的項目</a:t>
            </a:r>
            <a:endParaRPr b="0" lang="en-US" sz="3300" spc="-1" strike="noStrike">
              <a:latin typeface="Arial"/>
            </a:endParaRPr>
          </a:p>
        </p:txBody>
      </p:sp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0" y="720000"/>
            <a:ext cx="10079640" cy="496368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418820-75B3-45E9-9A54-6BD95188DB23}" type="slidenum">
              <a:t>6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fld id="{504D5C67-B7BA-4970-8347-86E63B96C5B3}" type="datetime1">
              <a:rPr lang="zh-TW"/>
              <a:t>2024/01/29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360000" y="180000"/>
            <a:ext cx="9359640" cy="477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zh-TW" sz="3300" spc="-1" strike="noStrike">
                <a:solidFill>
                  <a:srgbClr val="ffffff"/>
                </a:solidFill>
                <a:latin typeface="Arial"/>
              </a:rPr>
              <a:t>緊急情況通報方式</a:t>
            </a:r>
            <a:endParaRPr b="0" lang="en-US" sz="3300" spc="-1" strike="noStrike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360000" y="1080000"/>
            <a:ext cx="93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- </a:t>
            </a:r>
            <a:r>
              <a:rPr b="0" lang="zh-TW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緊急情況通報方式比照平日下班時間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(</a:t>
            </a:r>
            <a:r>
              <a:rPr b="0" lang="zh-TW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盤中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)</a:t>
            </a:r>
            <a:br>
              <a:rPr sz="2400"/>
            </a:b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- </a:t>
            </a:r>
            <a:r>
              <a:rPr b="0" lang="zh-TW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遇到緊急情況，風控同仁請使用風控手機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(0987322798)</a:t>
            </a:r>
            <a:r>
              <a:rPr b="0" lang="zh-TW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致電給春節值班運維</a:t>
            </a:r>
            <a:br>
              <a:rPr sz="2400"/>
            </a:b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- </a:t>
            </a:r>
            <a:r>
              <a:rPr b="0" lang="zh-TW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技術同仁可使用</a:t>
            </a:r>
            <a:r>
              <a:rPr b="0" lang="en-US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TG</a:t>
            </a:r>
            <a:r>
              <a:rPr b="0" lang="zh-TW" sz="2400" spc="-1" strike="noStrike">
                <a:solidFill>
                  <a:srgbClr val="009bdd"/>
                </a:solidFill>
                <a:latin typeface="Arial"/>
                <a:ea typeface="微軟正黑體"/>
              </a:rPr>
              <a:t>留言或者直接致電給</a:t>
            </a:r>
            <a:r>
              <a:rPr b="0" lang="zh-TW" sz="2400" spc="-1" strike="noStrike">
                <a:solidFill>
                  <a:srgbClr val="009bdd"/>
                </a:solidFill>
                <a:latin typeface="Arial"/>
              </a:rPr>
              <a:t>值班運維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60"/>
              </a:spcBef>
              <a:buNone/>
            </a:pPr>
            <a:endParaRPr b="0" lang="en-US" sz="24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175D4EF-EAAE-4ADE-A639-0DA976757604}" type="slidenum">
              <a:t>7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fld id="{F13D1C09-8B36-497F-8B90-4CB84F986F9E}" type="datetime1">
              <a:rPr lang="zh-TW"/>
              <a:t>2024/01/29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LibreOffice/7.3.5.2$Windows_X86_64 LibreOffice_project/184fe81b8c8c30d8b5082578aee2fed2ea847c01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2024-01-29T11:46:18Z</dcterms:created>
  <dc:creator/>
  <dc:description/>
  <dc:language>zh-TW</dc:language>
  <cp:lastModifiedBy/>
  <dcterms:modified xsi:type="dcterms:W3CDTF">2024-01-29T14:06:08Z</dcterms:modified>
  <cp:revision>5</cp:revision>
  <dc:subject/>
  <dc:title>Blue Curve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