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請按這裡移動投影片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TW" sz="2000" spc="-1" strike="noStrike">
                <a:latin typeface="Arial"/>
              </a:rPr>
              <a:t>請按這裡編輯備註格式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&lt;頁首&gt;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&lt;日期/時間&gt;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&lt;頁尾&gt;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5573FB5-51A1-4AF6-9592-2FC4CE677469}" type="slidenum">
              <a:rPr b="0" lang="en-US" sz="1400" spc="-1" strike="noStrike">
                <a:latin typeface="Times New Roman"/>
              </a:rPr>
              <a:t>&lt;編號&gt;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hyperlink" Target="http://www.1ppt.com/moban/" TargetMode="External"/><Relationship Id="rId2" Type="http://schemas.openxmlformats.org/officeDocument/2006/relationships/hyperlink" Target="http://www.1ppt.com/hangye/" TargetMode="External"/><Relationship Id="rId3" Type="http://schemas.openxmlformats.org/officeDocument/2006/relationships/hyperlink" Target="http://www.1ppt.com/jieri/" TargetMode="External"/><Relationship Id="rId4" Type="http://schemas.openxmlformats.org/officeDocument/2006/relationships/hyperlink" Target="http://www.1ppt.com/sucai/" TargetMode="External"/><Relationship Id="rId5" Type="http://schemas.openxmlformats.org/officeDocument/2006/relationships/hyperlink" Target="http://www.1ppt.com/beijing/" TargetMode="External"/><Relationship Id="rId6" Type="http://schemas.openxmlformats.org/officeDocument/2006/relationships/hyperlink" Target="http://www.1ppt.com/tubiao/" TargetMode="External"/><Relationship Id="rId7" Type="http://schemas.openxmlformats.org/officeDocument/2006/relationships/hyperlink" Target="http://www.1ppt.com/xiazai/" TargetMode="External"/><Relationship Id="rId8" Type="http://schemas.openxmlformats.org/officeDocument/2006/relationships/hyperlink" Target="http://www.1ppt.com/powerpoint/" TargetMode="External"/><Relationship Id="rId9" Type="http://schemas.openxmlformats.org/officeDocument/2006/relationships/hyperlink" Target="http://www.1ppt.com/word/" TargetMode="External"/><Relationship Id="rId10" Type="http://schemas.openxmlformats.org/officeDocument/2006/relationships/hyperlink" Target="http://www.1ppt.com/excel/" TargetMode="External"/><Relationship Id="rId11" Type="http://schemas.openxmlformats.org/officeDocument/2006/relationships/hyperlink" Target="http://www.1ppt.com/jianli/" TargetMode="External"/><Relationship Id="rId12" Type="http://schemas.openxmlformats.org/officeDocument/2006/relationships/hyperlink" Target="http://www.1ppt.com/kejian/" TargetMode="External"/><Relationship Id="rId13" Type="http://schemas.openxmlformats.org/officeDocument/2006/relationships/hyperlink" Target="http://www.1ppt.com/shouchaobao/" TargetMode="External"/><Relationship Id="rId14" Type="http://schemas.openxmlformats.org/officeDocument/2006/relationships/hyperlink" Target="http://www.1ppt.com/shiti/" TargetMode="External"/><Relationship Id="rId15" Type="http://schemas.openxmlformats.org/officeDocument/2006/relationships/hyperlink" Target="http://www.1ppt.com/jiaoan/" TargetMode="External"/><Relationship Id="rId16" Type="http://schemas.openxmlformats.org/officeDocument/2006/relationships/hyperlink" Target="http://www.1ppt.com/ziti/" TargetMode="External"/><Relationship Id="rId17" Type="http://schemas.openxmlformats.org/officeDocument/2006/relationships/slide" Target="../slides/slide13.xml"/><Relationship Id="rId18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EC2BDA-AC3E-4179-A4E5-E94B6449E70E}" type="slidenum">
              <a:rPr b="0" lang="en-US" sz="1200" spc="-1" strike="noStrike">
                <a:latin typeface="Times New Roman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51EFE7-E5B1-4FB1-96E9-06CB431DA2E7}" type="slidenum">
              <a:rPr b="0" lang="en-US" sz="1200" spc="-1" strike="noStrike">
                <a:latin typeface="Times New Roman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5948EC-4CE7-4664-A90A-BEBD9237E92E}" type="slidenum">
              <a:rPr b="0" lang="en-US" sz="1200" spc="-1" strike="noStrike">
                <a:latin typeface="Times New Roman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F02C98-D8A6-49A2-B37E-A42814AC67CC}" type="slidenum">
              <a:rPr b="0" lang="en-US" sz="1200" spc="-1" strike="noStrike">
                <a:latin typeface="Times New Roman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4a452a"/>
                </a:solidFill>
                <a:latin typeface="微软雅黑"/>
                <a:ea typeface="微软雅黑"/>
              </a:rPr>
              <a:t>PPT</a:t>
            </a:r>
            <a:r>
              <a:rPr b="0" lang="zh-CN" sz="1200" spc="-1" strike="noStrike">
                <a:solidFill>
                  <a:srgbClr val="4a452a"/>
                </a:solidFill>
                <a:latin typeface="微软雅黑"/>
                <a:ea typeface="微软雅黑"/>
              </a:rPr>
              <a:t>模板：       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微软雅黑"/>
                <a:ea typeface="微软雅黑"/>
                <a:hlinkClick r:id="rId1"/>
              </a:rPr>
              <a:t>www.1ppt.com/moban/</a:t>
            </a:r>
            <a:r>
              <a:rPr b="0" lang="en-US" sz="1200" spc="-1" strike="noStrike">
                <a:solidFill>
                  <a:srgbClr val="4a452a"/>
                </a:solidFill>
                <a:latin typeface="微软雅黑"/>
                <a:ea typeface="微软雅黑"/>
              </a:rPr>
              <a:t>                    </a:t>
            </a:r>
            <a:r>
              <a:rPr b="0" lang="zh-CN" sz="1200" spc="-1" strike="noStrike">
                <a:solidFill>
                  <a:srgbClr val="4a452a"/>
                </a:solidFill>
                <a:latin typeface="微软雅黑"/>
                <a:ea typeface="微软雅黑"/>
              </a:rPr>
              <a:t>行业</a:t>
            </a:r>
            <a:r>
              <a:rPr b="0" lang="en-US" sz="1200" spc="-1" strike="noStrike">
                <a:solidFill>
                  <a:srgbClr val="4a452a"/>
                </a:solidFill>
                <a:latin typeface="微软雅黑"/>
                <a:ea typeface="微软雅黑"/>
              </a:rPr>
              <a:t>PPT</a:t>
            </a:r>
            <a:r>
              <a:rPr b="0" lang="zh-CN" sz="1200" spc="-1" strike="noStrike">
                <a:solidFill>
                  <a:srgbClr val="4a452a"/>
                </a:solidFill>
                <a:latin typeface="微软雅黑"/>
                <a:ea typeface="微软雅黑"/>
              </a:rPr>
              <a:t>模板：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微软雅黑"/>
                <a:ea typeface="微软雅黑"/>
                <a:hlinkClick r:id="rId2"/>
              </a:rPr>
              <a:t>www.1ppt.com/hangye/</a:t>
            </a:r>
            <a:r>
              <a:rPr b="0" lang="en-US" sz="1200" spc="-1" strike="noStrike">
                <a:solidFill>
                  <a:srgbClr val="4a452a"/>
                </a:solidFill>
                <a:latin typeface="微软雅黑"/>
                <a:ea typeface="微软雅黑"/>
              </a:rPr>
              <a:t> 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zh-CN" sz="1200" spc="-1" strike="noStrike">
                <a:solidFill>
                  <a:srgbClr val="4a452a"/>
                </a:solidFill>
                <a:latin typeface="微软雅黑"/>
                <a:ea typeface="微软雅黑"/>
              </a:rPr>
              <a:t>节日</a:t>
            </a:r>
            <a:r>
              <a:rPr b="0" lang="en-US" sz="1200" spc="-1" strike="noStrike">
                <a:solidFill>
                  <a:srgbClr val="4a452a"/>
                </a:solidFill>
                <a:latin typeface="微软雅黑"/>
                <a:ea typeface="微软雅黑"/>
              </a:rPr>
              <a:t>PPT</a:t>
            </a:r>
            <a:r>
              <a:rPr b="0" lang="zh-CN" sz="1200" spc="-1" strike="noStrike">
                <a:solidFill>
                  <a:srgbClr val="4a452a"/>
                </a:solidFill>
                <a:latin typeface="微软雅黑"/>
                <a:ea typeface="微软雅黑"/>
              </a:rPr>
              <a:t>模板：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微软雅黑"/>
                <a:ea typeface="微软雅黑"/>
                <a:hlinkClick r:id="rId3"/>
              </a:rPr>
              <a:t>www.1ppt.com/jieri/</a:t>
            </a:r>
            <a:r>
              <a:rPr b="0" lang="en-US" sz="1200" spc="-1" strike="noStrike">
                <a:solidFill>
                  <a:srgbClr val="4a452a"/>
                </a:solidFill>
                <a:latin typeface="微软雅黑"/>
                <a:ea typeface="微软雅黑"/>
              </a:rPr>
              <a:t>                          PPT</a:t>
            </a:r>
            <a:r>
              <a:rPr b="0" lang="zh-CN" sz="1200" spc="-1" strike="noStrike">
                <a:solidFill>
                  <a:srgbClr val="4a452a"/>
                </a:solidFill>
                <a:latin typeface="微软雅黑"/>
                <a:ea typeface="微软雅黑"/>
              </a:rPr>
              <a:t>素材：       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微软雅黑"/>
                <a:ea typeface="微软雅黑"/>
                <a:hlinkClick r:id="rId4"/>
              </a:rPr>
              <a:t>www.1ppt.com/sucai/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4a452a"/>
                </a:solidFill>
                <a:latin typeface="微软雅黑"/>
                <a:ea typeface="微软雅黑"/>
              </a:rPr>
              <a:t>PPT</a:t>
            </a:r>
            <a:r>
              <a:rPr b="0" lang="zh-CN" sz="1200" spc="-1" strike="noStrike">
                <a:solidFill>
                  <a:srgbClr val="4a452a"/>
                </a:solidFill>
                <a:latin typeface="微软雅黑"/>
                <a:ea typeface="微软雅黑"/>
              </a:rPr>
              <a:t>背景图片：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微软雅黑"/>
                <a:ea typeface="微软雅黑"/>
                <a:hlinkClick r:id="rId5"/>
              </a:rPr>
              <a:t>www.1ppt.com/beijing/</a:t>
            </a:r>
            <a:r>
              <a:rPr b="0" lang="en-US" sz="1200" spc="-1" strike="noStrike">
                <a:solidFill>
                  <a:srgbClr val="4a452a"/>
                </a:solidFill>
                <a:latin typeface="微软雅黑"/>
                <a:ea typeface="微软雅黑"/>
              </a:rPr>
              <a:t>                     PPT</a:t>
            </a:r>
            <a:r>
              <a:rPr b="0" lang="zh-CN" sz="1200" spc="-1" strike="noStrike">
                <a:solidFill>
                  <a:srgbClr val="4a452a"/>
                </a:solidFill>
                <a:latin typeface="微软雅黑"/>
                <a:ea typeface="微软雅黑"/>
              </a:rPr>
              <a:t>图表：       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微软雅黑"/>
                <a:ea typeface="微软雅黑"/>
                <a:hlinkClick r:id="rId6"/>
              </a:rPr>
              <a:t>www.1ppt.com/tubiao/</a:t>
            </a:r>
            <a:r>
              <a:rPr b="0" lang="en-US" sz="1200" spc="-1" strike="noStrike">
                <a:solidFill>
                  <a:srgbClr val="4a452a"/>
                </a:solidFill>
                <a:latin typeface="微软雅黑"/>
                <a:ea typeface="微软雅黑"/>
              </a:rPr>
              <a:t>      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zh-CN" sz="1200" spc="-1" strike="noStrike">
                <a:solidFill>
                  <a:srgbClr val="4a452a"/>
                </a:solidFill>
                <a:latin typeface="微软雅黑"/>
                <a:ea typeface="微软雅黑"/>
              </a:rPr>
              <a:t>优秀</a:t>
            </a:r>
            <a:r>
              <a:rPr b="0" lang="en-US" sz="1200" spc="-1" strike="noStrike">
                <a:solidFill>
                  <a:srgbClr val="4a452a"/>
                </a:solidFill>
                <a:latin typeface="微软雅黑"/>
                <a:ea typeface="微软雅黑"/>
              </a:rPr>
              <a:t>PPT</a:t>
            </a:r>
            <a:r>
              <a:rPr b="0" lang="zh-CN" sz="1200" spc="-1" strike="noStrike">
                <a:solidFill>
                  <a:srgbClr val="4a452a"/>
                </a:solidFill>
                <a:latin typeface="微软雅黑"/>
                <a:ea typeface="微软雅黑"/>
              </a:rPr>
              <a:t>下载：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微软雅黑"/>
                <a:ea typeface="微软雅黑"/>
                <a:hlinkClick r:id="rId7"/>
              </a:rPr>
              <a:t>www.1ppt.com/xiazai/</a:t>
            </a:r>
            <a:r>
              <a:rPr b="0" lang="en-US" sz="1200" spc="-1" strike="noStrike">
                <a:solidFill>
                  <a:srgbClr val="4a452a"/>
                </a:solidFill>
                <a:latin typeface="微软雅黑"/>
                <a:ea typeface="微软雅黑"/>
              </a:rPr>
              <a:t>                       PPT</a:t>
            </a:r>
            <a:r>
              <a:rPr b="0" lang="zh-CN" sz="1200" spc="-1" strike="noStrike">
                <a:solidFill>
                  <a:srgbClr val="4a452a"/>
                </a:solidFill>
                <a:latin typeface="微软雅黑"/>
                <a:ea typeface="微软雅黑"/>
              </a:rPr>
              <a:t>教程：       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微软雅黑"/>
                <a:ea typeface="微软雅黑"/>
                <a:hlinkClick r:id="rId8"/>
              </a:rPr>
              <a:t>www.1ppt.com/powerpoint/</a:t>
            </a:r>
            <a:r>
              <a:rPr b="0" lang="en-US" sz="1200" spc="-1" strike="noStrike">
                <a:solidFill>
                  <a:srgbClr val="4a452a"/>
                </a:solidFill>
                <a:latin typeface="微软雅黑"/>
                <a:ea typeface="微软雅黑"/>
              </a:rPr>
              <a:t>      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4a452a"/>
                </a:solidFill>
                <a:latin typeface="微软雅黑"/>
                <a:ea typeface="微软雅黑"/>
              </a:rPr>
              <a:t>Word</a:t>
            </a:r>
            <a:r>
              <a:rPr b="0" lang="zh-CN" sz="1200" spc="-1" strike="noStrike">
                <a:solidFill>
                  <a:srgbClr val="4a452a"/>
                </a:solidFill>
                <a:latin typeface="微软雅黑"/>
                <a:ea typeface="微软雅黑"/>
              </a:rPr>
              <a:t>教程：    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微软雅黑"/>
                <a:ea typeface="微软雅黑"/>
                <a:hlinkClick r:id="rId9"/>
              </a:rPr>
              <a:t>www.1ppt.com/word/</a:t>
            </a:r>
            <a:r>
              <a:rPr b="0" lang="en-US" sz="1200" spc="-1" strike="noStrike">
                <a:solidFill>
                  <a:srgbClr val="4a452a"/>
                </a:solidFill>
                <a:latin typeface="微软雅黑"/>
                <a:ea typeface="微软雅黑"/>
              </a:rPr>
              <a:t>                        Excel</a:t>
            </a:r>
            <a:r>
              <a:rPr b="0" lang="zh-CN" sz="1200" spc="-1" strike="noStrike">
                <a:solidFill>
                  <a:srgbClr val="4a452a"/>
                </a:solidFill>
                <a:latin typeface="微软雅黑"/>
                <a:ea typeface="微软雅黑"/>
              </a:rPr>
              <a:t>教程：     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微软雅黑"/>
                <a:ea typeface="微软雅黑"/>
                <a:hlinkClick r:id="rId10"/>
              </a:rPr>
              <a:t>www.1ppt.com/excel/</a:t>
            </a:r>
            <a:r>
              <a:rPr b="0" lang="en-US" sz="1200" spc="-1" strike="noStrike">
                <a:solidFill>
                  <a:srgbClr val="4a452a"/>
                </a:solidFill>
                <a:latin typeface="微软雅黑"/>
                <a:ea typeface="微软雅黑"/>
              </a:rPr>
              <a:t>  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zh-CN" sz="1200" spc="-1" strike="noStrike">
                <a:solidFill>
                  <a:srgbClr val="4a452a"/>
                </a:solidFill>
                <a:latin typeface="微软雅黑"/>
                <a:ea typeface="微软雅黑"/>
              </a:rPr>
              <a:t>个人简历：      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微软雅黑"/>
                <a:ea typeface="微软雅黑"/>
                <a:hlinkClick r:id="rId11"/>
              </a:rPr>
              <a:t>www.1ppt.com/jianli/</a:t>
            </a:r>
            <a:r>
              <a:rPr b="0" lang="en-US" sz="1200" spc="-1" strike="noStrike">
                <a:solidFill>
                  <a:srgbClr val="4a452a"/>
                </a:solidFill>
                <a:latin typeface="微软雅黑"/>
                <a:ea typeface="微软雅黑"/>
              </a:rPr>
              <a:t>                         PPT</a:t>
            </a:r>
            <a:r>
              <a:rPr b="0" lang="zh-CN" sz="1200" spc="-1" strike="noStrike">
                <a:solidFill>
                  <a:srgbClr val="4a452a"/>
                </a:solidFill>
                <a:latin typeface="微软雅黑"/>
                <a:ea typeface="微软雅黑"/>
              </a:rPr>
              <a:t>课件：       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微软雅黑"/>
                <a:ea typeface="微软雅黑"/>
                <a:hlinkClick r:id="rId12"/>
              </a:rPr>
              <a:t>www.1ppt.com/kejian/</a:t>
            </a:r>
            <a:r>
              <a:rPr b="0" lang="en-US" sz="1200" spc="-1" strike="noStrike">
                <a:solidFill>
                  <a:srgbClr val="4a452a"/>
                </a:solidFill>
                <a:latin typeface="微软雅黑"/>
                <a:ea typeface="微软雅黑"/>
              </a:rPr>
              <a:t> 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zh-CN" sz="1200" spc="-1" strike="noStrike">
                <a:solidFill>
                  <a:srgbClr val="4a452a"/>
                </a:solidFill>
                <a:latin typeface="微软雅黑"/>
                <a:ea typeface="微软雅黑"/>
              </a:rPr>
              <a:t>手抄报：          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微软雅黑"/>
                <a:ea typeface="微软雅黑"/>
                <a:hlinkClick r:id="rId13"/>
              </a:rPr>
              <a:t>www.1ppt.com/shouchaobao/</a:t>
            </a:r>
            <a:r>
              <a:rPr b="0" lang="en-US" sz="1200" spc="-1" strike="noStrike">
                <a:solidFill>
                  <a:srgbClr val="4a452a"/>
                </a:solidFill>
                <a:latin typeface="微软雅黑"/>
                <a:ea typeface="微软雅黑"/>
              </a:rPr>
              <a:t>          </a:t>
            </a:r>
            <a:r>
              <a:rPr b="0" lang="zh-CN" sz="1200" spc="-1" strike="noStrike">
                <a:solidFill>
                  <a:srgbClr val="4a452a"/>
                </a:solidFill>
                <a:latin typeface="微软雅黑"/>
                <a:ea typeface="微软雅黑"/>
              </a:rPr>
              <a:t>试题下载：      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微软雅黑"/>
                <a:ea typeface="微软雅黑"/>
                <a:hlinkClick r:id="rId14"/>
              </a:rPr>
              <a:t>www.1ppt.com/shiti/</a:t>
            </a:r>
            <a:r>
              <a:rPr b="0" lang="en-US" sz="1200" spc="-1" strike="noStrike">
                <a:solidFill>
                  <a:srgbClr val="4a452a"/>
                </a:solidFill>
                <a:latin typeface="微软雅黑"/>
                <a:ea typeface="微软雅黑"/>
              </a:rPr>
              <a:t>  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zh-CN" sz="1200" spc="-1" strike="noStrike">
                <a:solidFill>
                  <a:srgbClr val="4a452a"/>
                </a:solidFill>
                <a:latin typeface="微软雅黑"/>
                <a:ea typeface="微软雅黑"/>
              </a:rPr>
              <a:t>教案下载：      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微软雅黑"/>
                <a:ea typeface="微软雅黑"/>
                <a:hlinkClick r:id="rId15"/>
              </a:rPr>
              <a:t>www.1ppt.com/jiaoan/</a:t>
            </a:r>
            <a:r>
              <a:rPr b="0" lang="en-US" sz="1200" spc="-1" strike="noStrike">
                <a:solidFill>
                  <a:srgbClr val="4a452a"/>
                </a:solidFill>
                <a:latin typeface="微软雅黑"/>
                <a:ea typeface="微软雅黑"/>
              </a:rPr>
              <a:t>                       </a:t>
            </a:r>
            <a:r>
              <a:rPr b="0" lang="zh-CN" sz="1200" spc="-1" strike="noStrike">
                <a:solidFill>
                  <a:srgbClr val="4a452a"/>
                </a:solidFill>
                <a:latin typeface="微软雅黑"/>
                <a:ea typeface="微软雅黑"/>
              </a:rPr>
              <a:t>字体下载：      </a:t>
            </a:r>
            <a:r>
              <a:rPr b="0" lang="en-US" sz="1200" spc="-1" strike="noStrike" u="sng">
                <a:solidFill>
                  <a:srgbClr val="000000"/>
                </a:solidFill>
                <a:uFillTx/>
                <a:latin typeface="微软雅黑"/>
                <a:ea typeface="微软雅黑"/>
                <a:hlinkClick r:id="rId16"/>
              </a:rPr>
              <a:t>www.1ppt.com/ziti/</a:t>
            </a:r>
            <a:r>
              <a:rPr b="0" lang="en-US" sz="1200" spc="-1" strike="noStrike">
                <a:solidFill>
                  <a:srgbClr val="4a452a"/>
                </a:solidFill>
                <a:latin typeface="微软雅黑"/>
                <a:ea typeface="微软雅黑"/>
              </a:rPr>
              <a:t>              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E0346B-39ED-4288-AE16-102F33CB5FAF}" type="slidenum">
              <a:rPr b="0" lang="en-US" sz="1200" spc="-1" strike="noStrike">
                <a:latin typeface="Times New Roman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C714BB-201E-4899-B9A8-65745930FC1A}" type="slidenum">
              <a:rPr b="0" lang="en-US" sz="1200" spc="-1" strike="noStrike">
                <a:latin typeface="Times New Roman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8C37D5-6FA8-4294-BBF8-9390FD7086BC}" type="slidenum">
              <a:rPr b="0" lang="en-US" sz="1200" spc="-1" strike="noStrike">
                <a:latin typeface="Times New Roman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3E4700-8D75-4A4C-AB5E-535016344044}" type="slidenum">
              <a:rPr b="0" lang="en-US" sz="1200" spc="-1" strike="noStrike">
                <a:latin typeface="Times New Roman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4F559E-AC63-43D9-97E0-A0F9F048C198}" type="slidenum">
              <a:rPr b="0" lang="en-US" sz="1200" spc="-1" strike="noStrike">
                <a:latin typeface="Times New Roman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E3360C-1F16-450D-8F82-D6FFB51F3ED7}" type="slidenum">
              <a:rPr b="0" lang="en-US" sz="1200" spc="-1" strike="noStrike">
                <a:latin typeface="Times New Roman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5B860F-4B4D-4CDC-98C2-0CB6FC68C920}" type="slidenum">
              <a:rPr b="0" lang="en-US" sz="1200" spc="-1" strike="noStrike">
                <a:latin typeface="Times New Roman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794054-339E-49CF-91CF-2C11F7B972E8}" type="slidenum">
              <a:rPr b="0" lang="en-US" sz="1200" spc="-1" strike="noStrike">
                <a:latin typeface="Times New Roman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9717F8-41CB-4966-A44A-08E5AADFBF0B}" type="slidenum">
              <a:rPr b="0" lang="en-US" sz="1200" spc="-1" strike="noStrike">
                <a:latin typeface="Times New Roman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DB60BA-2D06-4BBD-BB59-50CC15CEFB9F}" type="slidenum">
              <a:rPr b="0" lang="en-US" sz="1200" spc="-1" strike="noStrike">
                <a:latin typeface="Times New Roman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EF0F92-E2DB-489E-B2AC-68309748A387}" type="slidenum">
              <a:rPr b="0" lang="en-US" sz="1200" spc="-1" strike="noStrike">
                <a:latin typeface="Times New Roman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CB8DC5-8F5E-4F27-B032-C9EA2D95A059}" type="slidenum">
              <a:rPr b="0" lang="en-US" sz="1200" spc="-1" strike="noStrike">
                <a:latin typeface="Times New Roman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D62167-D896-45A4-941F-0691E19DDFFA}" type="slidenum">
              <a:rPr b="0" lang="en-US" sz="1200" spc="-1" strike="noStrike">
                <a:latin typeface="Times New Roman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D754B0-81D8-4371-8A9C-BA2FB5FD2E3D}" type="slidenum">
              <a:rPr b="0" lang="en-US" sz="1200" spc="-1" strike="noStrike">
                <a:latin typeface="Times New Roman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966D8A-9F6A-4665-8D9F-31EDEC67353C}" type="slidenum">
              <a:rPr b="0" lang="en-US" sz="1200" spc="-1" strike="noStrike">
                <a:latin typeface="Times New Roman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6CEB27-CE56-457D-9851-0795CEF1FFE6}" type="slidenum">
              <a:rPr b="0" lang="en-US" sz="1200" spc="-1" strike="noStrike">
                <a:latin typeface="Times New Roman"/>
              </a:rPr>
              <a:t>8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156393-D8D6-4355-B80A-1E4EA2B1CCB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040774-8128-419A-BE39-0C6536A849B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058397-43DB-4CAB-A7E2-3D2301097C3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FA096F-8AD4-4A2A-9517-C9BF4861457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DBC7070-F472-40E9-A83F-997AC1C354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634A8F7-2C22-49E7-8108-5BEC407B7B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40062DD-05B2-4498-9213-6D1CB59561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399F4D-28E1-449A-A6C1-22C4468D16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12037B-E41D-4B44-A75B-E9DE618FE1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5EF47F4-8768-408A-B191-6DF1492706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13BB2C-447F-4114-A29A-6C7246DF3B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EF1887-7F74-4935-82B5-2BA1F63342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4B23ED-3E70-4C0D-9F6D-3F15240E78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88E836C-5A76-4AE4-8BF6-85BBC75C8B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7EC89C2-DD8B-4044-AA96-0A5A5AD6A1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9AF10A5-EB75-4C48-B5E0-F1ACAA01C85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762C184-00B4-4285-B16A-595F4985736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F5B6709-90CC-4FD0-BFE7-3F54CE4593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2211ACB-6F17-44CB-830D-FC30383108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58748D6-3244-43E6-9B13-544BF2937A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901F97E-2A7D-4BC6-A3E4-EF1499A021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E9FC019-DC8E-449C-BC13-9196D53DEE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831987-D6A4-4E55-8FE2-02DBE5819C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2630B9A-6F1F-42BC-B1C6-C7BF997BA6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2E069CC-23F7-4D3D-90AC-5DB67F6B62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08193C9-39E0-4470-88A1-20AFB53781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A779E6F-5D42-4EFB-ACD0-A202C60FCF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C9EF741-D907-4BBB-B3CF-A80EC8846B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8460BDF-B118-425C-93D7-7CF827CB31B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B6DCA1C-4A6E-4C26-ABCB-FE1B8D689B7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B1242F-F326-4358-B4CF-06054FA0C9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3D7115-1A20-422D-908F-1E27DDC44C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6819E7-F84E-46F6-ADDB-A85A942CA7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1577F5-2A6D-4D97-B30D-5B7F9465B6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899096-F9C6-45AA-8F92-A9310424A3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D85B35-FCD1-47A3-9410-9A251A5191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rial"/>
                <a:ea typeface="汉仪跳跳体简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汉仪跳跳体简"/>
              </a:rPr>
              <a:t> 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rial"/>
                <a:ea typeface="汉仪跳跳体简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B63286-1AEF-4139-9B96-DF45337D5AA2}" type="slidenum">
              <a:rPr b="0" lang="en-US" sz="1200" spc="-1" strike="noStrike">
                <a:solidFill>
                  <a:srgbClr val="8b8b8b"/>
                </a:solidFill>
                <a:latin typeface="Arial"/>
                <a:ea typeface="汉仪跳跳体简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zh-CN" sz="6000" spc="-1" strike="noStrike">
                <a:solidFill>
                  <a:srgbClr val="000000"/>
                </a:solidFill>
                <a:latin typeface="Arial"/>
                <a:ea typeface="汉仪跳跳体简"/>
              </a:rPr>
              <a:t>单击此处编辑母版标题样式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rial"/>
                <a:ea typeface="汉仪跳跳体简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Arial"/>
                <a:ea typeface="汉仪跳跳体简"/>
              </a:rPr>
              <a:t>&lt;日期/時間&gt;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&lt;頁尾&gt;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rial"/>
                <a:ea typeface="汉仪跳跳体简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0BECC4-269A-41CC-87D3-67132A3A7808}" type="slidenum">
              <a:rPr b="0" lang="en-US" sz="1200" spc="-1" strike="noStrike">
                <a:solidFill>
                  <a:srgbClr val="8b8b8b"/>
                </a:solidFill>
                <a:latin typeface="Arial"/>
                <a:ea typeface="汉仪跳跳体简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&lt;日期/時間&gt;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&lt;頁尾&gt;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862E91-2418-47F7-856F-AA032FE5AAC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4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4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14.xml"/><Relationship Id="rId7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14.xml"/><Relationship Id="rId7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矩形 1"/>
          <p:cNvSpPr/>
          <p:nvPr/>
        </p:nvSpPr>
        <p:spPr>
          <a:xfrm>
            <a:off x="0" y="1301400"/>
            <a:ext cx="12191760" cy="4255200"/>
          </a:xfrm>
          <a:prstGeom prst="rect">
            <a:avLst/>
          </a:prstGeom>
          <a:solidFill>
            <a:srgbClr val="cbe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8" name="图片 2" descr=""/>
          <p:cNvPicPr/>
          <p:nvPr/>
        </p:nvPicPr>
        <p:blipFill>
          <a:blip r:embed="rId1"/>
          <a:stretch/>
        </p:blipFill>
        <p:spPr>
          <a:xfrm>
            <a:off x="-404280" y="0"/>
            <a:ext cx="6095520" cy="6095520"/>
          </a:xfrm>
          <a:prstGeom prst="rect">
            <a:avLst/>
          </a:prstGeom>
          <a:ln w="0">
            <a:noFill/>
          </a:ln>
        </p:spPr>
      </p:pic>
      <p:pic>
        <p:nvPicPr>
          <p:cNvPr id="129" name="图片 3" descr=""/>
          <p:cNvPicPr/>
          <p:nvPr/>
        </p:nvPicPr>
        <p:blipFill>
          <a:blip r:embed="rId2"/>
          <a:stretch/>
        </p:blipFill>
        <p:spPr>
          <a:xfrm>
            <a:off x="10199160" y="3714480"/>
            <a:ext cx="2168280" cy="3143160"/>
          </a:xfrm>
          <a:prstGeom prst="rect">
            <a:avLst/>
          </a:prstGeom>
          <a:ln w="0">
            <a:noFill/>
          </a:ln>
        </p:spPr>
      </p:pic>
      <p:sp>
        <p:nvSpPr>
          <p:cNvPr id="130" name="文本框 4"/>
          <p:cNvSpPr/>
          <p:nvPr/>
        </p:nvSpPr>
        <p:spPr>
          <a:xfrm>
            <a:off x="4875120" y="1725480"/>
            <a:ext cx="7309800" cy="108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zh-CN" sz="6500" spc="-301" strike="noStrike">
                <a:solidFill>
                  <a:srgbClr val="438264"/>
                </a:solidFill>
                <a:latin typeface="Arial"/>
                <a:ea typeface="汉仪跳跳体简"/>
              </a:rPr>
              <a:t>人員異動與設備管理</a:t>
            </a:r>
            <a:endParaRPr b="0" lang="en-US" sz="6500" spc="-1" strike="noStrike">
              <a:latin typeface="Arial"/>
            </a:endParaRPr>
          </a:p>
        </p:txBody>
      </p:sp>
      <p:sp>
        <p:nvSpPr>
          <p:cNvPr id="131" name="文本框 5"/>
          <p:cNvSpPr/>
          <p:nvPr/>
        </p:nvSpPr>
        <p:spPr>
          <a:xfrm>
            <a:off x="5106600" y="3514320"/>
            <a:ext cx="65246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2000" spc="-1" strike="noStrike">
                <a:solidFill>
                  <a:srgbClr val="438264"/>
                </a:solidFill>
                <a:latin typeface="Arial"/>
                <a:ea typeface="汉仪跳跳体简"/>
              </a:rPr>
              <a:t>人員異動  </a:t>
            </a:r>
            <a:r>
              <a:rPr b="0" lang="en-US" sz="2000" spc="-1" strike="noStrike">
                <a:solidFill>
                  <a:srgbClr val="438264"/>
                </a:solidFill>
                <a:latin typeface="Arial"/>
                <a:ea typeface="汉仪跳跳体简"/>
              </a:rPr>
              <a:t>/  </a:t>
            </a:r>
            <a:r>
              <a:rPr b="0" lang="zh-CN" sz="2000" spc="-1" strike="noStrike">
                <a:solidFill>
                  <a:srgbClr val="438264"/>
                </a:solidFill>
                <a:latin typeface="Arial"/>
                <a:ea typeface="汉仪跳跳体简"/>
              </a:rPr>
              <a:t>密碼更新  </a:t>
            </a:r>
            <a:r>
              <a:rPr b="0" lang="en-US" sz="2000" spc="-1" strike="noStrike">
                <a:solidFill>
                  <a:srgbClr val="438264"/>
                </a:solidFill>
                <a:latin typeface="Arial"/>
                <a:ea typeface="汉仪跳跳体简"/>
              </a:rPr>
              <a:t>/  </a:t>
            </a:r>
            <a:r>
              <a:rPr b="0" lang="zh-CN" sz="2000" spc="-1" strike="noStrike">
                <a:solidFill>
                  <a:srgbClr val="438264"/>
                </a:solidFill>
                <a:latin typeface="Arial"/>
                <a:ea typeface="汉仪跳跳体简"/>
              </a:rPr>
              <a:t>軟體管理  </a:t>
            </a:r>
            <a:r>
              <a:rPr b="0" lang="en-US" sz="2000" spc="-1" strike="noStrike">
                <a:solidFill>
                  <a:srgbClr val="438264"/>
                </a:solidFill>
                <a:latin typeface="Arial"/>
                <a:ea typeface="汉仪跳跳体简"/>
              </a:rPr>
              <a:t>/  </a:t>
            </a:r>
            <a:r>
              <a:rPr b="0" lang="zh-CN" sz="2000" spc="-1" strike="noStrike">
                <a:solidFill>
                  <a:srgbClr val="438264"/>
                </a:solidFill>
                <a:latin typeface="Arial"/>
                <a:ea typeface="汉仪跳跳体简"/>
              </a:rPr>
              <a:t>硬體設備管理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2" name="文本框 5"/>
          <p:cNvSpPr/>
          <p:nvPr/>
        </p:nvSpPr>
        <p:spPr>
          <a:xfrm>
            <a:off x="6512760" y="4447440"/>
            <a:ext cx="3783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63af8a"/>
                </a:solidFill>
                <a:latin typeface="Arial"/>
                <a:ea typeface="汉仪跳跳体简"/>
              </a:rPr>
              <a:t>報告人：</a:t>
            </a:r>
            <a:r>
              <a:rPr b="0" lang="en-US" sz="1800" spc="-1" strike="noStrike">
                <a:solidFill>
                  <a:srgbClr val="63af8a"/>
                </a:solidFill>
                <a:latin typeface="Arial"/>
                <a:ea typeface="汉仪跳跳体简"/>
              </a:rPr>
              <a:t>Mars</a:t>
            </a:r>
            <a:r>
              <a:rPr b="0" lang="en-US" sz="1800" spc="-1" strike="noStrike">
                <a:solidFill>
                  <a:srgbClr val="63af8a"/>
                </a:solidFill>
                <a:latin typeface="Arial"/>
                <a:ea typeface="汉仪跳跳体简"/>
              </a:rPr>
              <a:t>   </a:t>
            </a:r>
            <a:r>
              <a:rPr b="0" lang="zh-CN" sz="1800" spc="-1" strike="noStrike">
                <a:solidFill>
                  <a:srgbClr val="63af8a"/>
                </a:solidFill>
                <a:latin typeface="Arial"/>
                <a:ea typeface="汉仪跳跳体简"/>
              </a:rPr>
              <a:t>時間：</a:t>
            </a:r>
            <a:r>
              <a:rPr b="0" lang="en-US" sz="1800" spc="-1" strike="noStrike">
                <a:solidFill>
                  <a:srgbClr val="63af8a"/>
                </a:solidFill>
                <a:latin typeface="Arial"/>
                <a:ea typeface="汉仪跳跳体简"/>
              </a:rPr>
              <a:t>2023.09.06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advTm="0" p14:dur="1500">
        <p:split dir="out" orient="vert"/>
      </p:transition>
    </mc:Choice>
    <mc:Fallback>
      <p:transition spd="slow" advTm="0">
        <p:split dir="out" orient="vert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15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2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2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矩形 4"/>
          <p:cNvSpPr/>
          <p:nvPr/>
        </p:nvSpPr>
        <p:spPr>
          <a:xfrm flipH="1">
            <a:off x="179640" y="2590920"/>
            <a:ext cx="12035880" cy="2372040"/>
          </a:xfrm>
          <a:prstGeom prst="rect">
            <a:avLst/>
          </a:prstGeom>
          <a:solidFill>
            <a:srgbClr val="cbe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文本框 1"/>
          <p:cNvSpPr/>
          <p:nvPr/>
        </p:nvSpPr>
        <p:spPr>
          <a:xfrm>
            <a:off x="3892320" y="294480"/>
            <a:ext cx="424872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3200" spc="-1" strike="noStrike">
                <a:solidFill>
                  <a:srgbClr val="438264"/>
                </a:solidFill>
                <a:latin typeface="Arial"/>
                <a:ea typeface="汉仪跳跳体简"/>
              </a:rPr>
              <a:t>各部門帳號權限一覽表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1" name="矩形 14"/>
          <p:cNvSpPr/>
          <p:nvPr/>
        </p:nvSpPr>
        <p:spPr>
          <a:xfrm>
            <a:off x="3805560" y="1901880"/>
            <a:ext cx="4400280" cy="37501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ctr" blurRad="6336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文本框 7"/>
          <p:cNvSpPr/>
          <p:nvPr/>
        </p:nvSpPr>
        <p:spPr>
          <a:xfrm>
            <a:off x="8536320" y="3341520"/>
            <a:ext cx="2891520" cy="145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en-US" sz="1200" spc="-1" strike="noStrike">
                <a:latin typeface="Arial"/>
                <a:ea typeface="汉仪跳跳体简"/>
              </a:rPr>
              <a:t>- </a:t>
            </a:r>
            <a:r>
              <a:rPr b="0" lang="zh-TW" sz="1200" spc="-1" strike="noStrike">
                <a:latin typeface="Arial"/>
                <a:ea typeface="汉仪跳跳体简"/>
              </a:rPr>
              <a:t>人員異動時，將參閱此表將其相關權限創建或者移除</a:t>
            </a:r>
            <a:br>
              <a:rPr sz="1200"/>
            </a:br>
            <a:r>
              <a:rPr b="0" lang="en-US" sz="1200" spc="-1" strike="noStrike">
                <a:latin typeface="Arial"/>
                <a:ea typeface="汉仪跳跳体简"/>
              </a:rPr>
              <a:t>- </a:t>
            </a:r>
            <a:r>
              <a:rPr b="0" lang="zh-TW" sz="1200" spc="-1" strike="noStrike">
                <a:latin typeface="Arial"/>
                <a:ea typeface="汉仪跳跳体简"/>
              </a:rPr>
              <a:t>未來採購或者新搭建或者棄用，都會記錄在此表上，以</a:t>
            </a:r>
            <a:r>
              <a:rPr b="0" lang="en-US" sz="1200" spc="-1" strike="noStrike">
                <a:latin typeface="Arial"/>
                <a:ea typeface="汉仪跳跳体简"/>
              </a:rPr>
              <a:t>cfns</a:t>
            </a:r>
            <a:r>
              <a:rPr b="0" lang="zh-TW" sz="1200" spc="-1" strike="noStrike">
                <a:latin typeface="Arial"/>
                <a:ea typeface="汉仪跳跳体简"/>
              </a:rPr>
              <a:t>連結當中的表為主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3" name="文本框 5"/>
          <p:cNvSpPr/>
          <p:nvPr/>
        </p:nvSpPr>
        <p:spPr>
          <a:xfrm>
            <a:off x="8503920" y="2762280"/>
            <a:ext cx="2891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zh-CN" sz="2400" spc="-1" strike="noStrike">
                <a:latin typeface="Arial"/>
                <a:ea typeface="汉仪跳跳体简"/>
              </a:rPr>
              <a:t>人員異動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4" name="文本框 11"/>
          <p:cNvSpPr/>
          <p:nvPr/>
        </p:nvSpPr>
        <p:spPr>
          <a:xfrm>
            <a:off x="180000" y="3407400"/>
            <a:ext cx="3326760" cy="118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br>
              <a:rPr sz="1200"/>
            </a:br>
            <a:r>
              <a:rPr b="1" lang="zh-TW" sz="1200" spc="-1" strike="noStrike">
                <a:latin typeface="Arial"/>
                <a:ea typeface="汉仪跳跳体简"/>
              </a:rPr>
              <a:t>參考網址</a:t>
            </a:r>
            <a:r>
              <a:rPr b="1" lang="en-US" sz="1200" spc="-1" strike="noStrike">
                <a:latin typeface="Arial"/>
                <a:ea typeface="汉仪跳跳体简"/>
              </a:rPr>
              <a:t>:(</a:t>
            </a:r>
            <a:r>
              <a:rPr b="1" lang="zh-TW" sz="1200" spc="-1" strike="noStrike">
                <a:latin typeface="Arial"/>
                <a:ea typeface="汉仪跳跳体简"/>
              </a:rPr>
              <a:t>以此連結紀錄為主</a:t>
            </a:r>
            <a:r>
              <a:rPr b="1" lang="en-US" sz="1200" spc="-1" strike="noStrike">
                <a:latin typeface="Arial"/>
                <a:ea typeface="汉仪跳跳体简"/>
              </a:rPr>
              <a:t>)</a:t>
            </a:r>
            <a:br>
              <a:rPr sz="1200"/>
            </a:br>
            <a:r>
              <a:rPr b="1" lang="en-US" sz="1200" spc="-1" strike="noStrike">
                <a:latin typeface="Arial"/>
                <a:ea typeface="汉仪跳跳体简"/>
              </a:rPr>
              <a:t>https://cfns.otp888.com/pages/viewpage.action?pageId=91521029</a:t>
            </a:r>
            <a:endParaRPr b="1" lang="en-US" sz="1200" spc="-1" strike="noStrike">
              <a:latin typeface="Arial"/>
            </a:endParaRPr>
          </a:p>
        </p:txBody>
      </p:sp>
      <p:sp>
        <p:nvSpPr>
          <p:cNvPr id="205" name="文本框 13"/>
          <p:cNvSpPr/>
          <p:nvPr/>
        </p:nvSpPr>
        <p:spPr>
          <a:xfrm>
            <a:off x="582840" y="2828160"/>
            <a:ext cx="2891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6" name="图片 3" descr=""/>
          <p:cNvPicPr/>
          <p:nvPr/>
        </p:nvPicPr>
        <p:blipFill>
          <a:blip r:embed="rId1"/>
          <a:stretch/>
        </p:blipFill>
        <p:spPr>
          <a:xfrm>
            <a:off x="3027240" y="1132560"/>
            <a:ext cx="1871280" cy="1871280"/>
          </a:xfrm>
          <a:prstGeom prst="rect">
            <a:avLst/>
          </a:prstGeom>
          <a:ln w="0">
            <a:noFill/>
          </a:ln>
        </p:spPr>
      </p:pic>
      <p:pic>
        <p:nvPicPr>
          <p:cNvPr id="207" name="图片 2" descr="18314895"/>
          <p:cNvPicPr/>
          <p:nvPr/>
        </p:nvPicPr>
        <p:blipFill>
          <a:blip r:embed="rId2"/>
          <a:stretch/>
        </p:blipFill>
        <p:spPr>
          <a:xfrm>
            <a:off x="7394040" y="4446360"/>
            <a:ext cx="1109520" cy="1529280"/>
          </a:xfrm>
          <a:prstGeom prst="rect">
            <a:avLst/>
          </a:prstGeom>
          <a:ln w="0">
            <a:noFill/>
          </a:ln>
        </p:spPr>
      </p:pic>
      <p:sp>
        <p:nvSpPr>
          <p:cNvPr id="208" name="文本框 6"/>
          <p:cNvSpPr/>
          <p:nvPr/>
        </p:nvSpPr>
        <p:spPr>
          <a:xfrm>
            <a:off x="4312800" y="3004200"/>
            <a:ext cx="3565800" cy="154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9" name="" descr=""/>
          <p:cNvPicPr/>
          <p:nvPr/>
        </p:nvPicPr>
        <p:blipFill>
          <a:blip r:embed="rId3"/>
          <a:stretch/>
        </p:blipFill>
        <p:spPr>
          <a:xfrm>
            <a:off x="4320000" y="1585080"/>
            <a:ext cx="3442320" cy="4122000"/>
          </a:xfrm>
          <a:prstGeom prst="rect">
            <a:avLst/>
          </a:prstGeom>
          <a:ln w="0">
            <a:noFill/>
          </a:ln>
        </p:spPr>
      </p:pic>
    </p:spTree>
  </p:cSld>
  <p:transition spd="slow" advTm="0">
    <p:wheel spokes="8"/>
  </p:transition>
  <p:timing>
    <p:tnLst>
      <p:par>
        <p:cTn id="276" dur="indefinite" restart="never" nodeType="tmRoot">
          <p:childTnLst>
            <p:seq>
              <p:cTn id="277" dur="indefinite" nodeType="mainSeq">
                <p:childTnLst>
                  <p:par>
                    <p:cTn id="278" fill="hold">
                      <p:stCondLst>
                        <p:cond delay="0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nodeType="after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8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8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1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29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000"/>
                            </p:stCondLst>
                            <p:childTnLst>
                              <p:par>
                                <p:cTn id="294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6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29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9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1"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30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2000"/>
                            </p:stCondLst>
                            <p:childTnLst>
                              <p:par>
                                <p:cTn id="304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6"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30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2500"/>
                            </p:stCondLst>
                            <p:childTnLst>
                              <p:par>
                                <p:cTn id="309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1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12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3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3500"/>
                            </p:stCondLst>
                            <p:childTnLst>
                              <p:par>
                                <p:cTn id="315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7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31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文本框 2"/>
          <p:cNvSpPr/>
          <p:nvPr/>
        </p:nvSpPr>
        <p:spPr>
          <a:xfrm>
            <a:off x="3777840" y="294480"/>
            <a:ext cx="46569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3200" spc="-1" strike="noStrike">
                <a:solidFill>
                  <a:srgbClr val="438264"/>
                </a:solidFill>
                <a:latin typeface="Arial"/>
                <a:ea typeface="汉仪跳跳体简"/>
              </a:rPr>
              <a:t>全公司共用帳號不分部門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1" name="矩形 18"/>
          <p:cNvSpPr/>
          <p:nvPr/>
        </p:nvSpPr>
        <p:spPr>
          <a:xfrm>
            <a:off x="1740600" y="1645920"/>
            <a:ext cx="8710560" cy="4474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ctr" blurRad="6336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r>
              <a:rPr b="0" lang="en-US" sz="2200" spc="-1" strike="noStrike">
                <a:latin typeface="Arial"/>
              </a:rPr>
              <a:t>- </a:t>
            </a:r>
            <a:r>
              <a:rPr b="0" lang="zh-TW" sz="2200" spc="-1" strike="noStrike">
                <a:latin typeface="Arial"/>
              </a:rPr>
              <a:t>公司所有同仁共用同一帳號密碼</a:t>
            </a:r>
            <a:br>
              <a:rPr sz="2200"/>
            </a:br>
            <a:r>
              <a:rPr b="0" lang="en-US" sz="2200" spc="-1" strike="noStrike">
                <a:latin typeface="Arial"/>
              </a:rPr>
              <a:t>- </a:t>
            </a:r>
            <a:r>
              <a:rPr b="0" lang="zh-TW" sz="2200" spc="-1" strike="noStrike">
                <a:latin typeface="Arial"/>
              </a:rPr>
              <a:t>一個同仁到職，</a:t>
            </a:r>
            <a:r>
              <a:rPr b="1" lang="zh-TW" sz="2200" spc="-1" strike="noStrike">
                <a:solidFill>
                  <a:srgbClr val="ff0000"/>
                </a:solidFill>
                <a:latin typeface="Arial"/>
              </a:rPr>
              <a:t>不強制給予，需求再給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- </a:t>
            </a:r>
            <a:r>
              <a:rPr b="0" lang="zh-TW" sz="2200" spc="-1" strike="noStrike">
                <a:latin typeface="Arial"/>
              </a:rPr>
              <a:t>目前全公司共用帳密的有</a:t>
            </a:r>
            <a:r>
              <a:rPr b="0" lang="en-US" sz="2200" spc="-1" strike="noStrike">
                <a:latin typeface="Arial"/>
              </a:rPr>
              <a:t>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  <a:ea typeface="微軟正黑體"/>
              </a:rPr>
              <a:t>    </a:t>
            </a:r>
            <a:r>
              <a:rPr b="0" lang="en-US" sz="2200" spc="-1" strike="noStrike">
                <a:latin typeface="Arial"/>
                <a:ea typeface="微軟正黑體"/>
              </a:rPr>
              <a:t>- APPLE ID:</a:t>
            </a:r>
            <a:r>
              <a:rPr b="0" lang="zh-TW" sz="2200" spc="-1" strike="noStrike">
                <a:latin typeface="Arial"/>
              </a:rPr>
              <a:t>為了增進工作友好，團隊負責人提供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latin typeface="Arial"/>
                <a:ea typeface="微軟正黑體"/>
              </a:rPr>
              <a:t>    </a:t>
            </a:r>
            <a:r>
              <a:rPr b="0" lang="en-US" sz="2200" spc="-1" strike="noStrike">
                <a:latin typeface="Arial"/>
                <a:ea typeface="微軟正黑體"/>
              </a:rPr>
              <a:t>- </a:t>
            </a:r>
            <a:r>
              <a:rPr b="0" lang="zh-TW" sz="2200" spc="-1" strike="noStrike">
                <a:latin typeface="Arial"/>
                <a:ea typeface="微軟正黑體"/>
              </a:rPr>
              <a:t>線上課程</a:t>
            </a:r>
            <a:r>
              <a:rPr b="0" lang="en-US" sz="2200" spc="-1" strike="noStrike">
                <a:latin typeface="Arial"/>
                <a:ea typeface="微軟正黑體"/>
              </a:rPr>
              <a:t>:</a:t>
            </a:r>
            <a:r>
              <a:rPr b="0" lang="zh-TW" sz="2200" spc="-1" strike="noStrike">
                <a:latin typeface="Arial"/>
              </a:rPr>
              <a:t>為了增進工作友好，團隊負責人提供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  <a:ea typeface="微軟正黑體"/>
              </a:rPr>
              <a:t>    </a:t>
            </a:r>
            <a:r>
              <a:rPr b="0" lang="en-US" sz="2200" spc="-1" strike="noStrike">
                <a:latin typeface="Arial"/>
                <a:ea typeface="微軟正黑體"/>
              </a:rPr>
              <a:t>- </a:t>
            </a:r>
            <a:r>
              <a:rPr b="0" lang="zh-TW" sz="2200" spc="-1" strike="noStrike">
                <a:latin typeface="Arial"/>
                <a:ea typeface="微軟正黑體"/>
              </a:rPr>
              <a:t>網站前後台</a:t>
            </a:r>
            <a:r>
              <a:rPr b="0" lang="en-US" sz="2200" spc="-1" strike="noStrike">
                <a:latin typeface="Arial"/>
                <a:ea typeface="微軟正黑體"/>
              </a:rPr>
              <a:t>:</a:t>
            </a:r>
            <a:r>
              <a:rPr b="0" lang="zh-TW" sz="2200" spc="-1" strike="noStrike">
                <a:latin typeface="Arial"/>
              </a:rPr>
              <a:t>為了增進工作友好，團隊負責人提供</a:t>
            </a:r>
            <a:br>
              <a:rPr sz="2200"/>
            </a:br>
            <a:r>
              <a:rPr b="0" lang="en-US" sz="2200" spc="-1" strike="noStrike">
                <a:latin typeface="Arial"/>
              </a:rPr>
              <a:t>    </a:t>
            </a:r>
            <a:r>
              <a:rPr b="0" lang="en-US" sz="2200" spc="-1" strike="noStrike">
                <a:latin typeface="Arial"/>
              </a:rPr>
              <a:t>- </a:t>
            </a:r>
            <a:r>
              <a:rPr b="0" lang="zh-TW" sz="2200" spc="-1" strike="noStrike">
                <a:latin typeface="Arial"/>
              </a:rPr>
              <a:t>部門用</a:t>
            </a:r>
            <a:r>
              <a:rPr b="0" lang="en-US" sz="2200" spc="-1" strike="noStrike">
                <a:latin typeface="Arial"/>
              </a:rPr>
              <a:t>EMAIL:(</a:t>
            </a:r>
            <a:r>
              <a:rPr b="0" lang="zh-TW" sz="2200" spc="-1" strike="noStrike">
                <a:latin typeface="Arial"/>
              </a:rPr>
              <a:t>為了增進工作友好，團隊負責人提供</a:t>
            </a:r>
            <a:r>
              <a:rPr b="0" lang="en-US" sz="2200" spc="-1" strike="noStrike">
                <a:latin typeface="Arial"/>
              </a:rPr>
              <a:t>)</a:t>
            </a:r>
            <a:br>
              <a:rPr sz="2200"/>
            </a:br>
            <a:r>
              <a:rPr b="0" lang="en-US" sz="2200" spc="-1" strike="noStrike">
                <a:latin typeface="Arial"/>
              </a:rPr>
              <a:t>        -be@otp.com.tw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        </a:t>
            </a:r>
            <a:r>
              <a:rPr b="0" lang="en-US" sz="2200" spc="-1" strike="noStrike">
                <a:latin typeface="Arial"/>
              </a:rPr>
              <a:t>-qa@otp.com.tw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        </a:t>
            </a:r>
            <a:r>
              <a:rPr b="0" lang="en-US" sz="2200" spc="-1" strike="noStrike">
                <a:latin typeface="Arial"/>
              </a:rPr>
              <a:t>-ui@otp.com.tw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        </a:t>
            </a:r>
            <a:r>
              <a:rPr b="0" lang="en-US" sz="2200" spc="-1" strike="noStrike">
                <a:latin typeface="Arial"/>
              </a:rPr>
              <a:t>-fe@otp.com.tw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        </a:t>
            </a:r>
            <a:r>
              <a:rPr b="0" lang="en-US" sz="2200" spc="-1" strike="noStrike">
                <a:latin typeface="Arial"/>
              </a:rPr>
              <a:t>-it@otp.com.tw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</p:txBody>
      </p:sp>
      <p:pic>
        <p:nvPicPr>
          <p:cNvPr id="212" name="图片 19" descr=""/>
          <p:cNvPicPr/>
          <p:nvPr/>
        </p:nvPicPr>
        <p:blipFill>
          <a:blip r:embed="rId1"/>
          <a:stretch/>
        </p:blipFill>
        <p:spPr>
          <a:xfrm>
            <a:off x="8696880" y="2461320"/>
            <a:ext cx="2520000" cy="2520000"/>
          </a:xfrm>
          <a:prstGeom prst="rect">
            <a:avLst/>
          </a:prstGeom>
          <a:ln w="0">
            <a:noFill/>
          </a:ln>
        </p:spPr>
      </p:pic>
      <p:sp>
        <p:nvSpPr>
          <p:cNvPr id="213" name="文本框 41"/>
          <p:cNvSpPr/>
          <p:nvPr/>
        </p:nvSpPr>
        <p:spPr>
          <a:xfrm>
            <a:off x="2260440" y="2072160"/>
            <a:ext cx="7053840" cy="19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slow" advTm="0">
    <p:wheel spokes="8"/>
  </p:transition>
  <p:timing>
    <p:tnLst>
      <p:par>
        <p:cTn id="319" dur="indefinite" restart="never" nodeType="tmRoot">
          <p:childTnLst>
            <p:seq>
              <p:cTn id="320" dur="indefinite" nodeType="mainSeq">
                <p:childTnLst>
                  <p:par>
                    <p:cTn id="321" fill="hold">
                      <p:stCondLst>
                        <p:cond delay="0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nodeType="after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32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500"/>
                            </p:stCondLst>
                            <p:childTnLst>
                              <p:par>
                                <p:cTn id="327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9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30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1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3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5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33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文本框 39"/>
          <p:cNvSpPr/>
          <p:nvPr/>
        </p:nvSpPr>
        <p:spPr>
          <a:xfrm>
            <a:off x="726840" y="294480"/>
            <a:ext cx="107593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3200" spc="-1" strike="noStrike">
                <a:solidFill>
                  <a:srgbClr val="438264"/>
                </a:solidFill>
                <a:latin typeface="Arial"/>
                <a:ea typeface="汉仪跳跳体简"/>
              </a:rPr>
              <a:t>全公司共用帳號不分部門只要有人離職將全部統一更換密碼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5" name="矩形 17"/>
          <p:cNvSpPr/>
          <p:nvPr/>
        </p:nvSpPr>
        <p:spPr>
          <a:xfrm>
            <a:off x="1740600" y="1645920"/>
            <a:ext cx="8710560" cy="4474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ctr" blurRad="6336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r>
              <a:rPr b="0" lang="en-US" sz="2200" spc="-1" strike="noStrike">
                <a:latin typeface="Arial"/>
              </a:rPr>
              <a:t>- </a:t>
            </a:r>
            <a:r>
              <a:rPr b="0" lang="zh-TW" sz="2200" spc="-1" strike="noStrike">
                <a:latin typeface="Arial"/>
              </a:rPr>
              <a:t>公司所有同仁共用同一帳號密碼</a:t>
            </a:r>
            <a:br>
              <a:rPr sz="2200"/>
            </a:br>
            <a:r>
              <a:rPr b="0" lang="en-US" sz="2200" spc="-1" strike="noStrike">
                <a:latin typeface="Arial"/>
              </a:rPr>
              <a:t>- </a:t>
            </a:r>
            <a:r>
              <a:rPr b="0" lang="zh-TW" sz="2200" spc="-1" strike="noStrike">
                <a:latin typeface="Arial"/>
              </a:rPr>
              <a:t>一個技術同仁離職，需要全改密碼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- </a:t>
            </a:r>
            <a:r>
              <a:rPr b="0" lang="zh-TW" sz="2200" spc="-1" strike="noStrike">
                <a:latin typeface="Arial"/>
              </a:rPr>
              <a:t>目前全公司共用帳密的有</a:t>
            </a:r>
            <a:r>
              <a:rPr b="0" lang="en-US" sz="2200" spc="-1" strike="noStrike">
                <a:latin typeface="Arial"/>
              </a:rPr>
              <a:t>: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    </a:t>
            </a:r>
            <a:r>
              <a:rPr b="0" lang="en-US" sz="2200" spc="-1" strike="noStrike">
                <a:latin typeface="Arial"/>
              </a:rPr>
              <a:t>- APPLE ID</a:t>
            </a:r>
            <a:r>
              <a:rPr b="0" lang="en-US" sz="2200" spc="-1" strike="noStrike">
                <a:latin typeface="Arial"/>
              </a:rPr>
              <a:t>	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    </a:t>
            </a:r>
            <a:r>
              <a:rPr b="0" lang="en-US" sz="2200" spc="-1" strike="noStrike">
                <a:latin typeface="Arial"/>
              </a:rPr>
              <a:t>- </a:t>
            </a:r>
            <a:r>
              <a:rPr b="0" lang="zh-TW" sz="2200" spc="-1" strike="noStrike">
                <a:latin typeface="Arial"/>
              </a:rPr>
              <a:t>線上課程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    </a:t>
            </a:r>
            <a:r>
              <a:rPr b="0" lang="en-US" sz="2200" spc="-1" strike="noStrike">
                <a:latin typeface="Arial"/>
              </a:rPr>
              <a:t>- </a:t>
            </a:r>
            <a:r>
              <a:rPr b="0" lang="zh-TW" sz="2200" spc="-1" strike="noStrike">
                <a:latin typeface="Arial"/>
              </a:rPr>
              <a:t>網站前後台</a:t>
            </a:r>
            <a:r>
              <a:rPr b="0" lang="en-US" sz="2200" spc="-1" strike="noStrike">
                <a:latin typeface="Arial"/>
              </a:rPr>
              <a:t>:</a:t>
            </a:r>
            <a:r>
              <a:rPr b="0" lang="zh-TW" sz="2200" spc="-1" strike="noStrike">
                <a:latin typeface="Arial"/>
              </a:rPr>
              <a:t>若</a:t>
            </a:r>
            <a:r>
              <a:rPr b="0" lang="en-US" sz="2200" spc="-1" strike="noStrike">
                <a:latin typeface="Arial"/>
              </a:rPr>
              <a:t>QA</a:t>
            </a:r>
            <a:r>
              <a:rPr b="0" lang="zh-TW" sz="2200" spc="-1" strike="noStrike">
                <a:latin typeface="Arial"/>
              </a:rPr>
              <a:t>創建帳號，則須請</a:t>
            </a:r>
            <a:r>
              <a:rPr b="0" lang="en-US" sz="2200" spc="-1" strike="noStrike">
                <a:latin typeface="Arial"/>
              </a:rPr>
              <a:t>QA</a:t>
            </a:r>
            <a:r>
              <a:rPr b="0" lang="zh-TW" sz="2200" spc="-1" strike="noStrike">
                <a:latin typeface="Arial"/>
              </a:rPr>
              <a:t>將密碼改掉</a:t>
            </a:r>
            <a:br>
              <a:rPr sz="2200"/>
            </a:br>
            <a:r>
              <a:rPr b="0" lang="en-US" sz="2200" spc="-1" strike="noStrike">
                <a:latin typeface="Arial"/>
              </a:rPr>
              <a:t>    </a:t>
            </a:r>
            <a:r>
              <a:rPr b="0" lang="en-US" sz="2200" spc="-1" strike="noStrike">
                <a:latin typeface="Arial"/>
              </a:rPr>
              <a:t>- </a:t>
            </a:r>
            <a:r>
              <a:rPr b="0" lang="zh-TW" sz="2200" spc="-1" strike="noStrike">
                <a:latin typeface="Arial"/>
              </a:rPr>
              <a:t>部門用</a:t>
            </a:r>
            <a:r>
              <a:rPr b="0" lang="en-US" sz="2200" spc="-1" strike="noStrike">
                <a:latin typeface="Arial"/>
              </a:rPr>
              <a:t>EMAIL:(</a:t>
            </a:r>
            <a:r>
              <a:rPr b="0" lang="zh-TW" sz="2200" spc="-1" strike="noStrike">
                <a:latin typeface="Arial"/>
              </a:rPr>
              <a:t>離職所屬部門則該部門</a:t>
            </a:r>
            <a:r>
              <a:rPr b="0" lang="en-US" sz="2200" spc="-1" strike="noStrike">
                <a:latin typeface="Arial"/>
              </a:rPr>
              <a:t>EML</a:t>
            </a:r>
            <a:r>
              <a:rPr b="0" lang="zh-TW" sz="2200" spc="-1" strike="noStrike">
                <a:latin typeface="Arial"/>
              </a:rPr>
              <a:t>更改密碼，改好只傳給負責人，由負責人自由宣達或管制</a:t>
            </a:r>
            <a:r>
              <a:rPr b="0" lang="en-US" sz="2200" spc="-1" strike="noStrike">
                <a:latin typeface="Arial"/>
              </a:rPr>
              <a:t>)</a:t>
            </a:r>
            <a:br>
              <a:rPr sz="2200"/>
            </a:br>
            <a:r>
              <a:rPr b="0" lang="en-US" sz="2200" spc="-1" strike="noStrike">
                <a:latin typeface="Arial"/>
              </a:rPr>
              <a:t>        -be@otp.com.tw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        </a:t>
            </a:r>
            <a:r>
              <a:rPr b="0" lang="en-US" sz="2200" spc="-1" strike="noStrike">
                <a:latin typeface="Arial"/>
              </a:rPr>
              <a:t>-qa@otp.com.tw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        </a:t>
            </a:r>
            <a:r>
              <a:rPr b="0" lang="en-US" sz="2200" spc="-1" strike="noStrike">
                <a:latin typeface="Arial"/>
              </a:rPr>
              <a:t>-ui@otp.com.tw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        </a:t>
            </a:r>
            <a:r>
              <a:rPr b="0" lang="en-US" sz="2200" spc="-1" strike="noStrike">
                <a:latin typeface="Arial"/>
              </a:rPr>
              <a:t>-fe@otp.com.tw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        </a:t>
            </a:r>
            <a:r>
              <a:rPr b="0" lang="en-US" sz="2200" spc="-1" strike="noStrike">
                <a:latin typeface="Arial"/>
              </a:rPr>
              <a:t>-it@otp.com.tw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</p:txBody>
      </p:sp>
      <p:pic>
        <p:nvPicPr>
          <p:cNvPr id="216" name="图片 18" descr=""/>
          <p:cNvPicPr/>
          <p:nvPr/>
        </p:nvPicPr>
        <p:blipFill>
          <a:blip r:embed="rId1"/>
          <a:stretch/>
        </p:blipFill>
        <p:spPr>
          <a:xfrm>
            <a:off x="8696880" y="2461320"/>
            <a:ext cx="2520000" cy="2520000"/>
          </a:xfrm>
          <a:prstGeom prst="rect">
            <a:avLst/>
          </a:prstGeom>
          <a:ln w="0">
            <a:noFill/>
          </a:ln>
        </p:spPr>
      </p:pic>
      <p:sp>
        <p:nvSpPr>
          <p:cNvPr id="217" name="文本框 40"/>
          <p:cNvSpPr/>
          <p:nvPr/>
        </p:nvSpPr>
        <p:spPr>
          <a:xfrm>
            <a:off x="2260440" y="2072160"/>
            <a:ext cx="7053840" cy="19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slow" advTm="0">
    <p:wheel spokes="8"/>
  </p:transition>
  <p:timing>
    <p:tnLst>
      <p:par>
        <p:cTn id="337" dur="indefinite" restart="never" nodeType="tmRoot">
          <p:childTnLst>
            <p:seq>
              <p:cTn id="338" dur="indefinite" nodeType="mainSeq">
                <p:childTnLst>
                  <p:par>
                    <p:cTn id="339" fill="hold">
                      <p:stCondLst>
                        <p:cond delay="0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after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34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500"/>
                            </p:stCondLst>
                            <p:childTnLst>
                              <p:par>
                                <p:cTn id="345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48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9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1500"/>
                            </p:stCondLst>
                            <p:childTnLst>
                              <p:par>
                                <p:cTn id="351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3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35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矩形 4"/>
          <p:cNvSpPr/>
          <p:nvPr/>
        </p:nvSpPr>
        <p:spPr>
          <a:xfrm flipH="1">
            <a:off x="1674720" y="0"/>
            <a:ext cx="2830680" cy="6857640"/>
          </a:xfrm>
          <a:prstGeom prst="rect">
            <a:avLst/>
          </a:prstGeom>
          <a:solidFill>
            <a:srgbClr val="cbe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9" name="图片 3" descr=""/>
          <p:cNvPicPr/>
          <p:nvPr/>
        </p:nvPicPr>
        <p:blipFill>
          <a:blip r:embed="rId1"/>
          <a:stretch/>
        </p:blipFill>
        <p:spPr>
          <a:xfrm>
            <a:off x="8960040" y="2052720"/>
            <a:ext cx="1871280" cy="1871280"/>
          </a:xfrm>
          <a:prstGeom prst="rect">
            <a:avLst/>
          </a:prstGeom>
          <a:ln w="0">
            <a:noFill/>
          </a:ln>
        </p:spPr>
      </p:pic>
      <p:pic>
        <p:nvPicPr>
          <p:cNvPr id="220" name="图片 5" descr=""/>
          <p:cNvPicPr/>
          <p:nvPr/>
        </p:nvPicPr>
        <p:blipFill>
          <a:blip r:embed="rId2"/>
          <a:stretch/>
        </p:blipFill>
        <p:spPr>
          <a:xfrm>
            <a:off x="735120" y="4089960"/>
            <a:ext cx="1879920" cy="2724840"/>
          </a:xfrm>
          <a:prstGeom prst="rect">
            <a:avLst/>
          </a:prstGeom>
          <a:ln w="0">
            <a:noFill/>
          </a:ln>
        </p:spPr>
      </p:pic>
      <p:sp>
        <p:nvSpPr>
          <p:cNvPr id="221" name="文本框 6"/>
          <p:cNvSpPr/>
          <p:nvPr/>
        </p:nvSpPr>
        <p:spPr>
          <a:xfrm>
            <a:off x="2480400" y="608400"/>
            <a:ext cx="1199880" cy="534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 vert="vert" rot="5400000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6600" spc="-1" strike="noStrike">
                <a:solidFill>
                  <a:srgbClr val="ffffff"/>
                </a:solidFill>
                <a:latin typeface="Arial"/>
                <a:ea typeface="汉仪跳跳体简"/>
              </a:rPr>
              <a:t>PART THREE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222" name="文本框 7"/>
          <p:cNvSpPr/>
          <p:nvPr/>
        </p:nvSpPr>
        <p:spPr>
          <a:xfrm>
            <a:off x="6206040" y="1306440"/>
            <a:ext cx="3689640" cy="24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5400" spc="-1" strike="noStrike">
                <a:solidFill>
                  <a:srgbClr val="cbe7cb"/>
                </a:solidFill>
                <a:latin typeface="Arial"/>
                <a:ea typeface="汉仪跳跳体简"/>
              </a:rPr>
              <a:t>03</a:t>
            </a:r>
            <a:endParaRPr b="0" lang="en-US" sz="15400" spc="-1" strike="noStrike">
              <a:latin typeface="Arial"/>
            </a:endParaRPr>
          </a:p>
        </p:txBody>
      </p:sp>
      <p:sp>
        <p:nvSpPr>
          <p:cNvPr id="223" name="文本框 9"/>
          <p:cNvSpPr/>
          <p:nvPr/>
        </p:nvSpPr>
        <p:spPr>
          <a:xfrm>
            <a:off x="5840640" y="3578400"/>
            <a:ext cx="4420440" cy="76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zh-CN" sz="4400" spc="-1" strike="noStrike">
                <a:solidFill>
                  <a:srgbClr val="438264"/>
                </a:solidFill>
                <a:latin typeface="Arial"/>
                <a:ea typeface="汉仪跳跳体简"/>
              </a:rPr>
              <a:t>軟體管理</a:t>
            </a:r>
            <a:endParaRPr b="0" lang="en-US" sz="4400" spc="-1" strike="noStrike">
              <a:latin typeface="Arial"/>
            </a:endParaRPr>
          </a:p>
        </p:txBody>
      </p:sp>
    </p:spTree>
  </p:cSld>
  <p:transition spd="slow" advTm="0">
    <p:wipe dir="l"/>
  </p:transition>
  <p:timing>
    <p:tnLst>
      <p:par>
        <p:cTn id="355" dur="indefinite" restart="never" nodeType="tmRoot">
          <p:childTnLst>
            <p:seq>
              <p:cTn id="356" dur="indefinite" nodeType="mainSeq">
                <p:childTnLst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36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4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5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0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500"/>
                            </p:stCondLst>
                            <p:childTnLst>
                              <p:par>
                                <p:cTn id="37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1500"/>
                            </p:stCondLst>
                            <p:childTnLst>
                              <p:par>
                                <p:cTn id="381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3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4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5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文本框 12"/>
          <p:cNvSpPr/>
          <p:nvPr/>
        </p:nvSpPr>
        <p:spPr>
          <a:xfrm>
            <a:off x="5202000" y="294480"/>
            <a:ext cx="1808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3200" spc="-1" strike="noStrike">
                <a:solidFill>
                  <a:srgbClr val="438264"/>
                </a:solidFill>
                <a:latin typeface="Arial"/>
                <a:ea typeface="汉仪跳跳体简"/>
              </a:rPr>
              <a:t>軟體管理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25" name="图片 4" descr="18001281"/>
          <p:cNvPicPr/>
          <p:nvPr/>
        </p:nvPicPr>
        <p:blipFill>
          <a:blip r:embed="rId1"/>
          <a:stretch/>
        </p:blipFill>
        <p:spPr>
          <a:xfrm>
            <a:off x="3867840" y="1892880"/>
            <a:ext cx="4301280" cy="3042720"/>
          </a:xfrm>
          <a:prstGeom prst="rect">
            <a:avLst/>
          </a:prstGeom>
          <a:ln w="0">
            <a:noFill/>
          </a:ln>
        </p:spPr>
      </p:pic>
      <p:sp>
        <p:nvSpPr>
          <p:cNvPr id="226" name="文本框 15"/>
          <p:cNvSpPr/>
          <p:nvPr/>
        </p:nvSpPr>
        <p:spPr>
          <a:xfrm>
            <a:off x="8655120" y="2993400"/>
            <a:ext cx="3224880" cy="91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en-US" sz="1200" spc="-1" strike="noStrike">
                <a:solidFill>
                  <a:srgbClr val="0d0d0d"/>
                </a:solidFill>
                <a:latin typeface="Arial"/>
                <a:ea typeface="汉仪跳跳体简"/>
              </a:rPr>
              <a:t>- </a:t>
            </a:r>
            <a:r>
              <a:rPr b="0" lang="zh-TW" sz="1200" spc="-1" strike="noStrike">
                <a:solidFill>
                  <a:srgbClr val="0d0d0d"/>
                </a:solidFill>
                <a:latin typeface="Arial"/>
                <a:ea typeface="汉仪跳跳体简"/>
              </a:rPr>
              <a:t>軟體工具管制表將一起管制在資產總表上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200" spc="-1" strike="noStrike">
                <a:solidFill>
                  <a:srgbClr val="0d0d0d"/>
                </a:solidFill>
                <a:latin typeface="Arial"/>
                <a:ea typeface="汉仪跳跳体简"/>
              </a:rPr>
              <a:t>- </a:t>
            </a:r>
            <a:r>
              <a:rPr b="0" lang="zh-TW" sz="1200" spc="-1" strike="noStrike">
                <a:solidFill>
                  <a:srgbClr val="0d0d0d"/>
                </a:solidFill>
                <a:latin typeface="Arial"/>
                <a:ea typeface="汉仪跳跳体简"/>
              </a:rPr>
              <a:t>整合性高，軟硬體一起管制整合在同一張表上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7" name="文本框 16"/>
          <p:cNvSpPr/>
          <p:nvPr/>
        </p:nvSpPr>
        <p:spPr>
          <a:xfrm>
            <a:off x="8622720" y="2414160"/>
            <a:ext cx="28915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2400" spc="-1" strike="noStrike">
                <a:solidFill>
                  <a:srgbClr val="ff0000"/>
                </a:solidFill>
                <a:latin typeface="Arial"/>
                <a:ea typeface="汉仪跳跳体简"/>
              </a:rPr>
              <a:t>- </a:t>
            </a:r>
            <a:r>
              <a:rPr b="1" lang="zh-CN" sz="2400" spc="-1" strike="noStrike">
                <a:solidFill>
                  <a:srgbClr val="ff0000"/>
                </a:solidFill>
                <a:latin typeface="Arial"/>
                <a:ea typeface="汉仪跳跳体简"/>
              </a:rPr>
              <a:t>軟體工具管制表</a:t>
            </a:r>
            <a:endParaRPr b="1" lang="en-US" sz="24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28" name="文本框 17"/>
          <p:cNvSpPr/>
          <p:nvPr/>
        </p:nvSpPr>
        <p:spPr>
          <a:xfrm>
            <a:off x="720000" y="3059280"/>
            <a:ext cx="342000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en-US" sz="1200" spc="-1" strike="noStrike">
                <a:solidFill>
                  <a:srgbClr val="0d0d0d"/>
                </a:solidFill>
                <a:latin typeface="Arial"/>
                <a:ea typeface="汉仪跳跳体简"/>
              </a:rPr>
              <a:t>- </a:t>
            </a:r>
            <a:r>
              <a:rPr b="0" lang="zh-TW" sz="1200" spc="-1" strike="noStrike">
                <a:solidFill>
                  <a:srgbClr val="0d0d0d"/>
                </a:solidFill>
                <a:latin typeface="Arial"/>
                <a:ea typeface="汉仪跳跳体简"/>
              </a:rPr>
              <a:t>資訊設備作業系統將一起管制在資產總表上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200" spc="-1" strike="noStrike">
                <a:solidFill>
                  <a:srgbClr val="0d0d0d"/>
                </a:solidFill>
                <a:latin typeface="Arial"/>
                <a:ea typeface="汉仪跳跳体简"/>
              </a:rPr>
              <a:t>- </a:t>
            </a:r>
            <a:r>
              <a:rPr b="0" lang="zh-TW" sz="1200" spc="-1" strike="noStrike">
                <a:solidFill>
                  <a:srgbClr val="0d0d0d"/>
                </a:solidFill>
                <a:latin typeface="Arial"/>
                <a:ea typeface="汉仪跳跳体简"/>
              </a:rPr>
              <a:t>整合性高，軟硬體一起管制整合在同一張表上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9" name="文本框 42"/>
          <p:cNvSpPr/>
          <p:nvPr/>
        </p:nvSpPr>
        <p:spPr>
          <a:xfrm>
            <a:off x="842040" y="2480400"/>
            <a:ext cx="28915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2400" spc="-1" strike="noStrike">
                <a:solidFill>
                  <a:srgbClr val="ff0000"/>
                </a:solidFill>
                <a:latin typeface="Arial"/>
                <a:ea typeface="汉仪跳跳体简"/>
              </a:rPr>
              <a:t>- </a:t>
            </a:r>
            <a:r>
              <a:rPr b="1" lang="zh-CN" sz="2400" spc="-1" strike="noStrike">
                <a:solidFill>
                  <a:srgbClr val="ff0000"/>
                </a:solidFill>
                <a:latin typeface="Arial"/>
                <a:ea typeface="汉仪跳跳体简"/>
              </a:rPr>
              <a:t>資訊設備作業系統</a:t>
            </a:r>
            <a:endParaRPr b="1" lang="en-US" sz="24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230" name="文本框 43"/>
          <p:cNvSpPr/>
          <p:nvPr/>
        </p:nvSpPr>
        <p:spPr>
          <a:xfrm>
            <a:off x="1875960" y="5127120"/>
            <a:ext cx="84402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50000"/>
              </a:lnSpc>
              <a:buNone/>
            </a:pPr>
            <a:r>
              <a:rPr b="0" lang="zh-TW" sz="1800" spc="-1" strike="noStrike">
                <a:solidFill>
                  <a:srgbClr val="0d0d0d"/>
                </a:solidFill>
                <a:latin typeface="Arial"/>
                <a:ea typeface="汉仪跳跳体简"/>
              </a:rPr>
              <a:t>總的來說，將硬件和軟件管制信息整合到同一張表上有助於提高管理效率、降低成本、提高合規性，並更好地支持決策和規劃。這種綜合性的方法有助於更好地管理整個 </a:t>
            </a:r>
            <a:r>
              <a:rPr b="0" lang="en-US" sz="1800" spc="-1" strike="noStrike">
                <a:solidFill>
                  <a:srgbClr val="0d0d0d"/>
                </a:solidFill>
                <a:latin typeface="Arial"/>
                <a:ea typeface="汉仪跳跳体简"/>
              </a:rPr>
              <a:t>IT </a:t>
            </a:r>
            <a:r>
              <a:rPr b="0" lang="zh-TW" sz="1800" spc="-1" strike="noStrike">
                <a:solidFill>
                  <a:srgbClr val="0d0d0d"/>
                </a:solidFill>
                <a:latin typeface="Arial"/>
                <a:ea typeface="汉仪跳跳体简"/>
              </a:rPr>
              <a:t>環境。</a:t>
            </a:r>
            <a:endParaRPr b="0" lang="en-US" sz="1800" spc="-1" strike="noStrike">
              <a:latin typeface="Arial"/>
            </a:endParaRPr>
          </a:p>
        </p:txBody>
      </p:sp>
    </p:spTree>
  </p:cSld>
  <p:transition spd="slow" advTm="0">
    <p:wheel spokes="8"/>
  </p:transition>
  <p:timing>
    <p:tnLst>
      <p:par>
        <p:cTn id="386" dur="indefinite" restart="never" nodeType="tmRoot">
          <p:childTnLst>
            <p:seq>
              <p:cTn id="387" dur="indefinite" nodeType="mainSeq">
                <p:childTnLst>
                  <p:par>
                    <p:cTn id="388" fill="hold">
                      <p:stCondLst>
                        <p:cond delay="0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2"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39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500"/>
                            </p:stCondLst>
                            <p:childTnLst>
                              <p:par>
                                <p:cTn id="395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7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39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0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2"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40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1500"/>
                            </p:stCondLst>
                            <p:childTnLst>
                              <p:par>
                                <p:cTn id="405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7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40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2000"/>
                            </p:stCondLst>
                            <p:childTnLst>
                              <p:par>
                                <p:cTn id="410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2"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41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2500"/>
                            </p:stCondLst>
                            <p:childTnLst>
                              <p:par>
                                <p:cTn id="415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7"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41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文本框 1"/>
          <p:cNvSpPr/>
          <p:nvPr/>
        </p:nvSpPr>
        <p:spPr>
          <a:xfrm>
            <a:off x="5202000" y="294480"/>
            <a:ext cx="1808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3200" spc="-1" strike="noStrike">
                <a:solidFill>
                  <a:srgbClr val="438264"/>
                </a:solidFill>
                <a:latin typeface="Arial"/>
                <a:ea typeface="汉仪跳跳体简"/>
              </a:rPr>
              <a:t>軟體管理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32" name="图片 2" descr="18001281"/>
          <p:cNvPicPr/>
          <p:nvPr/>
        </p:nvPicPr>
        <p:blipFill>
          <a:blip r:embed="rId1"/>
          <a:stretch/>
        </p:blipFill>
        <p:spPr>
          <a:xfrm>
            <a:off x="3867840" y="1892880"/>
            <a:ext cx="4301280" cy="3042720"/>
          </a:xfrm>
          <a:prstGeom prst="rect">
            <a:avLst/>
          </a:prstGeom>
          <a:ln w="0">
            <a:noFill/>
          </a:ln>
        </p:spPr>
      </p:pic>
      <p:sp>
        <p:nvSpPr>
          <p:cNvPr id="233" name="文本框 7"/>
          <p:cNvSpPr/>
          <p:nvPr/>
        </p:nvSpPr>
        <p:spPr>
          <a:xfrm>
            <a:off x="8655120" y="2993400"/>
            <a:ext cx="2891520" cy="118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en-US" sz="1200" spc="-1" strike="noStrike">
                <a:solidFill>
                  <a:srgbClr val="0d0d0d"/>
                </a:solidFill>
                <a:latin typeface="Arial"/>
                <a:ea typeface="汉仪跳跳体简"/>
              </a:rPr>
              <a:t>Please enter text here.Please enter text here.Please enter text here.Please enter text here.Please enter text here.Please enter text here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4" name="文本框 5"/>
          <p:cNvSpPr/>
          <p:nvPr/>
        </p:nvSpPr>
        <p:spPr>
          <a:xfrm>
            <a:off x="8622720" y="2414160"/>
            <a:ext cx="2891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zh-CN" sz="2400" spc="-1" strike="noStrike">
                <a:solidFill>
                  <a:srgbClr val="0d0d0d"/>
                </a:solidFill>
                <a:latin typeface="Arial"/>
                <a:ea typeface="汉仪跳跳体简"/>
              </a:rPr>
              <a:t>输入标题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5" name="文本框 11"/>
          <p:cNvSpPr/>
          <p:nvPr/>
        </p:nvSpPr>
        <p:spPr>
          <a:xfrm>
            <a:off x="874440" y="3059280"/>
            <a:ext cx="2891520" cy="118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50000"/>
              </a:lnSpc>
              <a:buNone/>
            </a:pPr>
            <a:r>
              <a:rPr b="0" lang="en-US" sz="1200" spc="-1" strike="noStrike">
                <a:solidFill>
                  <a:srgbClr val="0d0d0d"/>
                </a:solidFill>
                <a:latin typeface="Arial"/>
                <a:ea typeface="汉仪跳跳体简"/>
              </a:rPr>
              <a:t>Please enter text here.Please enter text here.Please enter text here.Please enter text here.Please enter text here.Please enter text here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6" name="文本框 13"/>
          <p:cNvSpPr/>
          <p:nvPr/>
        </p:nvSpPr>
        <p:spPr>
          <a:xfrm>
            <a:off x="842040" y="2480400"/>
            <a:ext cx="2891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50000"/>
              </a:lnSpc>
              <a:buNone/>
            </a:pPr>
            <a:r>
              <a:rPr b="0" lang="zh-CN" sz="2400" spc="-1" strike="noStrike">
                <a:solidFill>
                  <a:srgbClr val="0d0d0d"/>
                </a:solidFill>
                <a:latin typeface="Arial"/>
                <a:ea typeface="汉仪跳跳体简"/>
              </a:rPr>
              <a:t>输入标题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7" name="文本框 3"/>
          <p:cNvSpPr/>
          <p:nvPr/>
        </p:nvSpPr>
        <p:spPr>
          <a:xfrm>
            <a:off x="1875960" y="5127120"/>
            <a:ext cx="844020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50000"/>
              </a:lnSpc>
              <a:buNone/>
            </a:pPr>
            <a:r>
              <a:rPr b="0" lang="en-US" sz="1400" spc="-1" strike="noStrike">
                <a:solidFill>
                  <a:srgbClr val="0d0d0d"/>
                </a:solidFill>
                <a:latin typeface="Arial"/>
                <a:ea typeface="汉仪跳跳体简"/>
              </a:rPr>
              <a:t>Please enter text here.Please enter text here.Please enter text here.Please enter text here.Please enter text here.Please enter text here,Please enter text here.Please enter text here.Please enter text here.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2"/>
          <a:stretch/>
        </p:blipFill>
        <p:spPr>
          <a:xfrm>
            <a:off x="-26280" y="0"/>
            <a:ext cx="12218400" cy="6799680"/>
          </a:xfrm>
          <a:prstGeom prst="rect">
            <a:avLst/>
          </a:prstGeom>
          <a:ln w="0">
            <a:noFill/>
          </a:ln>
        </p:spPr>
      </p:pic>
    </p:spTree>
  </p:cSld>
  <p:transition spd="slow" advTm="0">
    <p:wheel spokes="8"/>
  </p:transition>
  <p:timing>
    <p:tnLst>
      <p:par>
        <p:cTn id="419" dur="indefinite" restart="never" nodeType="tmRoot">
          <p:childTnLst>
            <p:seq>
              <p:cTn id="420" dur="indefinite" nodeType="mainSeq">
                <p:childTnLst>
                  <p:par>
                    <p:cTn id="421" fill="hold">
                      <p:stCondLst>
                        <p:cond delay="0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5"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42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500"/>
                            </p:stCondLst>
                            <p:childTnLst>
                              <p:par>
                                <p:cTn id="428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0"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43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3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5"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43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500"/>
                            </p:stCondLst>
                            <p:childTnLst>
                              <p:par>
                                <p:cTn id="438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0"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44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43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5"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44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48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0"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45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文本框 44"/>
          <p:cNvSpPr/>
          <p:nvPr/>
        </p:nvSpPr>
        <p:spPr>
          <a:xfrm>
            <a:off x="5202000" y="294480"/>
            <a:ext cx="1808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3200" spc="-1" strike="noStrike">
                <a:solidFill>
                  <a:srgbClr val="438264"/>
                </a:solidFill>
                <a:latin typeface="Arial"/>
                <a:ea typeface="汉仪跳跳体简"/>
              </a:rPr>
              <a:t>軟體管理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40" name="图片 6" descr="18001281"/>
          <p:cNvPicPr/>
          <p:nvPr/>
        </p:nvPicPr>
        <p:blipFill>
          <a:blip r:embed="rId1"/>
          <a:stretch/>
        </p:blipFill>
        <p:spPr>
          <a:xfrm>
            <a:off x="3867840" y="1892880"/>
            <a:ext cx="4301280" cy="3042720"/>
          </a:xfrm>
          <a:prstGeom prst="rect">
            <a:avLst/>
          </a:prstGeom>
          <a:ln w="0">
            <a:noFill/>
          </a:ln>
        </p:spPr>
      </p:pic>
      <p:sp>
        <p:nvSpPr>
          <p:cNvPr id="241" name="文本框 45"/>
          <p:cNvSpPr/>
          <p:nvPr/>
        </p:nvSpPr>
        <p:spPr>
          <a:xfrm>
            <a:off x="8655120" y="2993400"/>
            <a:ext cx="2891520" cy="118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en-US" sz="1200" spc="-1" strike="noStrike">
                <a:solidFill>
                  <a:srgbClr val="0d0d0d"/>
                </a:solidFill>
                <a:latin typeface="Arial"/>
                <a:ea typeface="汉仪跳跳体简"/>
              </a:rPr>
              <a:t>Please enter text here.Please enter text here.Please enter text here.Please enter text here.Please enter text here.Please enter text here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2" name="文本框 47"/>
          <p:cNvSpPr/>
          <p:nvPr/>
        </p:nvSpPr>
        <p:spPr>
          <a:xfrm>
            <a:off x="874440" y="3059280"/>
            <a:ext cx="2891520" cy="118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50000"/>
              </a:lnSpc>
              <a:buNone/>
            </a:pPr>
            <a:r>
              <a:rPr b="0" lang="en-US" sz="1200" spc="-1" strike="noStrike">
                <a:solidFill>
                  <a:srgbClr val="0d0d0d"/>
                </a:solidFill>
                <a:latin typeface="Arial"/>
                <a:ea typeface="汉仪跳跳体简"/>
              </a:rPr>
              <a:t>Please enter text here.Please enter text here.Please enter text here.Please enter text here.Please enter text here.Please enter text here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3" name="文本框 48"/>
          <p:cNvSpPr/>
          <p:nvPr/>
        </p:nvSpPr>
        <p:spPr>
          <a:xfrm>
            <a:off x="842040" y="2480400"/>
            <a:ext cx="2891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50000"/>
              </a:lnSpc>
              <a:buNone/>
            </a:pPr>
            <a:r>
              <a:rPr b="0" lang="zh-CN" sz="2400" spc="-1" strike="noStrike">
                <a:solidFill>
                  <a:srgbClr val="0d0d0d"/>
                </a:solidFill>
                <a:latin typeface="Arial"/>
                <a:ea typeface="汉仪跳跳体简"/>
              </a:rPr>
              <a:t>输入标题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2"/>
          <a:stretch/>
        </p:blipFill>
        <p:spPr>
          <a:xfrm rot="21000">
            <a:off x="200880" y="-1226520"/>
            <a:ext cx="10927440" cy="10379880"/>
          </a:xfrm>
          <a:prstGeom prst="rect">
            <a:avLst/>
          </a:prstGeom>
          <a:ln w="0">
            <a:noFill/>
          </a:ln>
        </p:spPr>
      </p:pic>
    </p:spTree>
  </p:cSld>
  <p:transition spd="slow" advTm="0">
    <p:wheel spokes="8"/>
  </p:transition>
  <p:timing>
    <p:tnLst>
      <p:par>
        <p:cTn id="452" dur="indefinite" restart="never" nodeType="tmRoot">
          <p:childTnLst>
            <p:seq>
              <p:cTn id="453" dur="indefinite" nodeType="mainSeq">
                <p:childTnLst>
                  <p:par>
                    <p:cTn id="454" fill="hold">
                      <p:stCondLst>
                        <p:cond delay="0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8"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45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500"/>
                            </p:stCondLst>
                            <p:childTnLst>
                              <p:par>
                                <p:cTn id="461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3"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46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6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8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469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1500"/>
                            </p:stCondLst>
                            <p:childTnLst>
                              <p:par>
                                <p:cTn id="471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3"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47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矩形 4"/>
          <p:cNvSpPr/>
          <p:nvPr/>
        </p:nvSpPr>
        <p:spPr>
          <a:xfrm flipH="1">
            <a:off x="1674720" y="0"/>
            <a:ext cx="2830680" cy="6857640"/>
          </a:xfrm>
          <a:prstGeom prst="rect">
            <a:avLst/>
          </a:prstGeom>
          <a:solidFill>
            <a:srgbClr val="cbe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6" name="图片 3" descr=""/>
          <p:cNvPicPr/>
          <p:nvPr/>
        </p:nvPicPr>
        <p:blipFill>
          <a:blip r:embed="rId1"/>
          <a:stretch/>
        </p:blipFill>
        <p:spPr>
          <a:xfrm>
            <a:off x="8960040" y="2052720"/>
            <a:ext cx="1871280" cy="1871280"/>
          </a:xfrm>
          <a:prstGeom prst="rect">
            <a:avLst/>
          </a:prstGeom>
          <a:ln w="0">
            <a:noFill/>
          </a:ln>
        </p:spPr>
      </p:pic>
      <p:pic>
        <p:nvPicPr>
          <p:cNvPr id="247" name="图片 5" descr=""/>
          <p:cNvPicPr/>
          <p:nvPr/>
        </p:nvPicPr>
        <p:blipFill>
          <a:blip r:embed="rId2"/>
          <a:stretch/>
        </p:blipFill>
        <p:spPr>
          <a:xfrm>
            <a:off x="735120" y="4089960"/>
            <a:ext cx="1879920" cy="2724840"/>
          </a:xfrm>
          <a:prstGeom prst="rect">
            <a:avLst/>
          </a:prstGeom>
          <a:ln w="0">
            <a:noFill/>
          </a:ln>
        </p:spPr>
      </p:pic>
      <p:sp>
        <p:nvSpPr>
          <p:cNvPr id="248" name="文本框 6"/>
          <p:cNvSpPr/>
          <p:nvPr/>
        </p:nvSpPr>
        <p:spPr>
          <a:xfrm>
            <a:off x="2528280" y="658080"/>
            <a:ext cx="1199880" cy="48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 vert="vert" rot="5400000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6600" spc="-1" strike="noStrike">
                <a:solidFill>
                  <a:srgbClr val="ffffff"/>
                </a:solidFill>
                <a:latin typeface="Arial"/>
                <a:ea typeface="汉仪跳跳体简"/>
              </a:rPr>
              <a:t>PART FOUR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249" name="文本框 7"/>
          <p:cNvSpPr/>
          <p:nvPr/>
        </p:nvSpPr>
        <p:spPr>
          <a:xfrm>
            <a:off x="6206040" y="1294920"/>
            <a:ext cx="3689640" cy="24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5400" spc="-1" strike="noStrike">
                <a:solidFill>
                  <a:srgbClr val="cbe7cb"/>
                </a:solidFill>
                <a:latin typeface="Arial"/>
                <a:ea typeface="汉仪跳跳体简"/>
              </a:rPr>
              <a:t>04</a:t>
            </a:r>
            <a:endParaRPr b="0" lang="en-US" sz="15400" spc="-1" strike="noStrike">
              <a:latin typeface="Arial"/>
            </a:endParaRPr>
          </a:p>
        </p:txBody>
      </p:sp>
      <p:sp>
        <p:nvSpPr>
          <p:cNvPr id="250" name="文本框 9"/>
          <p:cNvSpPr/>
          <p:nvPr/>
        </p:nvSpPr>
        <p:spPr>
          <a:xfrm>
            <a:off x="5840640" y="3578400"/>
            <a:ext cx="442044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zh-CN" sz="7200" spc="-1" strike="noStrike">
                <a:solidFill>
                  <a:srgbClr val="438264"/>
                </a:solidFill>
                <a:latin typeface="Arial"/>
                <a:ea typeface="汉仪跳跳体简"/>
              </a:rPr>
              <a:t>硬體管理</a:t>
            </a:r>
            <a:endParaRPr b="0" lang="en-US" sz="7200" spc="-1" strike="noStrike">
              <a:latin typeface="Arial"/>
            </a:endParaRPr>
          </a:p>
        </p:txBody>
      </p:sp>
    </p:spTree>
  </p:cSld>
  <p:transition spd="slow" advTm="0">
    <p:wipe dir="l"/>
  </p:transition>
  <p:timing>
    <p:tnLst>
      <p:par>
        <p:cTn id="475" dur="indefinite" restart="never" nodeType="tmRoot">
          <p:childTnLst>
            <p:seq>
              <p:cTn id="476" dur="indefinite" nodeType="mainSeq">
                <p:childTnLst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48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4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5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0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500"/>
                            </p:stCondLst>
                            <p:childTnLst>
                              <p:par>
                                <p:cTn id="49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1000"/>
                            </p:stCondLst>
                            <p:childTnLst>
                              <p:par>
                                <p:cTn id="49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1500"/>
                            </p:stCondLst>
                            <p:childTnLst>
                              <p:par>
                                <p:cTn id="501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3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4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5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文本框 19"/>
          <p:cNvSpPr/>
          <p:nvPr/>
        </p:nvSpPr>
        <p:spPr>
          <a:xfrm>
            <a:off x="4928040" y="294480"/>
            <a:ext cx="23569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438264"/>
                </a:solidFill>
                <a:latin typeface="Arial"/>
                <a:ea typeface="汉仪跳跳体简"/>
              </a:rPr>
              <a:t>04</a:t>
            </a:r>
            <a:r>
              <a:rPr b="0" lang="zh-CN" sz="3200" spc="-1" strike="noStrike">
                <a:solidFill>
                  <a:srgbClr val="438264"/>
                </a:solidFill>
                <a:latin typeface="Arial"/>
                <a:ea typeface="汉仪跳跳体简"/>
              </a:rPr>
              <a:t>硬體管理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2" name="文本框 20"/>
          <p:cNvSpPr/>
          <p:nvPr/>
        </p:nvSpPr>
        <p:spPr>
          <a:xfrm>
            <a:off x="1262520" y="3363120"/>
            <a:ext cx="5690520" cy="23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en-US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- </a:t>
            </a:r>
            <a:r>
              <a:rPr b="0" lang="zh-TW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當前硬體管理使用</a:t>
            </a:r>
            <a:r>
              <a:rPr b="0" lang="en-US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OTP</a:t>
            </a:r>
            <a:r>
              <a:rPr b="0" lang="zh-TW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資產盤點表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- </a:t>
            </a:r>
            <a:r>
              <a:rPr b="0" lang="zh-TW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同上，路徑為</a:t>
            </a:r>
            <a:r>
              <a:rPr b="0" lang="en-US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NAS:Admin/OTP</a:t>
            </a:r>
            <a:r>
              <a:rPr b="0" lang="zh-TW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資產盤點表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- </a:t>
            </a:r>
            <a:r>
              <a:rPr b="0" lang="en-US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OTP</a:t>
            </a:r>
            <a:r>
              <a:rPr b="0" lang="zh-TW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資產盤點表現正維護當中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53" name="文本框 21"/>
          <p:cNvSpPr/>
          <p:nvPr/>
        </p:nvSpPr>
        <p:spPr>
          <a:xfrm>
            <a:off x="1262520" y="2097360"/>
            <a:ext cx="28915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2400" spc="-1" strike="noStrike">
                <a:solidFill>
                  <a:srgbClr val="0d0d0d"/>
                </a:solidFill>
                <a:latin typeface="Arial"/>
                <a:ea typeface="汉仪跳跳体简"/>
              </a:rPr>
              <a:t>續用資產盤點表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4" name="矩形 5"/>
          <p:cNvSpPr/>
          <p:nvPr/>
        </p:nvSpPr>
        <p:spPr>
          <a:xfrm flipV="1">
            <a:off x="1399680" y="2748240"/>
            <a:ext cx="1256400" cy="7596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" descr=""/>
          <p:cNvPicPr/>
          <p:nvPr/>
        </p:nvPicPr>
        <p:blipFill>
          <a:blip r:embed="rId1"/>
          <a:stretch/>
        </p:blipFill>
        <p:spPr>
          <a:xfrm>
            <a:off x="3573720" y="900000"/>
            <a:ext cx="8618400" cy="2358000"/>
          </a:xfrm>
          <a:prstGeom prst="rect">
            <a:avLst/>
          </a:prstGeom>
          <a:ln w="0">
            <a:noFill/>
          </a:ln>
        </p:spPr>
      </p:pic>
    </p:spTree>
  </p:cSld>
  <p:transition spd="slow" advTm="0">
    <p:wheel spokes="8"/>
  </p:transition>
  <p:timing>
    <p:tnLst>
      <p:par>
        <p:cTn id="506" dur="indefinite" restart="never" nodeType="tmRoot">
          <p:childTnLst>
            <p:seq>
              <p:cTn id="507" dur="indefinite" nodeType="mainSeq">
                <p:childTnLst>
                  <p:par>
                    <p:cTn id="508" fill="hold">
                      <p:stCondLst>
                        <p:cond delay="0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2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51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4" fill="hold">
                            <p:stCondLst>
                              <p:cond delay="500"/>
                            </p:stCondLst>
                            <p:childTnLst>
                              <p:par>
                                <p:cTn id="515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7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51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文本框 1"/>
          <p:cNvSpPr/>
          <p:nvPr/>
        </p:nvSpPr>
        <p:spPr>
          <a:xfrm>
            <a:off x="4928040" y="294480"/>
            <a:ext cx="23569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438264"/>
                </a:solidFill>
                <a:latin typeface="Arial"/>
                <a:ea typeface="汉仪跳跳体简"/>
              </a:rPr>
              <a:t>04</a:t>
            </a:r>
            <a:r>
              <a:rPr b="0" lang="zh-CN" sz="3200" spc="-1" strike="noStrike">
                <a:solidFill>
                  <a:srgbClr val="438264"/>
                </a:solidFill>
                <a:latin typeface="Arial"/>
                <a:ea typeface="汉仪跳跳体简"/>
              </a:rPr>
              <a:t>硬體管理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7" name="文本框 13"/>
          <p:cNvSpPr/>
          <p:nvPr/>
        </p:nvSpPr>
        <p:spPr>
          <a:xfrm>
            <a:off x="1262520" y="3363120"/>
            <a:ext cx="5690520" cy="32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en-US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- </a:t>
            </a:r>
            <a:r>
              <a:rPr b="0" lang="zh-TW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現有資產數量不多</a:t>
            </a:r>
            <a:br>
              <a:rPr sz="2000"/>
            </a:br>
            <a:r>
              <a:rPr b="0" lang="en-US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- </a:t>
            </a:r>
            <a:r>
              <a:rPr b="0" lang="zh-TW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未來會視資產多寡判斷是否導入資產管理系統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- </a:t>
            </a:r>
            <a:r>
              <a:rPr b="0" lang="zh-TW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資產管理系統已經搭建配置完成，未來將會視情況導入</a:t>
            </a:r>
            <a:br>
              <a:rPr sz="2000"/>
            </a:br>
            <a:r>
              <a:rPr b="0" lang="en-US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- </a:t>
            </a:r>
            <a:r>
              <a:rPr b="0" lang="zh-TW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此開源系統，設計屬於巨量資產管理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- </a:t>
            </a:r>
            <a:r>
              <a:rPr b="0" lang="zh-TW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需要花大量時間建立資料跟資產</a:t>
            </a:r>
            <a:br>
              <a:rPr sz="2000"/>
            </a:br>
            <a:r>
              <a:rPr b="0" lang="en-US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- http://10.10.100.16/glpi/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8" name="文本框 14"/>
          <p:cNvSpPr/>
          <p:nvPr/>
        </p:nvSpPr>
        <p:spPr>
          <a:xfrm>
            <a:off x="1262520" y="2097360"/>
            <a:ext cx="431748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2400" spc="-1" strike="noStrike">
                <a:solidFill>
                  <a:srgbClr val="0d0d0d"/>
                </a:solidFill>
                <a:latin typeface="Arial"/>
                <a:ea typeface="汉仪跳跳体简"/>
              </a:rPr>
              <a:t>資產管理系統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9" name="矩形 15"/>
          <p:cNvSpPr/>
          <p:nvPr/>
        </p:nvSpPr>
        <p:spPr>
          <a:xfrm flipV="1">
            <a:off x="1399680" y="2748240"/>
            <a:ext cx="1256400" cy="7596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>
            <a:off x="6480000" y="871560"/>
            <a:ext cx="5675760" cy="2935440"/>
          </a:xfrm>
          <a:prstGeom prst="rect">
            <a:avLst/>
          </a:prstGeom>
          <a:ln w="0">
            <a:noFill/>
          </a:ln>
        </p:spPr>
      </p:pic>
    </p:spTree>
  </p:cSld>
  <p:transition spd="slow" advTm="0">
    <p:wheel spokes="8"/>
  </p:transition>
  <p:timing>
    <p:tnLst>
      <p:par>
        <p:cTn id="519" dur="indefinite" restart="never" nodeType="tmRoot">
          <p:childTnLst>
            <p:seq>
              <p:cTn id="520" dur="indefinite" nodeType="mainSeq">
                <p:childTnLst>
                  <p:par>
                    <p:cTn id="521" fill="hold">
                      <p:stCondLst>
                        <p:cond delay="0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5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52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500"/>
                            </p:stCondLst>
                            <p:childTnLst>
                              <p:par>
                                <p:cTn id="528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0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53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矩形 4"/>
          <p:cNvSpPr/>
          <p:nvPr/>
        </p:nvSpPr>
        <p:spPr>
          <a:xfrm>
            <a:off x="5152320" y="0"/>
            <a:ext cx="5855400" cy="6857640"/>
          </a:xfrm>
          <a:prstGeom prst="rect">
            <a:avLst/>
          </a:prstGeom>
          <a:solidFill>
            <a:srgbClr val="cbe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4" name="图片 3" descr=""/>
          <p:cNvPicPr/>
          <p:nvPr/>
        </p:nvPicPr>
        <p:blipFill>
          <a:blip r:embed="rId1"/>
          <a:stretch/>
        </p:blipFill>
        <p:spPr>
          <a:xfrm>
            <a:off x="-70200" y="664920"/>
            <a:ext cx="5528160" cy="5528160"/>
          </a:xfrm>
          <a:prstGeom prst="rect">
            <a:avLst/>
          </a:prstGeom>
          <a:ln w="0">
            <a:noFill/>
          </a:ln>
        </p:spPr>
      </p:pic>
      <p:pic>
        <p:nvPicPr>
          <p:cNvPr id="135" name="图片 5" descr=""/>
          <p:cNvPicPr/>
          <p:nvPr/>
        </p:nvPicPr>
        <p:blipFill>
          <a:blip r:embed="rId2"/>
          <a:stretch/>
        </p:blipFill>
        <p:spPr>
          <a:xfrm>
            <a:off x="9944640" y="3854880"/>
            <a:ext cx="2126520" cy="3082320"/>
          </a:xfrm>
          <a:prstGeom prst="rect">
            <a:avLst/>
          </a:prstGeom>
          <a:ln w="0">
            <a:noFill/>
          </a:ln>
        </p:spPr>
      </p:pic>
      <p:sp>
        <p:nvSpPr>
          <p:cNvPr id="136" name="文本框 6"/>
          <p:cNvSpPr/>
          <p:nvPr/>
        </p:nvSpPr>
        <p:spPr>
          <a:xfrm>
            <a:off x="7182000" y="664920"/>
            <a:ext cx="1795680" cy="15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zh-CN" sz="4800" spc="-1" strike="noStrike">
                <a:solidFill>
                  <a:srgbClr val="438264"/>
                </a:solidFill>
                <a:latin typeface="Arial"/>
                <a:ea typeface="汉仪跳跳体简"/>
              </a:rPr>
              <a:t>目錄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4800" spc="-1" strike="noStrike">
              <a:latin typeface="Arial"/>
            </a:endParaRPr>
          </a:p>
        </p:txBody>
      </p:sp>
      <p:sp>
        <p:nvSpPr>
          <p:cNvPr id="137" name="文本框 7"/>
          <p:cNvSpPr/>
          <p:nvPr/>
        </p:nvSpPr>
        <p:spPr>
          <a:xfrm>
            <a:off x="7020000" y="1495800"/>
            <a:ext cx="2169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438264"/>
                </a:solidFill>
                <a:latin typeface="Arial"/>
                <a:ea typeface="汉仪跳跳体简"/>
              </a:rPr>
              <a:t>CONTENTS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8" name="文本框 8"/>
          <p:cNvSpPr/>
          <p:nvPr/>
        </p:nvSpPr>
        <p:spPr>
          <a:xfrm>
            <a:off x="6318360" y="2313360"/>
            <a:ext cx="4249800" cy="76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438264"/>
                </a:solidFill>
                <a:latin typeface="Arial"/>
                <a:ea typeface="汉仪跳跳体简"/>
              </a:rPr>
              <a:t>01 </a:t>
            </a:r>
            <a:r>
              <a:rPr b="0" lang="zh-CN" sz="4400" spc="-1" strike="noStrike">
                <a:solidFill>
                  <a:srgbClr val="438264"/>
                </a:solidFill>
                <a:latin typeface="Arial"/>
                <a:ea typeface="汉仪跳跳体简"/>
              </a:rPr>
              <a:t>人員異動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文本框 9"/>
          <p:cNvSpPr/>
          <p:nvPr/>
        </p:nvSpPr>
        <p:spPr>
          <a:xfrm>
            <a:off x="6252840" y="3178080"/>
            <a:ext cx="4249800" cy="76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438264"/>
                </a:solidFill>
                <a:latin typeface="Arial"/>
                <a:ea typeface="汉仪跳跳体简"/>
              </a:rPr>
              <a:t>02 </a:t>
            </a:r>
            <a:r>
              <a:rPr b="0" lang="zh-CN" sz="4400" spc="-1" strike="noStrike">
                <a:solidFill>
                  <a:srgbClr val="438264"/>
                </a:solidFill>
                <a:latin typeface="Arial"/>
                <a:ea typeface="汉仪跳跳体简"/>
              </a:rPr>
              <a:t>密碼更新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0" name="文本框 10"/>
          <p:cNvSpPr/>
          <p:nvPr/>
        </p:nvSpPr>
        <p:spPr>
          <a:xfrm>
            <a:off x="6283440" y="4059000"/>
            <a:ext cx="424980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438264"/>
                </a:solidFill>
                <a:latin typeface="Arial"/>
                <a:ea typeface="汉仪跳跳体简"/>
              </a:rPr>
              <a:t>03 </a:t>
            </a:r>
            <a:r>
              <a:rPr b="0" lang="zh-CN" sz="4400" spc="-1" strike="noStrike">
                <a:solidFill>
                  <a:srgbClr val="438264"/>
                </a:solidFill>
                <a:latin typeface="Arial"/>
                <a:ea typeface="汉仪跳跳体简"/>
              </a:rPr>
              <a:t>軟體管理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1" name="文本框 11"/>
          <p:cNvSpPr/>
          <p:nvPr/>
        </p:nvSpPr>
        <p:spPr>
          <a:xfrm>
            <a:off x="6283440" y="4939920"/>
            <a:ext cx="4249800" cy="76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438264"/>
                </a:solidFill>
                <a:latin typeface="Arial"/>
                <a:ea typeface="汉仪跳跳体简"/>
              </a:rPr>
              <a:t>04 </a:t>
            </a:r>
            <a:r>
              <a:rPr b="0" lang="zh-CN" sz="4400" spc="-1" strike="noStrike">
                <a:solidFill>
                  <a:srgbClr val="438264"/>
                </a:solidFill>
                <a:latin typeface="Arial"/>
                <a:ea typeface="汉仪跳跳体简"/>
              </a:rPr>
              <a:t>硬體管理</a:t>
            </a:r>
            <a:endParaRPr b="0" lang="en-US" sz="4400" spc="-1" strike="noStrike">
              <a:latin typeface="Arial"/>
            </a:endParaRPr>
          </a:p>
        </p:txBody>
      </p:sp>
    </p:spTree>
  </p:cSld>
  <p:transition spd="slow" advTm="0">
    <p:wipe dir="l"/>
  </p:transition>
  <p:timing>
    <p:tnLst>
      <p:par>
        <p:cTn id="30" dur="indefinite" restart="never" nodeType="tmRoot">
          <p:childTnLst>
            <p:seq>
              <p:cTn id="31" dur="indefinite" nodeType="mainSeq"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afterEffect" fill="hold" presetClass="entr" presetID="14" presetSubtype="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vertical)" transition="in">
                                      <p:cBhvr additive="repl">
                                        <p:cTn id="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1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文本框 46"/>
          <p:cNvSpPr/>
          <p:nvPr/>
        </p:nvSpPr>
        <p:spPr>
          <a:xfrm>
            <a:off x="4928040" y="294480"/>
            <a:ext cx="23569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438264"/>
                </a:solidFill>
                <a:latin typeface="Arial"/>
                <a:ea typeface="汉仪跳跳体简"/>
              </a:rPr>
              <a:t>04</a:t>
            </a:r>
            <a:r>
              <a:rPr b="0" lang="zh-CN" sz="3200" spc="-1" strike="noStrike">
                <a:solidFill>
                  <a:srgbClr val="438264"/>
                </a:solidFill>
                <a:latin typeface="Arial"/>
                <a:ea typeface="汉仪跳跳体简"/>
              </a:rPr>
              <a:t>硬體管理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2" name="文本框 49"/>
          <p:cNvSpPr/>
          <p:nvPr/>
        </p:nvSpPr>
        <p:spPr>
          <a:xfrm>
            <a:off x="1262520" y="3363120"/>
            <a:ext cx="5690520" cy="237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en-US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- </a:t>
            </a:r>
            <a:r>
              <a:rPr b="0" lang="zh-TW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看設備判斷哪一個類別</a:t>
            </a:r>
            <a:br>
              <a:rPr sz="2000"/>
            </a:br>
            <a:r>
              <a:rPr b="0" lang="en-US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- </a:t>
            </a:r>
            <a:r>
              <a:rPr b="0" lang="zh-TW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將新採購設備加入那個類別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- </a:t>
            </a:r>
            <a:r>
              <a:rPr b="0" lang="zh-TW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依序類別掛上去不重複的財產編號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800" spc="-1" strike="noStrike">
                <a:solidFill>
                  <a:srgbClr val="0d0d0d"/>
                </a:solidFill>
                <a:latin typeface="Arial"/>
                <a:ea typeface="汉仪跳跳体简"/>
              </a:rPr>
              <a:t>- </a:t>
            </a:r>
            <a:r>
              <a:rPr b="0" lang="zh-TW" sz="1800" spc="-1" strike="noStrike">
                <a:solidFill>
                  <a:srgbClr val="0d0d0d"/>
                </a:solidFill>
                <a:latin typeface="Arial"/>
                <a:ea typeface="汉仪跳跳体简"/>
              </a:rPr>
              <a:t>將</a:t>
            </a:r>
            <a:r>
              <a:rPr b="0" lang="zh-TW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財產編號，提交管理部申請財產編號貼紙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- </a:t>
            </a:r>
            <a:r>
              <a:rPr b="0" lang="zh-TW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將貼紙貼上去，新採購的設備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3" name="文本框 50"/>
          <p:cNvSpPr/>
          <p:nvPr/>
        </p:nvSpPr>
        <p:spPr>
          <a:xfrm>
            <a:off x="1262520" y="2097360"/>
            <a:ext cx="431748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2400" spc="-1" strike="noStrike">
                <a:solidFill>
                  <a:srgbClr val="0d0d0d"/>
                </a:solidFill>
                <a:latin typeface="Arial"/>
                <a:ea typeface="汉仪跳跳体简"/>
              </a:rPr>
              <a:t>新採購設備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4" name="矩形 2"/>
          <p:cNvSpPr/>
          <p:nvPr/>
        </p:nvSpPr>
        <p:spPr>
          <a:xfrm flipV="1">
            <a:off x="1399680" y="2748240"/>
            <a:ext cx="1256400" cy="7596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组合 1"/>
          <p:cNvGrpSpPr/>
          <p:nvPr/>
        </p:nvGrpSpPr>
        <p:grpSpPr>
          <a:xfrm>
            <a:off x="6660000" y="1076040"/>
            <a:ext cx="5043960" cy="5043960"/>
            <a:chOff x="6660000" y="1076040"/>
            <a:chExt cx="5043960" cy="5043960"/>
          </a:xfrm>
        </p:grpSpPr>
        <p:sp>
          <p:nvSpPr>
            <p:cNvPr id="266" name="六边形 1"/>
            <p:cNvSpPr/>
            <p:nvPr/>
          </p:nvSpPr>
          <p:spPr>
            <a:xfrm rot="5400000">
              <a:off x="6858360" y="1728000"/>
              <a:ext cx="4648320" cy="40125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63a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67" name="图片 1" descr=""/>
            <p:cNvPicPr/>
            <p:nvPr/>
          </p:nvPicPr>
          <p:blipFill>
            <a:blip r:embed="rId1"/>
            <a:stretch/>
          </p:blipFill>
          <p:spPr>
            <a:xfrm>
              <a:off x="6907320" y="1459800"/>
              <a:ext cx="4549680" cy="4549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8" name="六边形 2"/>
            <p:cNvSpPr/>
            <p:nvPr/>
          </p:nvSpPr>
          <p:spPr>
            <a:xfrm rot="5400000">
              <a:off x="6858360" y="1789200"/>
              <a:ext cx="4648320" cy="40125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63a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69" name="图片 11" descr=""/>
            <p:cNvPicPr/>
            <p:nvPr/>
          </p:nvPicPr>
          <p:blipFill>
            <a:blip r:embed="rId2"/>
            <a:stretch/>
          </p:blipFill>
          <p:spPr>
            <a:xfrm>
              <a:off x="6660000" y="1076040"/>
              <a:ext cx="5043960" cy="5043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70" name="六边形 3"/>
            <p:cNvSpPr/>
            <p:nvPr/>
          </p:nvSpPr>
          <p:spPr>
            <a:xfrm rot="5400000">
              <a:off x="7167600" y="2056320"/>
              <a:ext cx="4030920" cy="348012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ransition spd="slow" advTm="0">
    <p:wheel spokes="8"/>
  </p:transition>
  <p:timing>
    <p:tnLst>
      <p:par>
        <p:cTn id="532" dur="indefinite" restart="never" nodeType="tmRoot">
          <p:childTnLst>
            <p:seq>
              <p:cTn id="533" dur="indefinite" nodeType="mainSeq">
                <p:childTnLst>
                  <p:par>
                    <p:cTn id="534" fill="hold">
                      <p:stCondLst>
                        <p:cond delay="0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8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53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500"/>
                            </p:stCondLst>
                            <p:childTnLst>
                              <p:par>
                                <p:cTn id="541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3"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54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文本框 51"/>
          <p:cNvSpPr/>
          <p:nvPr/>
        </p:nvSpPr>
        <p:spPr>
          <a:xfrm>
            <a:off x="4928040" y="294480"/>
            <a:ext cx="23569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438264"/>
                </a:solidFill>
                <a:latin typeface="Arial"/>
                <a:ea typeface="汉仪跳跳体简"/>
              </a:rPr>
              <a:t>04</a:t>
            </a:r>
            <a:r>
              <a:rPr b="0" lang="zh-CN" sz="3200" spc="-1" strike="noStrike">
                <a:solidFill>
                  <a:srgbClr val="438264"/>
                </a:solidFill>
                <a:latin typeface="Arial"/>
                <a:ea typeface="汉仪跳跳体简"/>
              </a:rPr>
              <a:t>硬體管理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2" name="文本框 52"/>
          <p:cNvSpPr/>
          <p:nvPr/>
        </p:nvSpPr>
        <p:spPr>
          <a:xfrm>
            <a:off x="1262520" y="3363120"/>
            <a:ext cx="5690520" cy="329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en-US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- </a:t>
            </a:r>
            <a:r>
              <a:rPr b="0" lang="zh-TW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看設備判斷哪一個類別</a:t>
            </a:r>
            <a:br>
              <a:rPr sz="2000"/>
            </a:br>
            <a:r>
              <a:rPr b="0" lang="en-US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- </a:t>
            </a:r>
            <a:r>
              <a:rPr b="0" lang="zh-TW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將設備移除那個類別跟項目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- </a:t>
            </a:r>
            <a:r>
              <a:rPr b="0" lang="zh-TW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依序類別移除財產編號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- </a:t>
            </a:r>
            <a:r>
              <a:rPr b="0" lang="zh-TW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將貼紙移除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- </a:t>
            </a:r>
            <a:r>
              <a:rPr b="0" lang="zh-TW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是否故障不維修或維修，請示管理部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    </a:t>
            </a:r>
            <a:r>
              <a:rPr b="0" lang="en-US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- </a:t>
            </a:r>
            <a:r>
              <a:rPr b="0" lang="zh-TW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故障不維修</a:t>
            </a:r>
            <a:r>
              <a:rPr b="0" lang="en-US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:</a:t>
            </a:r>
            <a:r>
              <a:rPr b="0" lang="zh-TW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棄用或丟掉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    </a:t>
            </a:r>
            <a:r>
              <a:rPr b="0" lang="en-US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- </a:t>
            </a:r>
            <a:r>
              <a:rPr b="0" lang="zh-TW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故障維修</a:t>
            </a:r>
            <a:r>
              <a:rPr b="0" lang="en-US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:</a:t>
            </a:r>
            <a:r>
              <a:rPr b="0" lang="zh-TW" sz="2000" spc="-1" strike="noStrike">
                <a:solidFill>
                  <a:srgbClr val="0d0d0d"/>
                </a:solidFill>
                <a:latin typeface="Arial"/>
                <a:ea typeface="汉仪跳跳体简"/>
              </a:rPr>
              <a:t>送修，修完請示是否掛財產編號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3" name="文本框 53"/>
          <p:cNvSpPr/>
          <p:nvPr/>
        </p:nvSpPr>
        <p:spPr>
          <a:xfrm>
            <a:off x="1262520" y="2097360"/>
            <a:ext cx="431748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2400" spc="-1" strike="noStrike">
                <a:solidFill>
                  <a:srgbClr val="0d0d0d"/>
                </a:solidFill>
                <a:latin typeface="Arial"/>
                <a:ea typeface="汉仪跳跳体简"/>
              </a:rPr>
              <a:t>棄用採購設備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4" name="矩形 3"/>
          <p:cNvSpPr/>
          <p:nvPr/>
        </p:nvSpPr>
        <p:spPr>
          <a:xfrm flipV="1">
            <a:off x="1399680" y="2748240"/>
            <a:ext cx="1256400" cy="7596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75" name="组合 2"/>
          <p:cNvGrpSpPr/>
          <p:nvPr/>
        </p:nvGrpSpPr>
        <p:grpSpPr>
          <a:xfrm>
            <a:off x="6660000" y="1256040"/>
            <a:ext cx="5043960" cy="5043960"/>
            <a:chOff x="6660000" y="1256040"/>
            <a:chExt cx="5043960" cy="5043960"/>
          </a:xfrm>
        </p:grpSpPr>
        <p:sp>
          <p:nvSpPr>
            <p:cNvPr id="276" name="六边形 4"/>
            <p:cNvSpPr/>
            <p:nvPr/>
          </p:nvSpPr>
          <p:spPr>
            <a:xfrm rot="5400000">
              <a:off x="6858360" y="1908000"/>
              <a:ext cx="4648320" cy="40125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63a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77" name="图片 20" descr=""/>
            <p:cNvPicPr/>
            <p:nvPr/>
          </p:nvPicPr>
          <p:blipFill>
            <a:blip r:embed="rId1"/>
            <a:stretch/>
          </p:blipFill>
          <p:spPr>
            <a:xfrm>
              <a:off x="6907320" y="1639800"/>
              <a:ext cx="4549680" cy="4549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78" name="六边形 5"/>
            <p:cNvSpPr/>
            <p:nvPr/>
          </p:nvSpPr>
          <p:spPr>
            <a:xfrm rot="5400000">
              <a:off x="6858360" y="1969200"/>
              <a:ext cx="4648320" cy="401256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63a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79" name="图片 21" descr=""/>
            <p:cNvPicPr/>
            <p:nvPr/>
          </p:nvPicPr>
          <p:blipFill>
            <a:blip r:embed="rId2"/>
            <a:stretch/>
          </p:blipFill>
          <p:spPr>
            <a:xfrm>
              <a:off x="6660000" y="1256040"/>
              <a:ext cx="5043960" cy="5043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0" name="六边形 7"/>
            <p:cNvSpPr/>
            <p:nvPr/>
          </p:nvSpPr>
          <p:spPr>
            <a:xfrm rot="5400000">
              <a:off x="7167600" y="2236320"/>
              <a:ext cx="4030920" cy="348012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ransition spd="slow" advTm="0">
    <p:wheel spokes="8"/>
  </p:transition>
  <p:timing>
    <p:tnLst>
      <p:par>
        <p:cTn id="545" dur="indefinite" restart="never" nodeType="tmRoot">
          <p:childTnLst>
            <p:seq>
              <p:cTn id="546" dur="indefinite" nodeType="mainSeq">
                <p:childTnLst>
                  <p:par>
                    <p:cTn id="547" fill="hold">
                      <p:stCondLst>
                        <p:cond delay="0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1"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552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500"/>
                            </p:stCondLst>
                            <p:childTnLst>
                              <p:par>
                                <p:cTn id="554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6"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55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矩形 1"/>
          <p:cNvSpPr/>
          <p:nvPr/>
        </p:nvSpPr>
        <p:spPr>
          <a:xfrm>
            <a:off x="0" y="1301400"/>
            <a:ext cx="12191760" cy="4255200"/>
          </a:xfrm>
          <a:prstGeom prst="rect">
            <a:avLst/>
          </a:prstGeom>
          <a:solidFill>
            <a:srgbClr val="cbe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2" name="图片 2" descr=""/>
          <p:cNvPicPr/>
          <p:nvPr/>
        </p:nvPicPr>
        <p:blipFill>
          <a:blip r:embed="rId1"/>
          <a:stretch/>
        </p:blipFill>
        <p:spPr>
          <a:xfrm>
            <a:off x="-404280" y="0"/>
            <a:ext cx="6095520" cy="6095520"/>
          </a:xfrm>
          <a:prstGeom prst="rect">
            <a:avLst/>
          </a:prstGeom>
          <a:ln w="0">
            <a:noFill/>
          </a:ln>
        </p:spPr>
      </p:pic>
      <p:pic>
        <p:nvPicPr>
          <p:cNvPr id="283" name="图片 3" descr=""/>
          <p:cNvPicPr/>
          <p:nvPr/>
        </p:nvPicPr>
        <p:blipFill>
          <a:blip r:embed="rId2"/>
          <a:stretch/>
        </p:blipFill>
        <p:spPr>
          <a:xfrm>
            <a:off x="10199160" y="3714480"/>
            <a:ext cx="2168280" cy="3143160"/>
          </a:xfrm>
          <a:prstGeom prst="rect">
            <a:avLst/>
          </a:prstGeom>
          <a:ln w="0">
            <a:noFill/>
          </a:ln>
        </p:spPr>
      </p:pic>
      <p:sp>
        <p:nvSpPr>
          <p:cNvPr id="284" name="文本框 4"/>
          <p:cNvSpPr/>
          <p:nvPr/>
        </p:nvSpPr>
        <p:spPr>
          <a:xfrm>
            <a:off x="5801400" y="2604240"/>
            <a:ext cx="4775400" cy="12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zh-CN" sz="7500" spc="-1" strike="noStrike">
                <a:solidFill>
                  <a:srgbClr val="438264"/>
                </a:solidFill>
                <a:latin typeface="Arial"/>
                <a:ea typeface="汉仪跳跳体简"/>
              </a:rPr>
              <a:t>感謝觀看</a:t>
            </a:r>
            <a:endParaRPr b="0" lang="en-US" sz="7500" spc="-1" strike="noStrike">
              <a:latin typeface="Arial"/>
            </a:endParaRPr>
          </a:p>
        </p:txBody>
      </p:sp>
    </p:spTree>
  </p:cSld>
  <mc:AlternateContent>
    <mc:Choice Requires="p14">
      <p:transition spd="slow" advTm="0" p14:dur="1500">
        <p:split dir="out" orient="vert"/>
      </p:transition>
    </mc:Choice>
    <mc:Fallback>
      <p:transition spd="slow" advTm="0">
        <p:split dir="out" orient="vert"/>
      </p:transition>
    </mc:Fallback>
  </mc:AlternateContent>
  <p:timing>
    <p:tnLst>
      <p:par>
        <p:cTn id="558" dur="indefinite" restart="never" nodeType="tmRoot">
          <p:childTnLst>
            <p:seq>
              <p:cTn id="559" dur="indefinite" nodeType="mainSeq">
                <p:childTnLst>
                  <p:par>
                    <p:cTn id="560" fill="hold">
                      <p:stCondLst>
                        <p:cond delay="0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nodeType="after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56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500"/>
                            </p:stCondLst>
                            <p:childTnLst>
                              <p:par>
                                <p:cTn id="566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68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000"/>
                            </p:stCondLst>
                            <p:childTnLst>
                              <p:par>
                                <p:cTn id="570" nodeType="afterEffect" fill="hold" presetClass="entr" presetID="4" presetSubtype="3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 additive="repl">
                                        <p:cTn id="572" dur="2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3000"/>
                            </p:stCondLst>
                            <p:childTnLst>
                              <p:par>
                                <p:cTn id="574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576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 6"/>
          <p:cNvSpPr/>
          <p:nvPr/>
        </p:nvSpPr>
        <p:spPr>
          <a:xfrm flipH="1">
            <a:off x="1674720" y="0"/>
            <a:ext cx="2830680" cy="6857640"/>
          </a:xfrm>
          <a:prstGeom prst="rect">
            <a:avLst/>
          </a:prstGeom>
          <a:solidFill>
            <a:srgbClr val="cbe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3" name="图片 23" descr=""/>
          <p:cNvPicPr/>
          <p:nvPr/>
        </p:nvPicPr>
        <p:blipFill>
          <a:blip r:embed="rId1"/>
          <a:stretch/>
        </p:blipFill>
        <p:spPr>
          <a:xfrm>
            <a:off x="735120" y="4089960"/>
            <a:ext cx="1879920" cy="2724840"/>
          </a:xfrm>
          <a:prstGeom prst="rect">
            <a:avLst/>
          </a:prstGeom>
          <a:ln w="0">
            <a:noFill/>
          </a:ln>
        </p:spPr>
      </p:pic>
      <p:sp>
        <p:nvSpPr>
          <p:cNvPr id="144" name="文本框 54"/>
          <p:cNvSpPr/>
          <p:nvPr/>
        </p:nvSpPr>
        <p:spPr>
          <a:xfrm>
            <a:off x="2383200" y="658080"/>
            <a:ext cx="1415520" cy="522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 vert="vert" rot="5400000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8000" spc="-1" strike="noStrike">
                <a:solidFill>
                  <a:srgbClr val="ffffff"/>
                </a:solidFill>
                <a:latin typeface="Arial"/>
                <a:ea typeface="汉仪跳跳体简"/>
              </a:rPr>
              <a:t>PART ONE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145" name="文本框 56"/>
          <p:cNvSpPr/>
          <p:nvPr/>
        </p:nvSpPr>
        <p:spPr>
          <a:xfrm>
            <a:off x="8280000" y="5609880"/>
            <a:ext cx="4420440" cy="39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0" y="0"/>
            <a:ext cx="4770000" cy="6857640"/>
          </a:xfrm>
          <a:prstGeom prst="rect">
            <a:avLst/>
          </a:prstGeom>
          <a:ln w="0"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4680000" y="0"/>
            <a:ext cx="5352120" cy="6840000"/>
          </a:xfrm>
          <a:prstGeom prst="rect">
            <a:avLst/>
          </a:prstGeom>
          <a:ln w="0">
            <a:noFill/>
          </a:ln>
        </p:spPr>
      </p:pic>
      <p:sp>
        <p:nvSpPr>
          <p:cNvPr id="148" name=""/>
          <p:cNvSpPr txBox="1"/>
          <p:nvPr/>
        </p:nvSpPr>
        <p:spPr>
          <a:xfrm>
            <a:off x="9998280" y="0"/>
            <a:ext cx="2193840" cy="191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latin typeface="Arial"/>
              </a:rPr>
              <a:t>- </a:t>
            </a:r>
            <a:r>
              <a:rPr b="0" lang="zh-TW" sz="1200" spc="-1" strike="noStrike">
                <a:latin typeface="Arial"/>
              </a:rPr>
              <a:t>規章將存放於</a:t>
            </a:r>
            <a:r>
              <a:rPr b="0" lang="en-US" sz="1200" spc="-1" strike="noStrike">
                <a:latin typeface="Arial"/>
              </a:rPr>
              <a:t>NAS</a:t>
            </a:r>
            <a:r>
              <a:rPr b="0" lang="zh-TW" sz="1200" spc="-1" strike="noStrike">
                <a:latin typeface="Arial"/>
              </a:rPr>
              <a:t>上面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- </a:t>
            </a:r>
            <a:r>
              <a:rPr b="0" lang="zh-TW" sz="1200" spc="-1" strike="noStrike">
                <a:latin typeface="Arial"/>
              </a:rPr>
              <a:t>路徑</a:t>
            </a:r>
            <a:r>
              <a:rPr b="0" lang="en-US" sz="1200" spc="-1" strike="noStrike">
                <a:latin typeface="Arial"/>
              </a:rPr>
              <a:t>:NAS/OTP/OTP</a:t>
            </a:r>
            <a:r>
              <a:rPr b="0" lang="zh-TW" sz="1200" spc="-1" strike="noStrike">
                <a:latin typeface="Arial"/>
              </a:rPr>
              <a:t>一通數位有限公司相關規章</a:t>
            </a:r>
            <a:r>
              <a:rPr b="0" lang="en-US" sz="1200" spc="-1" strike="noStrike">
                <a:latin typeface="Arial"/>
              </a:rPr>
              <a:t>/</a:t>
            </a:r>
            <a:r>
              <a:rPr b="0" lang="zh-TW" sz="1200" spc="-1" strike="noStrike">
                <a:latin typeface="Arial"/>
              </a:rPr>
              <a:t>一通人員異動資訊作業流程管理規章</a:t>
            </a:r>
            <a:r>
              <a:rPr b="0" lang="en-US" sz="1200" spc="-1" strike="noStrike">
                <a:latin typeface="Arial"/>
              </a:rPr>
              <a:t>/</a:t>
            </a:r>
            <a:r>
              <a:rPr b="0" lang="zh-TW" sz="1200" spc="-1" strike="noStrike">
                <a:latin typeface="Arial"/>
              </a:rPr>
              <a:t>一通人員異動資訊作業流程管理規章</a:t>
            </a:r>
            <a:r>
              <a:rPr b="0" lang="en-US" sz="1200" spc="-1" strike="noStrike">
                <a:latin typeface="Arial"/>
              </a:rPr>
              <a:t>.pdf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- </a:t>
            </a:r>
            <a:r>
              <a:rPr b="0" lang="zh-TW" sz="1200" spc="-1" strike="noStrike">
                <a:latin typeface="Arial"/>
              </a:rPr>
              <a:t>未來異動以</a:t>
            </a:r>
            <a:r>
              <a:rPr b="0" lang="en-US" sz="1200" spc="-1" strike="noStrike">
                <a:latin typeface="Arial"/>
              </a:rPr>
              <a:t>NAS</a:t>
            </a:r>
            <a:r>
              <a:rPr b="0" lang="zh-TW" sz="1200" spc="-1" strike="noStrike">
                <a:latin typeface="Arial"/>
              </a:rPr>
              <a:t>為準，此規範為包括但不限於之標準</a:t>
            </a:r>
            <a:endParaRPr b="0" lang="en-US" sz="1200" spc="-1" strike="noStrike">
              <a:latin typeface="Arial"/>
            </a:endParaRPr>
          </a:p>
          <a:p>
            <a:endParaRPr b="0" lang="en-US" sz="1200" spc="-1" strike="noStrike">
              <a:latin typeface="Arial"/>
            </a:endParaRPr>
          </a:p>
        </p:txBody>
      </p:sp>
    </p:spTree>
  </p:cSld>
  <p:transition spd="slow" advTm="0">
    <p:wipe dir="l"/>
  </p:transition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0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7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4"/>
          <p:cNvSpPr/>
          <p:nvPr/>
        </p:nvSpPr>
        <p:spPr>
          <a:xfrm flipH="1">
            <a:off x="1674720" y="0"/>
            <a:ext cx="2830680" cy="6857640"/>
          </a:xfrm>
          <a:prstGeom prst="rect">
            <a:avLst/>
          </a:prstGeom>
          <a:solidFill>
            <a:srgbClr val="cbe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0" name="图片 3" descr=""/>
          <p:cNvPicPr/>
          <p:nvPr/>
        </p:nvPicPr>
        <p:blipFill>
          <a:blip r:embed="rId1"/>
          <a:stretch/>
        </p:blipFill>
        <p:spPr>
          <a:xfrm>
            <a:off x="8960040" y="2052720"/>
            <a:ext cx="1871280" cy="1871280"/>
          </a:xfrm>
          <a:prstGeom prst="rect">
            <a:avLst/>
          </a:prstGeom>
          <a:ln w="0">
            <a:noFill/>
          </a:ln>
        </p:spPr>
      </p:pic>
      <p:pic>
        <p:nvPicPr>
          <p:cNvPr id="151" name="图片 5" descr=""/>
          <p:cNvPicPr/>
          <p:nvPr/>
        </p:nvPicPr>
        <p:blipFill>
          <a:blip r:embed="rId2"/>
          <a:stretch/>
        </p:blipFill>
        <p:spPr>
          <a:xfrm>
            <a:off x="735120" y="4089960"/>
            <a:ext cx="1879920" cy="2724840"/>
          </a:xfrm>
          <a:prstGeom prst="rect">
            <a:avLst/>
          </a:prstGeom>
          <a:ln w="0">
            <a:noFill/>
          </a:ln>
        </p:spPr>
      </p:pic>
      <p:sp>
        <p:nvSpPr>
          <p:cNvPr id="152" name="文本框 6"/>
          <p:cNvSpPr/>
          <p:nvPr/>
        </p:nvSpPr>
        <p:spPr>
          <a:xfrm>
            <a:off x="2383200" y="658080"/>
            <a:ext cx="1415520" cy="522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 vert="vert" rot="5400000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8000" spc="-1" strike="noStrike">
                <a:solidFill>
                  <a:srgbClr val="ffffff"/>
                </a:solidFill>
                <a:latin typeface="Arial"/>
                <a:ea typeface="汉仪跳跳体简"/>
              </a:rPr>
              <a:t>PART ONE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153" name="文本框 7"/>
          <p:cNvSpPr/>
          <p:nvPr/>
        </p:nvSpPr>
        <p:spPr>
          <a:xfrm>
            <a:off x="6206040" y="1306440"/>
            <a:ext cx="3689640" cy="24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5400" spc="-1" strike="noStrike">
                <a:solidFill>
                  <a:srgbClr val="cbe7cb"/>
                </a:solidFill>
                <a:latin typeface="Arial"/>
                <a:ea typeface="汉仪跳跳体简"/>
              </a:rPr>
              <a:t>01</a:t>
            </a:r>
            <a:endParaRPr b="0" lang="en-US" sz="15400" spc="-1" strike="noStrike">
              <a:latin typeface="Arial"/>
            </a:endParaRPr>
          </a:p>
        </p:txBody>
      </p:sp>
      <p:sp>
        <p:nvSpPr>
          <p:cNvPr id="154" name="文本框 9"/>
          <p:cNvSpPr/>
          <p:nvPr/>
        </p:nvSpPr>
        <p:spPr>
          <a:xfrm>
            <a:off x="5840640" y="3578400"/>
            <a:ext cx="442044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zh-CN" sz="7200" spc="-1" strike="noStrike">
                <a:solidFill>
                  <a:srgbClr val="438264"/>
                </a:solidFill>
                <a:latin typeface="Arial"/>
                <a:ea typeface="汉仪跳跳体简"/>
              </a:rPr>
              <a:t>人員異動</a:t>
            </a:r>
            <a:endParaRPr b="0" lang="en-US" sz="7200" spc="-1" strike="noStrike">
              <a:latin typeface="Arial"/>
            </a:endParaRPr>
          </a:p>
        </p:txBody>
      </p:sp>
    </p:spTree>
  </p:cSld>
  <p:transition spd="slow" advTm="0">
    <p:wipe dir="l"/>
  </p:transition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9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6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矩形 7"/>
          <p:cNvSpPr/>
          <p:nvPr/>
        </p:nvSpPr>
        <p:spPr>
          <a:xfrm>
            <a:off x="1162800" y="1936800"/>
            <a:ext cx="4112640" cy="1667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ctr" blurRad="6336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矩形 8"/>
          <p:cNvSpPr/>
          <p:nvPr/>
        </p:nvSpPr>
        <p:spPr>
          <a:xfrm>
            <a:off x="6222240" y="1936800"/>
            <a:ext cx="4112640" cy="1667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ctr" blurRad="6336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0" lang="en-US" sz="1200" spc="-1" strike="noStrike">
                <a:latin typeface="Arial"/>
                <a:ea typeface="汉仪跳跳体简"/>
              </a:rPr>
              <a:t>                         </a:t>
            </a:r>
            <a:br>
              <a:rPr sz="1200"/>
            </a:b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200" spc="-1" strike="noStrike">
                <a:latin typeface="Arial"/>
                <a:ea typeface="汉仪跳跳体简"/>
              </a:rPr>
              <a:t>                          </a:t>
            </a:r>
            <a:r>
              <a:rPr b="0" lang="en-US" sz="1200" spc="-1" strike="noStrike">
                <a:latin typeface="Arial"/>
                <a:ea typeface="汉仪跳跳体简"/>
              </a:rPr>
              <a:t>- </a:t>
            </a:r>
            <a:r>
              <a:rPr b="0" lang="zh-CN" sz="1200" spc="-1" strike="noStrike">
                <a:latin typeface="Arial"/>
                <a:ea typeface="汉仪跳跳体简"/>
              </a:rPr>
              <a:t>發在</a:t>
            </a:r>
            <a:r>
              <a:rPr b="0" lang="en-US" sz="1200" spc="-1" strike="noStrike">
                <a:latin typeface="Arial"/>
                <a:ea typeface="汉仪跳跳体简"/>
              </a:rPr>
              <a:t>TG infra</a:t>
            </a:r>
            <a:r>
              <a:rPr b="0" lang="zh-CN" sz="1200" spc="-1" strike="noStrike">
                <a:latin typeface="Arial"/>
                <a:ea typeface="汉仪跳跳体简"/>
              </a:rPr>
              <a:t>群上，轉貼給管理部管理                  人員</a:t>
            </a:r>
            <a:br>
              <a:rPr sz="1200"/>
            </a:br>
            <a:r>
              <a:rPr b="0" lang="en-US" sz="1200" spc="-1" strike="noStrike">
                <a:latin typeface="Arial"/>
                <a:ea typeface="汉仪跳跳体简"/>
              </a:rPr>
              <a:t>              </a:t>
            </a:r>
            <a:r>
              <a:rPr b="0" lang="en-US" sz="1200" spc="-1" strike="noStrike">
                <a:latin typeface="Arial"/>
                <a:ea typeface="汉仪跳跳体简"/>
              </a:rPr>
              <a:t>- </a:t>
            </a:r>
            <a:r>
              <a:rPr b="0" lang="zh-CN" sz="1200" spc="-1" strike="noStrike">
                <a:latin typeface="Arial"/>
                <a:ea typeface="汉仪跳跳体简"/>
              </a:rPr>
              <a:t>參閱下頁範例，</a:t>
            </a:r>
            <a:r>
              <a:rPr b="1" i="1" lang="zh-CN" sz="1200" spc="-1" strike="noStrike" u="sng">
                <a:solidFill>
                  <a:srgbClr val="ff0000"/>
                </a:solidFill>
                <a:uFillTx/>
                <a:latin typeface="Arial"/>
                <a:ea typeface="汉仪跳跳体简"/>
              </a:rPr>
              <a:t>以</a:t>
            </a:r>
            <a:r>
              <a:rPr b="1" i="1" lang="en-US" sz="1200" spc="-1" strike="noStrike" u="sng">
                <a:solidFill>
                  <a:srgbClr val="ff0000"/>
                </a:solidFill>
                <a:uFillTx/>
                <a:latin typeface="Arial"/>
                <a:ea typeface="汉仪跳跳体简"/>
              </a:rPr>
              <a:t>cfns</a:t>
            </a:r>
            <a:r>
              <a:rPr b="1" i="1" lang="zh-CN" sz="1200" spc="-1" strike="noStrike" u="sng">
                <a:solidFill>
                  <a:srgbClr val="ff0000"/>
                </a:solidFill>
                <a:uFillTx/>
                <a:latin typeface="Arial"/>
                <a:ea typeface="汉仪跳跳体简"/>
              </a:rPr>
              <a:t>修訂為主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7" name="矩形 9"/>
          <p:cNvSpPr/>
          <p:nvPr/>
        </p:nvSpPr>
        <p:spPr>
          <a:xfrm>
            <a:off x="1173600" y="4190400"/>
            <a:ext cx="4112640" cy="1667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ctr" blurRad="6336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矩形 10"/>
          <p:cNvSpPr/>
          <p:nvPr/>
        </p:nvSpPr>
        <p:spPr>
          <a:xfrm>
            <a:off x="6233040" y="4190400"/>
            <a:ext cx="4112640" cy="1667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ctr" blurRad="6336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文本框 22"/>
          <p:cNvSpPr/>
          <p:nvPr/>
        </p:nvSpPr>
        <p:spPr>
          <a:xfrm>
            <a:off x="5202000" y="294480"/>
            <a:ext cx="180864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3200" spc="-1" strike="noStrike">
                <a:solidFill>
                  <a:srgbClr val="438264"/>
                </a:solidFill>
                <a:latin typeface="Arial"/>
                <a:ea typeface="汉仪跳跳体简"/>
              </a:rPr>
              <a:t>人員離職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60" name="图片 10" descr=""/>
          <p:cNvPicPr/>
          <p:nvPr/>
        </p:nvPicPr>
        <p:blipFill>
          <a:blip r:embed="rId1"/>
          <a:stretch/>
        </p:blipFill>
        <p:spPr>
          <a:xfrm>
            <a:off x="4196880" y="1558440"/>
            <a:ext cx="1613160" cy="2338920"/>
          </a:xfrm>
          <a:prstGeom prst="rect">
            <a:avLst/>
          </a:prstGeom>
          <a:ln w="0">
            <a:noFill/>
          </a:ln>
        </p:spPr>
      </p:pic>
      <p:pic>
        <p:nvPicPr>
          <p:cNvPr id="161" name="图片 12" descr=""/>
          <p:cNvPicPr/>
          <p:nvPr/>
        </p:nvPicPr>
        <p:blipFill>
          <a:blip r:embed="rId2"/>
          <a:stretch/>
        </p:blipFill>
        <p:spPr>
          <a:xfrm>
            <a:off x="5898600" y="3989160"/>
            <a:ext cx="1868400" cy="1868400"/>
          </a:xfrm>
          <a:prstGeom prst="rect">
            <a:avLst/>
          </a:prstGeom>
          <a:ln w="0">
            <a:noFill/>
          </a:ln>
        </p:spPr>
      </p:pic>
      <p:pic>
        <p:nvPicPr>
          <p:cNvPr id="162" name="图片 13" descr=""/>
          <p:cNvPicPr/>
          <p:nvPr/>
        </p:nvPicPr>
        <p:blipFill>
          <a:blip r:embed="rId3"/>
          <a:stretch/>
        </p:blipFill>
        <p:spPr>
          <a:xfrm>
            <a:off x="4453920" y="4235400"/>
            <a:ext cx="966240" cy="1375560"/>
          </a:xfrm>
          <a:prstGeom prst="rect">
            <a:avLst/>
          </a:prstGeom>
          <a:ln w="0">
            <a:noFill/>
          </a:ln>
        </p:spPr>
      </p:pic>
      <p:pic>
        <p:nvPicPr>
          <p:cNvPr id="163" name="图片 14" descr=""/>
          <p:cNvPicPr/>
          <p:nvPr/>
        </p:nvPicPr>
        <p:blipFill>
          <a:blip r:embed="rId4"/>
          <a:stretch/>
        </p:blipFill>
        <p:spPr>
          <a:xfrm>
            <a:off x="6074280" y="1851120"/>
            <a:ext cx="1253160" cy="1752840"/>
          </a:xfrm>
          <a:prstGeom prst="rect">
            <a:avLst/>
          </a:prstGeom>
          <a:ln w="0">
            <a:noFill/>
          </a:ln>
        </p:spPr>
      </p:pic>
      <p:sp>
        <p:nvSpPr>
          <p:cNvPr id="164" name="文本框 23"/>
          <p:cNvSpPr/>
          <p:nvPr/>
        </p:nvSpPr>
        <p:spPr>
          <a:xfrm>
            <a:off x="7360200" y="2585880"/>
            <a:ext cx="2891520" cy="91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en-US" sz="1200" spc="-1" strike="noStrike">
                <a:solidFill>
                  <a:srgbClr val="0d0d0d"/>
                </a:solidFill>
                <a:latin typeface="Arial"/>
                <a:ea typeface="汉仪跳跳体简"/>
              </a:rPr>
              <a:t>Please enter text here.Please enter text here.Please enter text here.Please enter text here.Please enter text here.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5" name="文本框 24"/>
          <p:cNvSpPr/>
          <p:nvPr/>
        </p:nvSpPr>
        <p:spPr>
          <a:xfrm>
            <a:off x="7327800" y="2006640"/>
            <a:ext cx="2891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1200" spc="-1" strike="noStrike">
                <a:solidFill>
                  <a:srgbClr val="c9211e"/>
                </a:solidFill>
                <a:latin typeface="Arial"/>
                <a:ea typeface="汉仪跳跳体简"/>
              </a:rPr>
              <a:t>B.</a:t>
            </a:r>
            <a:r>
              <a:rPr b="1" lang="zh-CN" sz="1200" spc="-1" strike="noStrike">
                <a:solidFill>
                  <a:srgbClr val="c9211e"/>
                </a:solidFill>
                <a:latin typeface="Arial"/>
                <a:ea typeface="汉仪跳跳体简"/>
              </a:rPr>
              <a:t>離職人員帳號註銷移除</a:t>
            </a:r>
            <a:endParaRPr b="1" lang="en-US" sz="12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166" name="文本框 25"/>
          <p:cNvSpPr/>
          <p:nvPr/>
        </p:nvSpPr>
        <p:spPr>
          <a:xfrm>
            <a:off x="1337400" y="2585880"/>
            <a:ext cx="2891520" cy="91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zh-TW" sz="1200" spc="-1" strike="noStrike">
                <a:solidFill>
                  <a:srgbClr val="0d0d0d"/>
                </a:solidFill>
                <a:latin typeface="Arial"/>
                <a:ea typeface="汉仪跳跳体简"/>
              </a:rPr>
              <a:t>資產盤點表放置位置</a:t>
            </a:r>
            <a:r>
              <a:rPr b="0" lang="en-US" sz="1200" spc="-1" strike="noStrike">
                <a:solidFill>
                  <a:srgbClr val="0d0d0d"/>
                </a:solidFill>
                <a:latin typeface="Arial"/>
                <a:ea typeface="汉仪跳跳体简"/>
              </a:rPr>
              <a:t>:</a:t>
            </a:r>
            <a:br>
              <a:rPr sz="1200"/>
            </a:br>
            <a:r>
              <a:rPr b="0" lang="en-US" sz="1200" spc="-1" strike="noStrike">
                <a:solidFill>
                  <a:srgbClr val="0d0d0d"/>
                </a:solidFill>
                <a:latin typeface="Arial"/>
                <a:ea typeface="汉仪跳跳体简"/>
              </a:rPr>
              <a:t>https://otp.myds.me:8888/Admin/OTP</a:t>
            </a:r>
            <a:r>
              <a:rPr b="0" lang="zh-TW" sz="1200" spc="-1" strike="noStrike">
                <a:solidFill>
                  <a:srgbClr val="0d0d0d"/>
                </a:solidFill>
                <a:latin typeface="Arial"/>
                <a:ea typeface="汉仪跳跳体简"/>
              </a:rPr>
              <a:t>資產盤點表</a:t>
            </a:r>
            <a:r>
              <a:rPr b="0" lang="en-US" sz="1200" spc="-1" strike="noStrike">
                <a:solidFill>
                  <a:srgbClr val="0d0d0d"/>
                </a:solidFill>
                <a:latin typeface="Arial"/>
                <a:ea typeface="汉仪跳跳体简"/>
              </a:rPr>
              <a:t>/ZYC-OTP</a:t>
            </a:r>
            <a:r>
              <a:rPr b="0" lang="zh-TW" sz="1200" spc="-1" strike="noStrike">
                <a:solidFill>
                  <a:srgbClr val="0d0d0d"/>
                </a:solidFill>
                <a:latin typeface="Arial"/>
                <a:ea typeface="汉仪跳跳体简"/>
              </a:rPr>
              <a:t>總資產表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7" name="文本框 26"/>
          <p:cNvSpPr/>
          <p:nvPr/>
        </p:nvSpPr>
        <p:spPr>
          <a:xfrm>
            <a:off x="1305000" y="2006640"/>
            <a:ext cx="2891520" cy="91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1200" spc="-1" strike="noStrike">
                <a:solidFill>
                  <a:srgbClr val="c9211e"/>
                </a:solidFill>
                <a:latin typeface="Arial"/>
                <a:ea typeface="汉仪跳跳体简"/>
              </a:rPr>
              <a:t>A.</a:t>
            </a:r>
            <a:r>
              <a:rPr b="1" lang="zh-CN" sz="1200" spc="-1" strike="noStrike">
                <a:solidFill>
                  <a:srgbClr val="c9211e"/>
                </a:solidFill>
                <a:latin typeface="Arial"/>
                <a:ea typeface="汉仪跳跳体简"/>
              </a:rPr>
              <a:t>資產表確認資產是否有在申請離職同事身上，並將其轉移</a:t>
            </a:r>
            <a:endParaRPr b="0" lang="en-US" sz="1200" spc="-1" strike="noStrike">
              <a:solidFill>
                <a:srgbClr val="c9211e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2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168" name="文本框 27"/>
          <p:cNvSpPr/>
          <p:nvPr/>
        </p:nvSpPr>
        <p:spPr>
          <a:xfrm>
            <a:off x="7360200" y="4846320"/>
            <a:ext cx="2891520" cy="91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en-US" sz="1200" spc="-1" strike="noStrike">
                <a:solidFill>
                  <a:srgbClr val="0d0d0d"/>
                </a:solidFill>
                <a:latin typeface="Arial"/>
                <a:ea typeface="汉仪跳跳体简"/>
              </a:rPr>
              <a:t>Please enter text here.Please enter text here.Please enter text here.Please enter text here.Please enter text here.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9" name="文本框 28"/>
          <p:cNvSpPr/>
          <p:nvPr/>
        </p:nvSpPr>
        <p:spPr>
          <a:xfrm>
            <a:off x="7327800" y="4267080"/>
            <a:ext cx="2891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1200" spc="-1" strike="noStrike">
                <a:solidFill>
                  <a:srgbClr val="ff0000"/>
                </a:solidFill>
                <a:latin typeface="Arial"/>
                <a:ea typeface="汉仪跳跳体简"/>
              </a:rPr>
              <a:t>C.</a:t>
            </a:r>
            <a:r>
              <a:rPr b="1" lang="zh-CN" sz="1200" spc="-1" strike="noStrike">
                <a:solidFill>
                  <a:srgbClr val="ff0000"/>
                </a:solidFill>
                <a:latin typeface="Arial"/>
                <a:ea typeface="汉仪跳跳体简"/>
              </a:rPr>
              <a:t>更新座位表，將其移除</a:t>
            </a:r>
            <a:endParaRPr b="1" lang="en-US" sz="12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170" name="文本框 29"/>
          <p:cNvSpPr/>
          <p:nvPr/>
        </p:nvSpPr>
        <p:spPr>
          <a:xfrm>
            <a:off x="1337400" y="4846320"/>
            <a:ext cx="2891520" cy="91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en-US" sz="1200" spc="-1" strike="noStrike">
                <a:solidFill>
                  <a:srgbClr val="0d0d0d"/>
                </a:solidFill>
                <a:latin typeface="Arial"/>
                <a:ea typeface="汉仪跳跳体简"/>
              </a:rPr>
              <a:t>- </a:t>
            </a:r>
            <a:r>
              <a:rPr b="0" lang="zh-TW" sz="1200" spc="-1" strike="noStrike">
                <a:solidFill>
                  <a:srgbClr val="0d0d0d"/>
                </a:solidFill>
                <a:latin typeface="Arial"/>
                <a:ea typeface="汉仪跳跳体简"/>
              </a:rPr>
              <a:t>移除公司小群組，大群交由</a:t>
            </a:r>
            <a:r>
              <a:rPr b="0" lang="en-US" sz="1200" spc="-1" strike="noStrike">
                <a:solidFill>
                  <a:srgbClr val="0d0d0d"/>
                </a:solidFill>
                <a:latin typeface="Arial"/>
                <a:ea typeface="汉仪跳跳体简"/>
              </a:rPr>
              <a:t>JY</a:t>
            </a:r>
            <a:r>
              <a:rPr b="0" lang="zh-TW" sz="1200" spc="-1" strike="noStrike">
                <a:solidFill>
                  <a:srgbClr val="0d0d0d"/>
                </a:solidFill>
                <a:latin typeface="Arial"/>
                <a:ea typeface="汉仪跳跳体简"/>
              </a:rPr>
              <a:t>或者</a:t>
            </a:r>
            <a:r>
              <a:rPr b="0" lang="en-US" sz="1200" spc="-1" strike="noStrike">
                <a:solidFill>
                  <a:srgbClr val="0d0d0d"/>
                </a:solidFill>
                <a:latin typeface="Arial"/>
                <a:ea typeface="汉仪跳跳体简"/>
              </a:rPr>
              <a:t>Peter</a:t>
            </a:r>
            <a:r>
              <a:rPr b="0" lang="zh-TW" sz="1200" spc="-1" strike="noStrike">
                <a:solidFill>
                  <a:srgbClr val="0d0d0d"/>
                </a:solidFill>
                <a:latin typeface="Arial"/>
                <a:ea typeface="汉仪跳跳体简"/>
              </a:rPr>
              <a:t>移除</a:t>
            </a:r>
            <a:br>
              <a:rPr sz="1200"/>
            </a:br>
            <a:r>
              <a:rPr b="0" lang="en-US" sz="1200" spc="-1" strike="noStrike">
                <a:solidFill>
                  <a:srgbClr val="0d0d0d"/>
                </a:solidFill>
                <a:latin typeface="Arial"/>
                <a:ea typeface="汉仪跳跳体简"/>
              </a:rPr>
              <a:t>- </a:t>
            </a:r>
            <a:r>
              <a:rPr b="0" lang="zh-TW" sz="1200" spc="-1" strike="noStrike">
                <a:solidFill>
                  <a:srgbClr val="0d0d0d"/>
                </a:solidFill>
                <a:latin typeface="Arial"/>
                <a:ea typeface="汉仪跳跳体简"/>
              </a:rPr>
              <a:t>小群請離職者，溫馨告別後自行退出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文本框 30"/>
          <p:cNvSpPr/>
          <p:nvPr/>
        </p:nvSpPr>
        <p:spPr>
          <a:xfrm>
            <a:off x="1305000" y="4267080"/>
            <a:ext cx="2891520" cy="11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1200" spc="-1" strike="noStrike">
                <a:solidFill>
                  <a:srgbClr val="ff0000"/>
                </a:solidFill>
                <a:latin typeface="Arial"/>
                <a:ea typeface="汉仪跳跳体简"/>
              </a:rPr>
              <a:t>C.</a:t>
            </a:r>
            <a:r>
              <a:rPr b="1" lang="zh-CN" sz="1200" spc="-1" strike="noStrike">
                <a:solidFill>
                  <a:srgbClr val="ff0000"/>
                </a:solidFill>
                <a:latin typeface="Arial"/>
                <a:ea typeface="汉仪跳跳体简"/>
              </a:rPr>
              <a:t>相關群組將其移除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5"/>
          <a:stretch/>
        </p:blipFill>
        <p:spPr>
          <a:xfrm>
            <a:off x="7466760" y="4631040"/>
            <a:ext cx="4053240" cy="2226960"/>
          </a:xfrm>
          <a:prstGeom prst="rect">
            <a:avLst/>
          </a:prstGeom>
          <a:ln w="0">
            <a:noFill/>
          </a:ln>
        </p:spPr>
      </p:pic>
    </p:spTree>
  </p:cSld>
  <p:transition spd="slow" advTm="0">
    <p:wheel spokes="8"/>
  </p:transition>
  <p:timing>
    <p:tnLst>
      <p:par>
        <p:cTn id="119" dur="indefinite" restart="never" nodeType="tmRoot">
          <p:childTnLst>
            <p:seq>
              <p:cTn id="120" dur="indefinite" nodeType="mainSeq">
                <p:childTnLst>
                  <p:par>
                    <p:cTn id="121" fill="hold">
                      <p:stCondLst>
                        <p:cond delay="0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nodeType="after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2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nodeType="after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3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nodeType="after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3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nodeType="after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4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500"/>
                            </p:stCondLst>
                            <p:childTnLst>
                              <p:par>
                                <p:cTn id="143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5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14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000"/>
                            </p:stCondLst>
                            <p:childTnLst>
                              <p:par>
                                <p:cTn id="148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0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15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500"/>
                            </p:stCondLst>
                            <p:childTnLst>
                              <p:par>
                                <p:cTn id="153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5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15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000"/>
                            </p:stCondLst>
                            <p:childTnLst>
                              <p:par>
                                <p:cTn id="158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0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16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4500"/>
                            </p:stCondLst>
                            <p:childTnLst>
                              <p:par>
                                <p:cTn id="163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5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16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0"/>
                            </p:stCondLst>
                            <p:childTnLst>
                              <p:par>
                                <p:cTn id="168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0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17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500"/>
                            </p:stCondLst>
                            <p:childTnLst>
                              <p:par>
                                <p:cTn id="173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5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17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6000"/>
                            </p:stCondLst>
                            <p:childTnLst>
                              <p:par>
                                <p:cTn id="178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0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18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/>
          </p:nvPr>
        </p:nvSpPr>
        <p:spPr>
          <a:xfrm>
            <a:off x="609480" y="720000"/>
            <a:ext cx="10972440" cy="54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**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已經註銷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 **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qa:dennis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- PC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已經更換登入密碼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(OTP88888)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- VPN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- Jenkins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- Jira&amp;Cfns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- Nas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已更改密碼公司同帳號共用軟體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- Apple ID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線上課程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交易系統前後台，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QA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團隊若創建測試用帳號，請更改密碼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所屬該部門共用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EML:qa@otp.com.tw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，該密碼已經傳送給負責人，請由負責人負責宣達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移除座位表，已經更新於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nas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上面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移除公司小群組，大群交由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JY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或者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Peter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移除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資產表更改，已經更新於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nas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上面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設備備份資料至於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nas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上，稍後將會重設資訊設備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以下所述所有產編將變更為該團隊負責人接管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產編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 advTm="0">
    <p:wheel spokes="8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矩形 11"/>
          <p:cNvSpPr/>
          <p:nvPr/>
        </p:nvSpPr>
        <p:spPr>
          <a:xfrm>
            <a:off x="1162800" y="1936800"/>
            <a:ext cx="4112640" cy="1667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ctr" blurRad="6336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矩形 12"/>
          <p:cNvSpPr/>
          <p:nvPr/>
        </p:nvSpPr>
        <p:spPr>
          <a:xfrm>
            <a:off x="6222240" y="1936800"/>
            <a:ext cx="4112640" cy="1667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ctr" blurRad="6336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0" lang="en-US" sz="1200" spc="-1" strike="noStrike">
                <a:latin typeface="Arial"/>
                <a:ea typeface="汉仪跳跳体简"/>
              </a:rPr>
              <a:t>                         </a:t>
            </a:r>
            <a:br>
              <a:rPr sz="1200"/>
            </a:b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200" spc="-1" strike="noStrike">
                <a:latin typeface="Arial"/>
                <a:ea typeface="汉仪跳跳体简"/>
              </a:rPr>
              <a:t>                          </a:t>
            </a:r>
            <a:r>
              <a:rPr b="0" lang="en-US" sz="1200" spc="-1" strike="noStrike">
                <a:latin typeface="Arial"/>
                <a:ea typeface="汉仪跳跳体简"/>
              </a:rPr>
              <a:t>- </a:t>
            </a:r>
            <a:r>
              <a:rPr b="0" lang="zh-CN" sz="1200" spc="-1" strike="noStrike">
                <a:latin typeface="Arial"/>
                <a:ea typeface="汉仪跳跳体简"/>
              </a:rPr>
              <a:t>發在</a:t>
            </a:r>
            <a:r>
              <a:rPr b="0" lang="en-US" sz="1200" spc="-1" strike="noStrike">
                <a:latin typeface="Arial"/>
                <a:ea typeface="汉仪跳跳体简"/>
              </a:rPr>
              <a:t>TG infra</a:t>
            </a:r>
            <a:r>
              <a:rPr b="0" lang="zh-CN" sz="1200" spc="-1" strike="noStrike">
                <a:latin typeface="Arial"/>
                <a:ea typeface="汉仪跳跳体简"/>
              </a:rPr>
              <a:t>群上，轉貼給管理部管理                  人員</a:t>
            </a:r>
            <a:br>
              <a:rPr sz="1200"/>
            </a:br>
            <a:r>
              <a:rPr b="0" lang="en-US" sz="1200" spc="-1" strike="noStrike">
                <a:latin typeface="Arial"/>
                <a:ea typeface="汉仪跳跳体简"/>
              </a:rPr>
              <a:t>              </a:t>
            </a:r>
            <a:r>
              <a:rPr b="0" lang="en-US" sz="1200" spc="-1" strike="noStrike">
                <a:latin typeface="Arial"/>
                <a:ea typeface="汉仪跳跳体简"/>
              </a:rPr>
              <a:t>- </a:t>
            </a:r>
            <a:r>
              <a:rPr b="0" lang="zh-CN" sz="1200" spc="-1" strike="noStrike">
                <a:latin typeface="Arial"/>
                <a:ea typeface="汉仪跳跳体简"/>
              </a:rPr>
              <a:t>參閱下頁範例，</a:t>
            </a:r>
            <a:r>
              <a:rPr b="1" i="1" lang="zh-CN" sz="1200" spc="-1" strike="noStrike" u="sng">
                <a:solidFill>
                  <a:srgbClr val="ff0000"/>
                </a:solidFill>
                <a:uFillTx/>
                <a:latin typeface="Arial"/>
                <a:ea typeface="汉仪跳跳体简"/>
              </a:rPr>
              <a:t>以</a:t>
            </a:r>
            <a:r>
              <a:rPr b="1" i="1" lang="en-US" sz="1200" spc="-1" strike="noStrike" u="sng">
                <a:solidFill>
                  <a:srgbClr val="ff0000"/>
                </a:solidFill>
                <a:uFillTx/>
                <a:latin typeface="Arial"/>
                <a:ea typeface="汉仪跳跳体简"/>
              </a:rPr>
              <a:t>cfns</a:t>
            </a:r>
            <a:r>
              <a:rPr b="1" i="1" lang="zh-CN" sz="1200" spc="-1" strike="noStrike" u="sng">
                <a:solidFill>
                  <a:srgbClr val="ff0000"/>
                </a:solidFill>
                <a:uFillTx/>
                <a:latin typeface="Arial"/>
                <a:ea typeface="汉仪跳跳体简"/>
              </a:rPr>
              <a:t>修訂為主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6" name="矩形 13"/>
          <p:cNvSpPr/>
          <p:nvPr/>
        </p:nvSpPr>
        <p:spPr>
          <a:xfrm>
            <a:off x="1173600" y="4190400"/>
            <a:ext cx="4112640" cy="1667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ctr" blurRad="6336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矩形 16"/>
          <p:cNvSpPr/>
          <p:nvPr/>
        </p:nvSpPr>
        <p:spPr>
          <a:xfrm>
            <a:off x="6233040" y="4190400"/>
            <a:ext cx="4112640" cy="16671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ctr" blurRad="6336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文本框 18"/>
          <p:cNvSpPr/>
          <p:nvPr/>
        </p:nvSpPr>
        <p:spPr>
          <a:xfrm>
            <a:off x="5202720" y="294480"/>
            <a:ext cx="180720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3200" spc="-1" strike="noStrike">
                <a:solidFill>
                  <a:srgbClr val="438264"/>
                </a:solidFill>
                <a:latin typeface="Arial"/>
                <a:ea typeface="汉仪跳跳体简"/>
              </a:rPr>
              <a:t>人員到職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79" name="图片 8" descr=""/>
          <p:cNvPicPr/>
          <p:nvPr/>
        </p:nvPicPr>
        <p:blipFill>
          <a:blip r:embed="rId1"/>
          <a:stretch/>
        </p:blipFill>
        <p:spPr>
          <a:xfrm>
            <a:off x="4196880" y="1558440"/>
            <a:ext cx="1613160" cy="2338920"/>
          </a:xfrm>
          <a:prstGeom prst="rect">
            <a:avLst/>
          </a:prstGeom>
          <a:ln w="0">
            <a:noFill/>
          </a:ln>
        </p:spPr>
      </p:pic>
      <p:pic>
        <p:nvPicPr>
          <p:cNvPr id="180" name="图片 15" descr=""/>
          <p:cNvPicPr/>
          <p:nvPr/>
        </p:nvPicPr>
        <p:blipFill>
          <a:blip r:embed="rId2"/>
          <a:stretch/>
        </p:blipFill>
        <p:spPr>
          <a:xfrm>
            <a:off x="5898600" y="3989160"/>
            <a:ext cx="1868400" cy="1868400"/>
          </a:xfrm>
          <a:prstGeom prst="rect">
            <a:avLst/>
          </a:prstGeom>
          <a:ln w="0">
            <a:noFill/>
          </a:ln>
        </p:spPr>
      </p:pic>
      <p:pic>
        <p:nvPicPr>
          <p:cNvPr id="181" name="图片 16" descr=""/>
          <p:cNvPicPr/>
          <p:nvPr/>
        </p:nvPicPr>
        <p:blipFill>
          <a:blip r:embed="rId3"/>
          <a:stretch/>
        </p:blipFill>
        <p:spPr>
          <a:xfrm>
            <a:off x="4453920" y="4235400"/>
            <a:ext cx="966240" cy="1375560"/>
          </a:xfrm>
          <a:prstGeom prst="rect">
            <a:avLst/>
          </a:prstGeom>
          <a:ln w="0">
            <a:noFill/>
          </a:ln>
        </p:spPr>
      </p:pic>
      <p:pic>
        <p:nvPicPr>
          <p:cNvPr id="182" name="图片 17" descr=""/>
          <p:cNvPicPr/>
          <p:nvPr/>
        </p:nvPicPr>
        <p:blipFill>
          <a:blip r:embed="rId4"/>
          <a:stretch/>
        </p:blipFill>
        <p:spPr>
          <a:xfrm>
            <a:off x="6074280" y="1851120"/>
            <a:ext cx="1253160" cy="1752840"/>
          </a:xfrm>
          <a:prstGeom prst="rect">
            <a:avLst/>
          </a:prstGeom>
          <a:ln w="0">
            <a:noFill/>
          </a:ln>
        </p:spPr>
      </p:pic>
      <p:sp>
        <p:nvSpPr>
          <p:cNvPr id="183" name="文本框 31"/>
          <p:cNvSpPr/>
          <p:nvPr/>
        </p:nvSpPr>
        <p:spPr>
          <a:xfrm>
            <a:off x="7360200" y="2585880"/>
            <a:ext cx="2891520" cy="91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文本框 32"/>
          <p:cNvSpPr/>
          <p:nvPr/>
        </p:nvSpPr>
        <p:spPr>
          <a:xfrm>
            <a:off x="7327800" y="2006640"/>
            <a:ext cx="2891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1200" spc="-1" strike="noStrike">
                <a:solidFill>
                  <a:srgbClr val="c9211e"/>
                </a:solidFill>
                <a:latin typeface="Arial"/>
                <a:ea typeface="汉仪跳跳体简"/>
              </a:rPr>
              <a:t>B.</a:t>
            </a:r>
            <a:r>
              <a:rPr b="1" lang="zh-CN" sz="1200" spc="-1" strike="noStrike">
                <a:solidFill>
                  <a:srgbClr val="c9211e"/>
                </a:solidFill>
                <a:latin typeface="Arial"/>
                <a:ea typeface="汉仪跳跳体简"/>
              </a:rPr>
              <a:t>新進人員帳號創建</a:t>
            </a:r>
            <a:endParaRPr b="1" lang="en-US" sz="12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185" name="文本框 33"/>
          <p:cNvSpPr/>
          <p:nvPr/>
        </p:nvSpPr>
        <p:spPr>
          <a:xfrm>
            <a:off x="1337400" y="2585880"/>
            <a:ext cx="2891520" cy="91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zh-TW" sz="1200" spc="-1" strike="noStrike">
                <a:solidFill>
                  <a:srgbClr val="0d0d0d"/>
                </a:solidFill>
                <a:latin typeface="Arial"/>
                <a:ea typeface="汉仪跳跳体简"/>
              </a:rPr>
              <a:t>資產盤點表放置位置</a:t>
            </a:r>
            <a:r>
              <a:rPr b="0" lang="en-US" sz="1200" spc="-1" strike="noStrike">
                <a:solidFill>
                  <a:srgbClr val="0d0d0d"/>
                </a:solidFill>
                <a:latin typeface="Arial"/>
                <a:ea typeface="汉仪跳跳体简"/>
              </a:rPr>
              <a:t>:</a:t>
            </a:r>
            <a:br>
              <a:rPr sz="1200"/>
            </a:br>
            <a:r>
              <a:rPr b="0" lang="en-US" sz="1200" spc="-1" strike="noStrike">
                <a:solidFill>
                  <a:srgbClr val="0d0d0d"/>
                </a:solidFill>
                <a:latin typeface="Arial"/>
                <a:ea typeface="汉仪跳跳体简"/>
              </a:rPr>
              <a:t>https://otp.myds.me:8888/Admin/OTP</a:t>
            </a:r>
            <a:r>
              <a:rPr b="0" lang="zh-TW" sz="1200" spc="-1" strike="noStrike">
                <a:solidFill>
                  <a:srgbClr val="0d0d0d"/>
                </a:solidFill>
                <a:latin typeface="Arial"/>
                <a:ea typeface="汉仪跳跳体简"/>
              </a:rPr>
              <a:t>資產盤點表</a:t>
            </a:r>
            <a:r>
              <a:rPr b="0" lang="en-US" sz="1200" spc="-1" strike="noStrike">
                <a:solidFill>
                  <a:srgbClr val="0d0d0d"/>
                </a:solidFill>
                <a:latin typeface="Arial"/>
                <a:ea typeface="汉仪跳跳体简"/>
              </a:rPr>
              <a:t>/ZYC-OTP</a:t>
            </a:r>
            <a:r>
              <a:rPr b="0" lang="zh-TW" sz="1200" spc="-1" strike="noStrike">
                <a:solidFill>
                  <a:srgbClr val="0d0d0d"/>
                </a:solidFill>
                <a:latin typeface="Arial"/>
                <a:ea typeface="汉仪跳跳体简"/>
              </a:rPr>
              <a:t>總資產表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文本框 34"/>
          <p:cNvSpPr/>
          <p:nvPr/>
        </p:nvSpPr>
        <p:spPr>
          <a:xfrm>
            <a:off x="1305000" y="2006640"/>
            <a:ext cx="2891520" cy="91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1200" spc="-1" strike="noStrike">
                <a:solidFill>
                  <a:srgbClr val="c9211e"/>
                </a:solidFill>
                <a:latin typeface="Arial"/>
                <a:ea typeface="汉仪跳跳体简"/>
              </a:rPr>
              <a:t>A.</a:t>
            </a:r>
            <a:r>
              <a:rPr b="1" lang="zh-CN" sz="1200" spc="-1" strike="noStrike">
                <a:solidFill>
                  <a:srgbClr val="c9211e"/>
                </a:solidFill>
                <a:latin typeface="Arial"/>
                <a:ea typeface="汉仪跳跳体简"/>
              </a:rPr>
              <a:t>資產表跟座位設備等等確認資產是否在位置上，並將其轉移新進人員身上</a:t>
            </a:r>
            <a:endParaRPr b="0" lang="en-US" sz="1200" spc="-1" strike="noStrike">
              <a:solidFill>
                <a:srgbClr val="c9211e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2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187" name="文本框 35"/>
          <p:cNvSpPr/>
          <p:nvPr/>
        </p:nvSpPr>
        <p:spPr>
          <a:xfrm>
            <a:off x="7360200" y="4846320"/>
            <a:ext cx="2891520" cy="91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文本框 36"/>
          <p:cNvSpPr/>
          <p:nvPr/>
        </p:nvSpPr>
        <p:spPr>
          <a:xfrm>
            <a:off x="7327800" y="4267080"/>
            <a:ext cx="2891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1200" spc="-1" strike="noStrike">
                <a:solidFill>
                  <a:srgbClr val="ff0000"/>
                </a:solidFill>
                <a:latin typeface="Arial"/>
                <a:ea typeface="汉仪跳跳体简"/>
              </a:rPr>
              <a:t>C.</a:t>
            </a:r>
            <a:r>
              <a:rPr b="1" lang="zh-CN" sz="1200" spc="-1" strike="noStrike">
                <a:solidFill>
                  <a:srgbClr val="ff0000"/>
                </a:solidFill>
                <a:latin typeface="Arial"/>
                <a:ea typeface="汉仪跳跳体简"/>
              </a:rPr>
              <a:t>更新座位表，將其加入</a:t>
            </a:r>
            <a:endParaRPr b="1" lang="en-US" sz="1200" spc="-1" strike="noStrike">
              <a:solidFill>
                <a:srgbClr val="ff0000"/>
              </a:solidFill>
              <a:latin typeface="Arial"/>
            </a:endParaRPr>
          </a:p>
        </p:txBody>
      </p:sp>
      <p:sp>
        <p:nvSpPr>
          <p:cNvPr id="189" name="文本框 37"/>
          <p:cNvSpPr/>
          <p:nvPr/>
        </p:nvSpPr>
        <p:spPr>
          <a:xfrm>
            <a:off x="1337400" y="4846320"/>
            <a:ext cx="2891520" cy="118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en-US" sz="1200" spc="-1" strike="noStrike">
                <a:solidFill>
                  <a:srgbClr val="0d0d0d"/>
                </a:solidFill>
                <a:latin typeface="Arial"/>
                <a:ea typeface="汉仪跳跳体简"/>
              </a:rPr>
              <a:t>- </a:t>
            </a:r>
            <a:r>
              <a:rPr b="0" lang="zh-TW" sz="1200" spc="-1" strike="noStrike">
                <a:solidFill>
                  <a:srgbClr val="0d0d0d"/>
                </a:solidFill>
                <a:latin typeface="Arial"/>
                <a:ea typeface="汉仪跳跳体简"/>
              </a:rPr>
              <a:t>加入公司小群組，大群交由</a:t>
            </a:r>
            <a:r>
              <a:rPr b="0" lang="en-US" sz="1200" spc="-1" strike="noStrike">
                <a:solidFill>
                  <a:srgbClr val="0d0d0d"/>
                </a:solidFill>
                <a:latin typeface="Arial"/>
                <a:ea typeface="汉仪跳跳体简"/>
              </a:rPr>
              <a:t>JY</a:t>
            </a:r>
            <a:r>
              <a:rPr b="0" lang="zh-TW" sz="1200" spc="-1" strike="noStrike">
                <a:solidFill>
                  <a:srgbClr val="0d0d0d"/>
                </a:solidFill>
                <a:latin typeface="Arial"/>
                <a:ea typeface="汉仪跳跳体简"/>
              </a:rPr>
              <a:t>或者</a:t>
            </a:r>
            <a:r>
              <a:rPr b="0" lang="en-US" sz="1200" spc="-1" strike="noStrike">
                <a:solidFill>
                  <a:srgbClr val="0d0d0d"/>
                </a:solidFill>
                <a:latin typeface="Arial"/>
                <a:ea typeface="汉仪跳跳体简"/>
              </a:rPr>
              <a:t>Peter</a:t>
            </a:r>
            <a:r>
              <a:rPr b="0" lang="zh-TW" sz="1200" spc="-1" strike="noStrike">
                <a:solidFill>
                  <a:srgbClr val="0d0d0d"/>
                </a:solidFill>
                <a:latin typeface="Arial"/>
                <a:ea typeface="汉仪跳跳体简"/>
              </a:rPr>
              <a:t>移除</a:t>
            </a:r>
            <a:br>
              <a:rPr sz="1200"/>
            </a:br>
            <a:r>
              <a:rPr b="0" lang="en-US" sz="1200" spc="-1" strike="noStrike">
                <a:solidFill>
                  <a:srgbClr val="0d0d0d"/>
                </a:solidFill>
                <a:latin typeface="Arial"/>
                <a:ea typeface="汉仪跳跳体简"/>
              </a:rPr>
              <a:t>- </a:t>
            </a:r>
            <a:r>
              <a:rPr b="0" lang="zh-TW" sz="1200" spc="-1" strike="noStrike">
                <a:solidFill>
                  <a:srgbClr val="0d0d0d"/>
                </a:solidFill>
                <a:latin typeface="Arial"/>
                <a:ea typeface="汉仪跳跳体简"/>
              </a:rPr>
              <a:t>為增進工作友好，該新進人團隊</a:t>
            </a:r>
            <a:r>
              <a:rPr b="0" lang="zh-TW" sz="1200" spc="-1" strike="noStrike">
                <a:solidFill>
                  <a:srgbClr val="0d0d0d"/>
                </a:solidFill>
                <a:latin typeface="Arial"/>
                <a:ea typeface="汉仪跳跳体简"/>
              </a:rPr>
              <a:t>負責人加入皆可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0" name="文本框 38"/>
          <p:cNvSpPr/>
          <p:nvPr/>
        </p:nvSpPr>
        <p:spPr>
          <a:xfrm>
            <a:off x="1305000" y="4267080"/>
            <a:ext cx="2891520" cy="11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1200" spc="-1" strike="noStrike">
                <a:solidFill>
                  <a:srgbClr val="ff0000"/>
                </a:solidFill>
                <a:latin typeface="Arial"/>
                <a:ea typeface="汉仪跳跳体简"/>
              </a:rPr>
              <a:t>C.</a:t>
            </a:r>
            <a:r>
              <a:rPr b="1" lang="zh-CN" sz="1200" spc="-1" strike="noStrike">
                <a:solidFill>
                  <a:srgbClr val="ff0000"/>
                </a:solidFill>
                <a:latin typeface="Arial"/>
                <a:ea typeface="汉仪跳跳体简"/>
              </a:rPr>
              <a:t>相關群組將其加入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 algn="r">
              <a:lnSpc>
                <a:spcPct val="15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5"/>
          <a:stretch/>
        </p:blipFill>
        <p:spPr>
          <a:xfrm>
            <a:off x="7466760" y="4631040"/>
            <a:ext cx="4053240" cy="2226960"/>
          </a:xfrm>
          <a:prstGeom prst="rect">
            <a:avLst/>
          </a:prstGeom>
          <a:ln w="0">
            <a:noFill/>
          </a:ln>
        </p:spPr>
      </p:pic>
    </p:spTree>
  </p:cSld>
  <p:transition spd="slow" advTm="0">
    <p:wheel spokes="8"/>
  </p:transition>
  <p:timing>
    <p:tnLst>
      <p:par>
        <p:cTn id="182" dur="indefinite" restart="never" nodeType="tmRoot">
          <p:childTnLst>
            <p:seq>
              <p:cTn id="183" dur="indefinite" nodeType="mainSeq">
                <p:childTnLst>
                  <p:par>
                    <p:cTn id="184" fill="hold">
                      <p:stCondLst>
                        <p:cond delay="0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nodeType="after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9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nodeType="after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19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500"/>
                            </p:stCondLst>
                            <p:childTnLst>
                              <p:par>
                                <p:cTn id="198" nodeType="after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0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000"/>
                            </p:stCondLst>
                            <p:childTnLst>
                              <p:par>
                                <p:cTn id="202" nodeType="afterEffect" fill="hold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in">
                                      <p:cBhvr additive="repl">
                                        <p:cTn id="20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500"/>
                            </p:stCondLst>
                            <p:childTnLst>
                              <p:par>
                                <p:cTn id="206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8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20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1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3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21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3500"/>
                            </p:stCondLst>
                            <p:childTnLst>
                              <p:par>
                                <p:cTn id="216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8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21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21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3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22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26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8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22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0"/>
                            </p:stCondLst>
                            <p:childTnLst>
                              <p:par>
                                <p:cTn id="231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3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23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500"/>
                            </p:stCondLst>
                            <p:childTnLst>
                              <p:par>
                                <p:cTn id="236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8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23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6000"/>
                            </p:stCondLst>
                            <p:childTnLst>
                              <p:par>
                                <p:cTn id="241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3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24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/>
          </p:nvPr>
        </p:nvSpPr>
        <p:spPr>
          <a:xfrm>
            <a:off x="609480" y="720000"/>
            <a:ext cx="10972440" cy="54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2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Hello XXX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，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非常歡迎加入我們的團隊！以下是您的帳號和密碼訊息，以便您開始使用我們的相關系統和工具。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名字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:XXX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部門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前端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產編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PC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用戶名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:XXX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PC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密碼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:XXX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VPN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軟件下載連結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:https://www.fortinet.com/support/product-downloads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VPN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設定說明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:https://cfns.otp888.com/display/INFRA/VPN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用戶名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密碼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Jira:https://jira.otp888.com/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Confluence:https://cfns.otp888.com/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用戶名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:XXX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密碼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:XXX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Nas:https://otp.myds.me:8888/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用戶名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:XXX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密碼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:XXX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Jenkins(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地端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):http://10.10.100.150:8080/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用戶名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:XXX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密碼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:XXX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Git:http://8.218.212.138/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用戶名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:XXX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密碼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:XXX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請按照以下步驟進行操作：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1. 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使用上面提供的用戶名和臨時密碼登錄到我們的系統。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2. 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在首次登錄後，若系統許可更改，您將需要更改密碼。請確保選擇一個強密碼，以保護您的帳號安全。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3. 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如果您遇到任何問題或需要幫助，請隨時聯系請求協助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再次歡迎您加入我們的團隊，我們期待與您一起工作，創造美好的未來！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祝工作順利！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Infra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支持團隊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 advTm="0">
    <p:wheel spokes="8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矩形 4"/>
          <p:cNvSpPr/>
          <p:nvPr/>
        </p:nvSpPr>
        <p:spPr>
          <a:xfrm flipH="1">
            <a:off x="1674720" y="0"/>
            <a:ext cx="2830680" cy="6857640"/>
          </a:xfrm>
          <a:prstGeom prst="rect">
            <a:avLst/>
          </a:prstGeom>
          <a:solidFill>
            <a:srgbClr val="cbe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4" name="图片 3" descr=""/>
          <p:cNvPicPr/>
          <p:nvPr/>
        </p:nvPicPr>
        <p:blipFill>
          <a:blip r:embed="rId1"/>
          <a:stretch/>
        </p:blipFill>
        <p:spPr>
          <a:xfrm>
            <a:off x="8949240" y="2052720"/>
            <a:ext cx="1871280" cy="1871280"/>
          </a:xfrm>
          <a:prstGeom prst="rect">
            <a:avLst/>
          </a:prstGeom>
          <a:ln w="0">
            <a:noFill/>
          </a:ln>
        </p:spPr>
      </p:pic>
      <p:pic>
        <p:nvPicPr>
          <p:cNvPr id="195" name="图片 5" descr=""/>
          <p:cNvPicPr/>
          <p:nvPr/>
        </p:nvPicPr>
        <p:blipFill>
          <a:blip r:embed="rId2"/>
          <a:stretch/>
        </p:blipFill>
        <p:spPr>
          <a:xfrm>
            <a:off x="735120" y="4089960"/>
            <a:ext cx="1879920" cy="2724840"/>
          </a:xfrm>
          <a:prstGeom prst="rect">
            <a:avLst/>
          </a:prstGeom>
          <a:ln w="0">
            <a:noFill/>
          </a:ln>
        </p:spPr>
      </p:pic>
      <p:sp>
        <p:nvSpPr>
          <p:cNvPr id="196" name="文本框 6"/>
          <p:cNvSpPr/>
          <p:nvPr/>
        </p:nvSpPr>
        <p:spPr>
          <a:xfrm>
            <a:off x="2383200" y="501120"/>
            <a:ext cx="1415520" cy="537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 vert="vert" rot="5400000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8000" spc="-1" strike="noStrike">
                <a:solidFill>
                  <a:srgbClr val="ffffff"/>
                </a:solidFill>
                <a:latin typeface="Arial"/>
                <a:ea typeface="汉仪跳跳体简"/>
              </a:rPr>
              <a:t>PART TWO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197" name="文本框 7"/>
          <p:cNvSpPr/>
          <p:nvPr/>
        </p:nvSpPr>
        <p:spPr>
          <a:xfrm>
            <a:off x="6206040" y="1306440"/>
            <a:ext cx="3689640" cy="24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5400" spc="-1" strike="noStrike">
                <a:solidFill>
                  <a:srgbClr val="cbe7cb"/>
                </a:solidFill>
                <a:latin typeface="Arial"/>
                <a:ea typeface="汉仪跳跳体简"/>
              </a:rPr>
              <a:t>02</a:t>
            </a:r>
            <a:endParaRPr b="0" lang="en-US" sz="15400" spc="-1" strike="noStrike">
              <a:latin typeface="Arial"/>
            </a:endParaRPr>
          </a:p>
        </p:txBody>
      </p:sp>
      <p:sp>
        <p:nvSpPr>
          <p:cNvPr id="198" name="文本框 9"/>
          <p:cNvSpPr/>
          <p:nvPr/>
        </p:nvSpPr>
        <p:spPr>
          <a:xfrm>
            <a:off x="5840640" y="3578400"/>
            <a:ext cx="442044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zh-CN" sz="7200" spc="-1" strike="noStrike">
                <a:solidFill>
                  <a:srgbClr val="438264"/>
                </a:solidFill>
                <a:latin typeface="Arial"/>
                <a:ea typeface="汉仪跳跳体简"/>
              </a:rPr>
              <a:t>密碼更新</a:t>
            </a:r>
            <a:endParaRPr b="0" lang="en-US" sz="7200" spc="-1" strike="noStrike">
              <a:latin typeface="Arial"/>
            </a:endParaRPr>
          </a:p>
        </p:txBody>
      </p:sp>
    </p:spTree>
  </p:cSld>
  <p:transition spd="slow" advTm="0">
    <p:wipe dir="l"/>
  </p:transition>
  <p:timing>
    <p:tnLst>
      <p:par>
        <p:cTn id="245" dur="indefinite" restart="never" nodeType="tmRoot">
          <p:childTnLst>
            <p:seq>
              <p:cTn id="246" dur="indefinite" nodeType="mainSeq">
                <p:childTnLst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5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0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1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000"/>
                            </p:stCondLst>
                            <p:childTnLst>
                              <p:par>
                                <p:cTn id="26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500"/>
                            </p:stCondLst>
                            <p:childTnLst>
                              <p:par>
                                <p:cTn id="271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3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4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5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LibreOffice/7.3.5.2$Windows_X86_64 LibreOffice_project/184fe81b8c8c30d8b5082578aee2fed2ea847c01</Application>
  <AppVersion>15.0000</AppVersion>
  <Words>1238</Words>
  <Paragraphs>173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2019-06-26T08:38:00Z</dcterms:created>
  <dc:creator>优品PPT</dc:creator>
  <dc:description/>
  <cp:keywords>http /www.ypppt.com</cp:keywords>
  <dc:language>zh-TW</dc:language>
  <cp:lastModifiedBy/>
  <dcterms:modified xsi:type="dcterms:W3CDTF">2023-09-06T16:49:46Z</dcterms:modified>
  <cp:revision>38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  <property fmtid="{D5CDD505-2E9C-101B-9397-08002B2CF9AE}" pid="3" name="Notes">
    <vt:i4>26</vt:i4>
  </property>
  <property fmtid="{D5CDD505-2E9C-101B-9397-08002B2CF9AE}" pid="4" name="PresentationFormat">
    <vt:lpwstr>宽屏</vt:lpwstr>
  </property>
  <property fmtid="{D5CDD505-2E9C-101B-9397-08002B2CF9AE}" pid="5" name="Slides">
    <vt:i4>26</vt:i4>
  </property>
</Properties>
</file>