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7" r:id="rId9"/>
    <p:sldId id="263" r:id="rId10"/>
    <p:sldId id="265" r:id="rId11"/>
    <p:sldId id="266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  <p:sldId id="280" r:id="rId24"/>
    <p:sldId id="281" r:id="rId25"/>
    <p:sldId id="282" r:id="rId26"/>
    <p:sldId id="284" r:id="rId27"/>
    <p:sldId id="285" r:id="rId28"/>
    <p:sldId id="286" r:id="rId29"/>
    <p:sldId id="287" r:id="rId30"/>
    <p:sldId id="288" r:id="rId31"/>
    <p:sldId id="28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B32E9-A4B8-E42D-9899-1D0A32F2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6B1968-46D3-B00C-ABED-31DC10516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BEF6D0-B115-4BAE-06AE-9156ADB8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E95C5-D8E0-1DE2-632F-66E111D7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C2E31-E963-34BB-FDA0-7F857FD4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9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3F484-D2BA-1E07-A8F7-3872C92A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E8683B-1443-E317-8B12-10671FD8C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AFA6E-50FB-FAD7-CF53-0FA7EC08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B0A22-37C8-FE7E-A074-A78A5170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517DCB-442A-5DFB-D9FC-EDF3AC61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0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E8CCA0-0F8E-C457-7DB5-993B436B6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32939D-F938-1A71-0C85-9705C2B99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E84E4-2A3F-3479-0127-A1C5E0DA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79B3E-908B-DEC9-BD6D-D65C3DDDF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3919AF-D567-7231-B36A-19FD249F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38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1A23B-2F73-FCB3-D28F-12C0A2C9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68C6B-F20B-AA24-B506-405D10C4B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871FA-CE6B-5F7E-A4E4-9C7BC2FC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E43C3-ABBB-6BF1-2298-CB5DE0B5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F07A6-A48F-0D3A-F9A9-A6260A29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3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3313F-C945-011B-7173-DEF29A80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C58A31-CB20-0CB1-2DE1-F7BCAD9E3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F1396-343C-7D55-1857-7E5BD9B8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355219-BC3F-D7F9-098B-85557C9C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2C5A1B-B562-2295-A97E-B4FA60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3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66B43-8C28-DDB5-CBBD-55438085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14BC-F4A5-7F14-BB2C-6A1100397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EAEB20-D45E-441C-027A-EE42D20FB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71C3B-CF81-BDB0-92DB-7351C821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E5C79D-7C0D-B72B-B8BF-B39AAAD3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69140-9867-6210-3BA8-61B08D02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0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16B58-40A2-074B-C606-80C3B34C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3A66E-9CC3-9161-0B7E-6782825CA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487440-00BA-0072-7136-B7590DDC1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B7AD14-DC6B-8C4C-2BB9-687DA3E65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3A60B6-307E-BF95-6C7B-C27476644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8DF544-A996-F6FB-6303-0FA93EC5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00C01C-08FF-C1CE-F397-52C9FDCF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F0D2AB-216B-E2D1-C564-8BE38F5F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39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3F845-1D26-7B18-088B-F4B04F90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36DA0A-E6FA-E658-3531-84AA0A8E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27E147-C3F6-453F-C1AA-0FA83696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D4CD03-4DF6-CAB6-C7A6-7EB40C44B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8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A2B76C-24DD-25D0-CA01-37F1C5DE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C3BA1C-733E-5770-D2F0-AC746733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C7AD1-852E-E98A-53B4-2227677C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26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C097BF-0E3F-5A25-18CF-5903C982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70828-B9B7-5383-07F1-89CA24102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429F3C-1AA0-C7E2-6744-1433BAAC7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87CD9-220E-AE05-0E23-39E81CBB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D86825-EE62-0914-9DE0-5AEF25810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77B375-67B6-02D9-B607-014AFB03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299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39F71-061F-5682-3B12-D669FF87F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C804E3-E1F0-3084-D74D-CBE6DC972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E6BAF8-6F23-CB10-23D7-D60C75308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546A01-E438-EE32-B36B-8D8E4846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E898B-624C-7C43-4629-5CEC0618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34BB9-B864-89DA-6F74-C51B7A2A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F82310-2870-7204-2A5D-D5A90ADE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F099A4-3278-CB63-EEF5-B3352F2EC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0C7CF-F619-C6A0-AE2F-15FF26364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B7977-79C2-4A79-A99D-48447C83670E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7EFA3-DB93-5258-7815-5F4B89E47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5D6E0A-8863-6EDF-0181-DE9DFE56B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E6F2A-4E38-44E7-9CAB-CB84165C8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4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77CE-2577-EEDA-D236-AE9EBD63F0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AOP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Bistro 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Libienz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😃</a:t>
            </a:r>
          </a:p>
        </p:txBody>
      </p:sp>
    </p:spTree>
    <p:extLst>
      <p:ext uri="{BB962C8B-B14F-4D97-AF65-F5344CB8AC3E}">
        <p14:creationId xmlns:p14="http://schemas.microsoft.com/office/powerpoint/2010/main" val="380934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4923DE72-3983-7436-D1FB-6D3794B5A257}"/>
              </a:ext>
            </a:extLst>
          </p:cNvPr>
          <p:cNvSpPr txBox="1">
            <a:spLocks/>
          </p:cNvSpPr>
          <p:nvPr/>
        </p:nvSpPr>
        <p:spPr>
          <a:xfrm>
            <a:off x="2105086" y="4590137"/>
            <a:ext cx="7981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잘만들어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주셨네요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모든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service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다 같은 형식으로 남겨주세요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</a:t>
            </a:r>
          </a:p>
        </p:txBody>
      </p:sp>
      <p:pic>
        <p:nvPicPr>
          <p:cNvPr id="2050" name="Picture 2" descr="사람 그림자, 컴퓨터 아이콘 사람 기호 Meridian Energy Group, Inc, 사람 아이콘 145444 |브라이언 르,  기타, 다른 사람 png | PNGEgg">
            <a:extLst>
              <a:ext uri="{FF2B5EF4-FFF2-40B4-BE49-F238E27FC236}">
                <a16:creationId xmlns:a16="http://schemas.microsoft.com/office/drawing/2014/main" id="{1E1015E9-F31C-EAC5-2FD1-618DE07A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20" y="99109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89D7BE5-0CFA-A0D1-8DE3-517E63428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766" y="1463951"/>
            <a:ext cx="4298467" cy="42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16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7BD6EC-851B-24DC-852E-B0D98438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81" y="2130558"/>
            <a:ext cx="6600825" cy="29622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921D0B-B44D-F3CC-6F75-34C83D45D5F8}"/>
              </a:ext>
            </a:extLst>
          </p:cNvPr>
          <p:cNvSpPr/>
          <p:nvPr/>
        </p:nvSpPr>
        <p:spPr>
          <a:xfrm>
            <a:off x="3421626" y="3280041"/>
            <a:ext cx="4412717" cy="289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9F5E961-A07A-DE2F-FE3F-3758DAC00A7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834343" y="3424576"/>
            <a:ext cx="20116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C68D4909-285F-FCA5-35B4-85D22A8E5383}"/>
              </a:ext>
            </a:extLst>
          </p:cNvPr>
          <p:cNvSpPr txBox="1">
            <a:spLocks/>
          </p:cNvSpPr>
          <p:nvPr/>
        </p:nvSpPr>
        <p:spPr>
          <a:xfrm>
            <a:off x="9892235" y="3280041"/>
            <a:ext cx="1316540" cy="50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핵심기능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065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7BD6EC-851B-24DC-852E-B0D98438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581" y="2130558"/>
            <a:ext cx="6600825" cy="296227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F921D0B-B44D-F3CC-6F75-34C83D45D5F8}"/>
              </a:ext>
            </a:extLst>
          </p:cNvPr>
          <p:cNvSpPr/>
          <p:nvPr/>
        </p:nvSpPr>
        <p:spPr>
          <a:xfrm>
            <a:off x="3049967" y="2401037"/>
            <a:ext cx="4524805" cy="660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E2D848-5293-439F-1EB4-42A7FA213C2B}"/>
              </a:ext>
            </a:extLst>
          </p:cNvPr>
          <p:cNvSpPr/>
          <p:nvPr/>
        </p:nvSpPr>
        <p:spPr>
          <a:xfrm>
            <a:off x="3456040" y="3868993"/>
            <a:ext cx="5941632" cy="7030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466CEE0-1D2D-223F-D71D-C1DEDC94A93A}"/>
              </a:ext>
            </a:extLst>
          </p:cNvPr>
          <p:cNvCxnSpPr>
            <a:cxnSpLocks/>
          </p:cNvCxnSpPr>
          <p:nvPr/>
        </p:nvCxnSpPr>
        <p:spPr>
          <a:xfrm flipV="1">
            <a:off x="7574772" y="2731401"/>
            <a:ext cx="2730418" cy="14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7F6918B4-33C8-5AE4-1610-57977603C87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9397672" y="2864762"/>
            <a:ext cx="907518" cy="13557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부제목 2">
            <a:extLst>
              <a:ext uri="{FF2B5EF4-FFF2-40B4-BE49-F238E27FC236}">
                <a16:creationId xmlns:a16="http://schemas.microsoft.com/office/drawing/2014/main" id="{36C7BDF6-1BD3-862F-499A-5A147D23B6A3}"/>
              </a:ext>
            </a:extLst>
          </p:cNvPr>
          <p:cNvSpPr txBox="1">
            <a:spLocks/>
          </p:cNvSpPr>
          <p:nvPr/>
        </p:nvSpPr>
        <p:spPr>
          <a:xfrm>
            <a:off x="10305190" y="2613414"/>
            <a:ext cx="1316540" cy="50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부가 기능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93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36C7BDF6-1BD3-862F-499A-5A147D23B6A3}"/>
              </a:ext>
            </a:extLst>
          </p:cNvPr>
          <p:cNvSpPr txBox="1">
            <a:spLocks/>
          </p:cNvSpPr>
          <p:nvPr/>
        </p:nvSpPr>
        <p:spPr>
          <a:xfrm>
            <a:off x="4706702" y="1097280"/>
            <a:ext cx="1316540" cy="502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부가 기능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2E8C7AB-7235-A35C-785C-2B4179BECBD0}"/>
              </a:ext>
            </a:extLst>
          </p:cNvPr>
          <p:cNvSpPr txBox="1">
            <a:spLocks/>
          </p:cNvSpPr>
          <p:nvPr/>
        </p:nvSpPr>
        <p:spPr>
          <a:xfrm>
            <a:off x="2198492" y="2140483"/>
            <a:ext cx="7995593" cy="280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서비스에서 핵심인 비즈니스 로직 외에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시간 측정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권한 체크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트랜잭션 열고 닫기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등등은 핵심 기능이 아닌 부가 기능이며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인프라 로직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이라고 불린다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450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36C7BDF6-1BD3-862F-499A-5A147D23B6A3}"/>
              </a:ext>
            </a:extLst>
          </p:cNvPr>
          <p:cNvSpPr txBox="1">
            <a:spLocks/>
          </p:cNvSpPr>
          <p:nvPr/>
        </p:nvSpPr>
        <p:spPr>
          <a:xfrm>
            <a:off x="4411734" y="985191"/>
            <a:ext cx="2702888" cy="814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인프라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</a:t>
            </a:r>
            <a:endParaRPr lang="en-US" altLang="ko-KR" sz="4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2E8C7AB-7235-A35C-785C-2B4179BECBD0}"/>
              </a:ext>
            </a:extLst>
          </p:cNvPr>
          <p:cNvSpPr txBox="1">
            <a:spLocks/>
          </p:cNvSpPr>
          <p:nvPr/>
        </p:nvSpPr>
        <p:spPr>
          <a:xfrm>
            <a:off x="2198492" y="2140483"/>
            <a:ext cx="7995593" cy="280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애플리케이션의 전 영역에서 나타날 수 있음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중복 코드를 만들어낼 가능성 때문에 유지보수를 힘들게 함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비즈니스 로직과 함께 있으면 비즈니스 로직을 이해하기 어렵게 함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643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부제목 2">
            <a:extLst>
              <a:ext uri="{FF2B5EF4-FFF2-40B4-BE49-F238E27FC236}">
                <a16:creationId xmlns:a16="http://schemas.microsoft.com/office/drawing/2014/main" id="{36C7BDF6-1BD3-862F-499A-5A147D23B6A3}"/>
              </a:ext>
            </a:extLst>
          </p:cNvPr>
          <p:cNvSpPr txBox="1">
            <a:spLocks/>
          </p:cNvSpPr>
          <p:nvPr/>
        </p:nvSpPr>
        <p:spPr>
          <a:xfrm>
            <a:off x="3933885" y="967493"/>
            <a:ext cx="3888659" cy="8141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인프라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로직의 </a:t>
            </a:r>
            <a:r>
              <a:rPr lang="ko-KR" altLang="en-US" sz="45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횡단성</a:t>
            </a:r>
            <a:r>
              <a:rPr lang="ko-KR" altLang="en-US" sz="4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4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E0FCC1-05B1-40D8-60D9-28CD6B2066D0}"/>
              </a:ext>
            </a:extLst>
          </p:cNvPr>
          <p:cNvSpPr/>
          <p:nvPr/>
        </p:nvSpPr>
        <p:spPr>
          <a:xfrm>
            <a:off x="824199" y="1683797"/>
            <a:ext cx="2749826" cy="435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69777B-6597-0F62-16FA-E783A7CC4334}"/>
              </a:ext>
            </a:extLst>
          </p:cNvPr>
          <p:cNvSpPr/>
          <p:nvPr/>
        </p:nvSpPr>
        <p:spPr>
          <a:xfrm>
            <a:off x="4592902" y="1683796"/>
            <a:ext cx="2749826" cy="435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A101B3-E4DC-9DB4-B6BE-2E224D3782F0}"/>
              </a:ext>
            </a:extLst>
          </p:cNvPr>
          <p:cNvSpPr/>
          <p:nvPr/>
        </p:nvSpPr>
        <p:spPr>
          <a:xfrm>
            <a:off x="8279019" y="1683796"/>
            <a:ext cx="2749826" cy="4359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5BD2915-F5BE-4F95-5B42-0FB9D68016D1}"/>
              </a:ext>
            </a:extLst>
          </p:cNvPr>
          <p:cNvSpPr txBox="1">
            <a:spLocks/>
          </p:cNvSpPr>
          <p:nvPr/>
        </p:nvSpPr>
        <p:spPr>
          <a:xfrm>
            <a:off x="1603642" y="6241517"/>
            <a:ext cx="1316540" cy="50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로그인 기능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23051C8D-52B2-442C-8A5C-7D9BF4CA0C85}"/>
              </a:ext>
            </a:extLst>
          </p:cNvPr>
          <p:cNvSpPr txBox="1">
            <a:spLocks/>
          </p:cNvSpPr>
          <p:nvPr/>
        </p:nvSpPr>
        <p:spPr>
          <a:xfrm>
            <a:off x="5437730" y="6317583"/>
            <a:ext cx="1316540" cy="50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 작성 기능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481663F-FDFF-2181-06A4-D765601942AC}"/>
              </a:ext>
            </a:extLst>
          </p:cNvPr>
          <p:cNvSpPr txBox="1">
            <a:spLocks/>
          </p:cNvSpPr>
          <p:nvPr/>
        </p:nvSpPr>
        <p:spPr>
          <a:xfrm>
            <a:off x="9330321" y="6241517"/>
            <a:ext cx="1316540" cy="502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글 삭제 기능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74A564-3999-BCFD-9661-621385BD7348}"/>
              </a:ext>
            </a:extLst>
          </p:cNvPr>
          <p:cNvSpPr/>
          <p:nvPr/>
        </p:nvSpPr>
        <p:spPr>
          <a:xfrm>
            <a:off x="1246366" y="4314307"/>
            <a:ext cx="1905492" cy="507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비즈니스 로직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D147D1-6827-FCE7-9279-BFA8CEED9172}"/>
              </a:ext>
            </a:extLst>
          </p:cNvPr>
          <p:cNvSpPr/>
          <p:nvPr/>
        </p:nvSpPr>
        <p:spPr>
          <a:xfrm>
            <a:off x="1246366" y="3698420"/>
            <a:ext cx="1905492" cy="5073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1E0F4F-ED09-F0C8-F37E-45934FED203A}"/>
              </a:ext>
            </a:extLst>
          </p:cNvPr>
          <p:cNvSpPr/>
          <p:nvPr/>
        </p:nvSpPr>
        <p:spPr>
          <a:xfrm>
            <a:off x="1246366" y="3082533"/>
            <a:ext cx="1905492" cy="507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 검사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34F290-6C70-F234-E4A2-D77186AF8A49}"/>
              </a:ext>
            </a:extLst>
          </p:cNvPr>
          <p:cNvSpPr/>
          <p:nvPr/>
        </p:nvSpPr>
        <p:spPr>
          <a:xfrm>
            <a:off x="5032787" y="4319225"/>
            <a:ext cx="1905492" cy="507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비즈니스 로직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7BD762-78AB-58C3-DF74-DB42FC7E5093}"/>
              </a:ext>
            </a:extLst>
          </p:cNvPr>
          <p:cNvSpPr/>
          <p:nvPr/>
        </p:nvSpPr>
        <p:spPr>
          <a:xfrm>
            <a:off x="5032787" y="3703338"/>
            <a:ext cx="1905492" cy="5073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05CDA11-CCBE-3E50-3EA6-337773F2232F}"/>
              </a:ext>
            </a:extLst>
          </p:cNvPr>
          <p:cNvSpPr/>
          <p:nvPr/>
        </p:nvSpPr>
        <p:spPr>
          <a:xfrm>
            <a:off x="5032787" y="3087451"/>
            <a:ext cx="1905492" cy="507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 검사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F2D0A1E-8C42-E673-5445-257272888881}"/>
              </a:ext>
            </a:extLst>
          </p:cNvPr>
          <p:cNvSpPr/>
          <p:nvPr/>
        </p:nvSpPr>
        <p:spPr>
          <a:xfrm>
            <a:off x="8748416" y="4312344"/>
            <a:ext cx="1905492" cy="5073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비즈니스 로직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CDD80B-7245-7F17-EF9C-C0879A4A83D9}"/>
              </a:ext>
            </a:extLst>
          </p:cNvPr>
          <p:cNvSpPr/>
          <p:nvPr/>
        </p:nvSpPr>
        <p:spPr>
          <a:xfrm>
            <a:off x="8748416" y="3696457"/>
            <a:ext cx="1905492" cy="50734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A025FD4-0B89-BCA4-EA20-E026BE9BDE4D}"/>
              </a:ext>
            </a:extLst>
          </p:cNvPr>
          <p:cNvSpPr/>
          <p:nvPr/>
        </p:nvSpPr>
        <p:spPr>
          <a:xfrm>
            <a:off x="8748416" y="3080570"/>
            <a:ext cx="1905492" cy="5073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성능 검사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113C565-215B-3380-443B-78401D435CFF}"/>
              </a:ext>
            </a:extLst>
          </p:cNvPr>
          <p:cNvSpPr/>
          <p:nvPr/>
        </p:nvSpPr>
        <p:spPr>
          <a:xfrm>
            <a:off x="395257" y="2931979"/>
            <a:ext cx="10896108" cy="132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부제목 2">
            <a:extLst>
              <a:ext uri="{FF2B5EF4-FFF2-40B4-BE49-F238E27FC236}">
                <a16:creationId xmlns:a16="http://schemas.microsoft.com/office/drawing/2014/main" id="{422F1189-DA4F-94DC-340B-CE2B31A709AB}"/>
              </a:ext>
            </a:extLst>
          </p:cNvPr>
          <p:cNvSpPr txBox="1">
            <a:spLocks/>
          </p:cNvSpPr>
          <p:nvPr/>
        </p:nvSpPr>
        <p:spPr>
          <a:xfrm>
            <a:off x="824199" y="686459"/>
            <a:ext cx="2996006" cy="88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횡단으로 나타나는 인프라 로직</a:t>
            </a:r>
            <a:endParaRPr lang="en-US" altLang="ko-KR" sz="1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Cross Cutting Concern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50A31F0-7FA8-2B5F-ED9A-83DC5729D08F}"/>
              </a:ext>
            </a:extLst>
          </p:cNvPr>
          <p:cNvCxnSpPr>
            <a:cxnSpLocks/>
          </p:cNvCxnSpPr>
          <p:nvPr/>
        </p:nvCxnSpPr>
        <p:spPr>
          <a:xfrm flipV="1">
            <a:off x="1864196" y="1554052"/>
            <a:ext cx="0" cy="13779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8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77CE-2577-EEDA-D236-AE9EBD63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62189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100" y="2876417"/>
            <a:ext cx="9513693" cy="2444801"/>
          </a:xfrm>
        </p:spPr>
        <p:txBody>
          <a:bodyPr>
            <a:normAutofit fontScale="85000" lnSpcReduction="20000"/>
          </a:bodyPr>
          <a:lstStyle/>
          <a:p>
            <a:endParaRPr lang="en-US" altLang="ko-KR" dirty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횡단 관심사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(Cross-Cutting Concern)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분리를 허용함으로써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모듈성을 증가시키는 것이 목적인 프로그래밍 패러다임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객체에 공통으로 적용할 수 있는 기능을 분리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 작업을 줄이고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기능에 집중할 수 있도록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106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77CE-2577-EEDA-D236-AE9EBD63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62189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vs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OOP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100" y="2876417"/>
            <a:ext cx="9513693" cy="244480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OOP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 반대되는 개념이다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!?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같은 프로그래밍 패러다임으로써 공통 관심사 분리를 통해서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보강</a:t>
            </a:r>
          </a:p>
        </p:txBody>
      </p:sp>
    </p:spTree>
    <p:extLst>
      <p:ext uri="{BB962C8B-B14F-4D97-AF65-F5344CB8AC3E}">
        <p14:creationId xmlns:p14="http://schemas.microsoft.com/office/powerpoint/2010/main" val="2904141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153" y="475380"/>
            <a:ext cx="9208893" cy="76348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용어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FFD326E3-55A1-8FDA-F9AA-C84590322054}"/>
              </a:ext>
            </a:extLst>
          </p:cNvPr>
          <p:cNvSpPr txBox="1">
            <a:spLocks/>
          </p:cNvSpPr>
          <p:nvPr/>
        </p:nvSpPr>
        <p:spPr>
          <a:xfrm>
            <a:off x="1339152" y="1581028"/>
            <a:ext cx="9208893" cy="46368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Target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advice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대상이 되는 객체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point cut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결정된다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Advice</a:t>
            </a: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실질적 부가 기능 로직을 정의하는 곳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특정 조인 포인트에 취해지는 조치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Join  point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advice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적용될 수 있는 모든 위치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 실행 시점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생성자 호출 시점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필드 값 접근 시점 등등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..</a:t>
            </a:r>
          </a:p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 cut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advice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적용될 위치를 선별하는 기능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스프링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프록시 기반임으로 조인 포인트가 메서드 실행 시점 밖에 없고 포인트 컷도 메서드 실행 시점만 가능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598FC8-3286-B798-34F8-E0487A7EE033}"/>
              </a:ext>
            </a:extLst>
          </p:cNvPr>
          <p:cNvCxnSpPr/>
          <p:nvPr/>
        </p:nvCxnSpPr>
        <p:spPr>
          <a:xfrm>
            <a:off x="896702" y="1168072"/>
            <a:ext cx="9981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6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77CE-2577-EEDA-D236-AE9EBD63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689" y="144780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목차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409" y="3171385"/>
            <a:ext cx="3213182" cy="160709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AOP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AOP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용어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Spring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에서의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</a:p>
          <a:p>
            <a:pPr algn="l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AOP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활용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3772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2959AC5-AE9B-3CDB-534E-472385BF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60" y="1321456"/>
            <a:ext cx="10928748" cy="479617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8194F71-3149-51D0-E94A-0BC8A12743CD}"/>
              </a:ext>
            </a:extLst>
          </p:cNvPr>
          <p:cNvSpPr/>
          <p:nvPr/>
        </p:nvSpPr>
        <p:spPr>
          <a:xfrm flipV="1">
            <a:off x="800260" y="1362750"/>
            <a:ext cx="981346" cy="342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7620D82D-A6B0-5041-00E6-539D181B58B3}"/>
              </a:ext>
            </a:extLst>
          </p:cNvPr>
          <p:cNvSpPr txBox="1">
            <a:spLocks/>
          </p:cNvSpPr>
          <p:nvPr/>
        </p:nvSpPr>
        <p:spPr>
          <a:xfrm>
            <a:off x="5968181" y="1059463"/>
            <a:ext cx="892856" cy="291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Point cut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3CB2DD0-C221-7959-2F8B-5119620E8555}"/>
              </a:ext>
            </a:extLst>
          </p:cNvPr>
          <p:cNvSpPr/>
          <p:nvPr/>
        </p:nvSpPr>
        <p:spPr>
          <a:xfrm flipV="1">
            <a:off x="1908356" y="1362750"/>
            <a:ext cx="9595386" cy="342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B051CC8D-A3CD-E29E-9CEC-671D22158CAE}"/>
              </a:ext>
            </a:extLst>
          </p:cNvPr>
          <p:cNvSpPr txBox="1">
            <a:spLocks/>
          </p:cNvSpPr>
          <p:nvPr/>
        </p:nvSpPr>
        <p:spPr>
          <a:xfrm>
            <a:off x="952659" y="1070752"/>
            <a:ext cx="892856" cy="291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Advice</a:t>
            </a:r>
          </a:p>
        </p:txBody>
      </p:sp>
    </p:spTree>
    <p:extLst>
      <p:ext uri="{BB962C8B-B14F-4D97-AF65-F5344CB8AC3E}">
        <p14:creationId xmlns:p14="http://schemas.microsoft.com/office/powerpoint/2010/main" val="200077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5B0596C-09A6-0E50-CCD3-49BE64DD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89" y="1763692"/>
            <a:ext cx="8383843" cy="3905588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90D60C5B-B0B5-74E9-3CF1-1AAEE34CC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068" y="493077"/>
            <a:ext cx="9513693" cy="2444801"/>
          </a:xfrm>
        </p:spPr>
        <p:txBody>
          <a:bodyPr>
            <a:normAutofit/>
          </a:bodyPr>
          <a:lstStyle/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어노테이션으로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포인트 컷을 지정할 수도 있음</a:t>
            </a:r>
          </a:p>
        </p:txBody>
      </p:sp>
    </p:spTree>
    <p:extLst>
      <p:ext uri="{BB962C8B-B14F-4D97-AF65-F5344CB8AC3E}">
        <p14:creationId xmlns:p14="http://schemas.microsoft.com/office/powerpoint/2010/main" val="1194343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153" y="475379"/>
            <a:ext cx="9513693" cy="2444801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프로그래밍 패러다임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진영마다 구현체가 있다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4B16CD-5D5A-AAE3-CB40-EDD157D0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043" y="2211336"/>
            <a:ext cx="2371725" cy="3143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5E585E-7D6E-6388-0990-3D1E1D00B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513" y="2212811"/>
            <a:ext cx="55530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6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153" y="475379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구현 방법</a:t>
            </a:r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5E60ECF-D631-076E-DB82-B89A5F469391}"/>
              </a:ext>
            </a:extLst>
          </p:cNvPr>
          <p:cNvSpPr txBox="1">
            <a:spLocks/>
          </p:cNvSpPr>
          <p:nvPr/>
        </p:nvSpPr>
        <p:spPr>
          <a:xfrm>
            <a:off x="2235856" y="2191105"/>
            <a:ext cx="8158808" cy="276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시점에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</a:p>
          <a:p>
            <a:pPr algn="l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컴파일 시점에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봉합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로드 시점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 </a:t>
            </a:r>
          </a:p>
          <a:p>
            <a:pPr algn="l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 로드 시점에 </a:t>
            </a:r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 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봉합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프록시 패턴을 통한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</a:p>
          <a:p>
            <a:pPr algn="l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타겟 클래스를 프록시로 감싸서 부가기능 제공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399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153" y="475379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AOP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5E60ECF-D631-076E-DB82-B89A5F469391}"/>
              </a:ext>
            </a:extLst>
          </p:cNvPr>
          <p:cNvSpPr txBox="1">
            <a:spLocks/>
          </p:cNvSpPr>
          <p:nvPr/>
        </p:nvSpPr>
        <p:spPr>
          <a:xfrm>
            <a:off x="963647" y="1477316"/>
            <a:ext cx="8158808" cy="276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프록시 패턴을 통한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</a:p>
          <a:p>
            <a:pPr algn="l"/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	</a:t>
            </a:r>
            <a:r>
              <a:rPr lang="ko-KR" altLang="en-US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타겟 클래스를 프록시로 감싸서 부가기능 제공</a:t>
            </a:r>
            <a:endParaRPr lang="en-US" altLang="ko-KR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en-US" altLang="ko-KR" dirty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AFABA-F141-E467-8DCA-5222CE13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442" y="1073125"/>
            <a:ext cx="3780026" cy="2003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F71E8E-ADC3-38C2-1CE6-59E64124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80" y="3157509"/>
            <a:ext cx="5343525" cy="12477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E5C187-94F6-371E-BBB2-99923A145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59" y="5607205"/>
            <a:ext cx="4550054" cy="2914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4536C5-0F1E-D528-C3DB-CF194B385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5151" y="6360880"/>
            <a:ext cx="8305800" cy="27622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10D1E50-9688-6F45-3978-EA12D508B5F7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528886" y="4405284"/>
            <a:ext cx="3055457" cy="1201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2FD456-F1B6-AF7F-C2FC-EC4E1BD7A6A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5584343" y="4405284"/>
            <a:ext cx="2983187" cy="1977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부제목 2">
            <a:extLst>
              <a:ext uri="{FF2B5EF4-FFF2-40B4-BE49-F238E27FC236}">
                <a16:creationId xmlns:a16="http://schemas.microsoft.com/office/drawing/2014/main" id="{2911DDA6-CBA7-5546-15E0-2B8175ED50EB}"/>
              </a:ext>
            </a:extLst>
          </p:cNvPr>
          <p:cNvSpPr txBox="1">
            <a:spLocks/>
          </p:cNvSpPr>
          <p:nvPr/>
        </p:nvSpPr>
        <p:spPr>
          <a:xfrm>
            <a:off x="209132" y="4700595"/>
            <a:ext cx="2996006" cy="88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sz="1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적용하지 않았을 때 </a:t>
            </a:r>
            <a:endParaRPr lang="en-US" altLang="ko-KR" sz="1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AuthService</a:t>
            </a:r>
            <a:endParaRPr lang="en-US" altLang="ko-KR" sz="1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A8D560E-CEBD-A28C-B88E-2A5116A70498}"/>
              </a:ext>
            </a:extLst>
          </p:cNvPr>
          <p:cNvSpPr txBox="1">
            <a:spLocks/>
          </p:cNvSpPr>
          <p:nvPr/>
        </p:nvSpPr>
        <p:spPr>
          <a:xfrm>
            <a:off x="8623877" y="5539645"/>
            <a:ext cx="2996006" cy="888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sz="18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적용했을 때 </a:t>
            </a:r>
            <a:endParaRPr lang="en-US" altLang="ko-KR" sz="1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en-US" altLang="ko-KR" sz="18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AuthService</a:t>
            </a:r>
            <a:endParaRPr lang="en-US" altLang="ko-KR" sz="18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542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153" y="475379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Spring AOP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FE8FD6-EC1B-5272-9A3F-74BCA276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53" y="2031931"/>
            <a:ext cx="86201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80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153" y="475379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프록시면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private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호출할 수 있을까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2F2B2-019F-32EC-AF76-E9C51021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68" y="1774200"/>
            <a:ext cx="61912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67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153" y="475379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프록시면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private 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메서드를 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호출할 수 있을까</a:t>
            </a:r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</a:p>
          <a:p>
            <a:endParaRPr lang="en-US" altLang="ko-KR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2F2B2-019F-32EC-AF76-E9C51021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468" y="1774200"/>
            <a:ext cx="6191250" cy="35337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16DC8C-041D-D898-94D3-886A66F73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95" y="5863846"/>
            <a:ext cx="72866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5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228" y="3100351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Transactional</a:t>
            </a:r>
          </a:p>
        </p:txBody>
      </p:sp>
    </p:spTree>
    <p:extLst>
      <p:ext uri="{BB962C8B-B14F-4D97-AF65-F5344CB8AC3E}">
        <p14:creationId xmlns:p14="http://schemas.microsoft.com/office/powerpoint/2010/main" val="3222796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228" y="3100351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Interceptor</a:t>
            </a:r>
          </a:p>
        </p:txBody>
      </p:sp>
    </p:spTree>
    <p:extLst>
      <p:ext uri="{BB962C8B-B14F-4D97-AF65-F5344CB8AC3E}">
        <p14:creationId xmlns:p14="http://schemas.microsoft.com/office/powerpoint/2010/main" val="182079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77CE-2577-EEDA-D236-AE9EBD63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62189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Aspect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Oriented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Programming</a:t>
            </a: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관점 지향 프로그래밍 패러다임</a:t>
            </a:r>
          </a:p>
        </p:txBody>
      </p:sp>
    </p:spTree>
    <p:extLst>
      <p:ext uri="{BB962C8B-B14F-4D97-AF65-F5344CB8AC3E}">
        <p14:creationId xmlns:p14="http://schemas.microsoft.com/office/powerpoint/2010/main" val="1231201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228" y="3100351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4288795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9228" y="3100351"/>
            <a:ext cx="8919825" cy="657297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Filter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8D1962-4FB6-1F2F-0D2C-2999A1D2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738187"/>
            <a:ext cx="84105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21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E77CE-2577-EEDA-D236-AE9EBD63F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62189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AOP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0402BE-074F-A9BB-55D2-C93680723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8100" y="2876417"/>
            <a:ext cx="9513693" cy="2444801"/>
          </a:xfrm>
        </p:spPr>
        <p:txBody>
          <a:bodyPr>
            <a:normAutofit fontScale="85000" lnSpcReduction="20000"/>
          </a:bodyPr>
          <a:lstStyle/>
          <a:p>
            <a:endParaRPr lang="en-US" altLang="ko-KR" dirty="0">
              <a:solidFill>
                <a:schemeClr val="accent4">
                  <a:lumMod val="75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횡단 관심사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(Cross-Cutting Concern)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 분리를 허용함으로써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모듈성을 증가시키는 것이 목적인 프로그래밍 패러다임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여러 객체에 공통으로 적용할 수 있는 기능을 분리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반복 작업을 줄이고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핵심 기능에 집중할 수 있도록 한다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31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퍼옴] 스타트업에서 시니어 개발자를 구하기 어려운 이유 – KimC Blog">
            <a:extLst>
              <a:ext uri="{FF2B5EF4-FFF2-40B4-BE49-F238E27FC236}">
                <a16:creationId xmlns:a16="http://schemas.microsoft.com/office/drawing/2014/main" id="{2FEA05C3-697F-9CA1-6BEF-C03007D5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21" y="1785516"/>
            <a:ext cx="2796988" cy="279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>
            <a:extLst>
              <a:ext uri="{FF2B5EF4-FFF2-40B4-BE49-F238E27FC236}">
                <a16:creationId xmlns:a16="http://schemas.microsoft.com/office/drawing/2014/main" id="{7DF25243-25FF-DAF8-768C-553EEA411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2121" y="4488894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주니어 개발자 </a:t>
            </a:r>
            <a:r>
              <a:rPr lang="en-US" altLang="ko-KR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Libienz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66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2">
            <a:extLst>
              <a:ext uri="{FF2B5EF4-FFF2-40B4-BE49-F238E27FC236}">
                <a16:creationId xmlns:a16="http://schemas.microsoft.com/office/drawing/2014/main" id="{4923DE72-3983-7436-D1FB-6D3794B5A257}"/>
              </a:ext>
            </a:extLst>
          </p:cNvPr>
          <p:cNvSpPr txBox="1">
            <a:spLocks/>
          </p:cNvSpPr>
          <p:nvPr/>
        </p:nvSpPr>
        <p:spPr>
          <a:xfrm>
            <a:off x="2105086" y="4590137"/>
            <a:ext cx="798182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유저가 회원가입에 얼마나 시간을 소비하는지 궁금합니다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pPr algn="l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회원가입 하는 시간을 측정해서 로그로 남겨주세요 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050" name="Picture 2" descr="사람 그림자, 컴퓨터 아이콘 사람 기호 Meridian Energy Group, Inc, 사람 아이콘 145444 |브라이언 르,  기타, 다른 사람 png | PNGEgg">
            <a:extLst>
              <a:ext uri="{FF2B5EF4-FFF2-40B4-BE49-F238E27FC236}">
                <a16:creationId xmlns:a16="http://schemas.microsoft.com/office/drawing/2014/main" id="{1E1015E9-F31C-EAC5-2FD1-618DE07A0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20" y="991093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19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3E278B0-0D9C-F3A6-4770-625DF148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32" y="1250110"/>
            <a:ext cx="5000625" cy="971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BA7377-81C4-4189-8FF9-4385D7D44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550" y="2815837"/>
            <a:ext cx="6076950" cy="20859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72E344-5FC4-23AC-DB95-97A570D3F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718" y="5379290"/>
            <a:ext cx="96107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7D0E831-1680-6BFA-F26F-F711CD08D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594" y="1865087"/>
            <a:ext cx="66008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7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Empresário de corrida minimalista com modelo de vetor de pictograma de  sinal de maleta | Vetor Premium">
            <a:extLst>
              <a:ext uri="{FF2B5EF4-FFF2-40B4-BE49-F238E27FC236}">
                <a16:creationId xmlns:a16="http://schemas.microsoft.com/office/drawing/2014/main" id="{00E5A61B-6EDF-76F7-147D-6D52658AD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02" y="851867"/>
            <a:ext cx="4624595" cy="4624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51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436</Words>
  <Application>Microsoft Office PowerPoint</Application>
  <PresentationFormat>와이드스크린</PresentationFormat>
  <Paragraphs>110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맑은 고딕</vt:lpstr>
      <vt:lpstr>배달의민족 주아</vt:lpstr>
      <vt:lpstr>Arial</vt:lpstr>
      <vt:lpstr>Office 테마</vt:lpstr>
      <vt:lpstr>AOP와 Spring AOP</vt:lpstr>
      <vt:lpstr> 목차</vt:lpstr>
      <vt:lpstr>AOP란</vt:lpstr>
      <vt:lpstr>AOP란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AOP란</vt:lpstr>
      <vt:lpstr>AOP vs OOP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AOP와 Spring AOP</dc:title>
  <dc:creator>Kuen Hee Lee</dc:creator>
  <cp:lastModifiedBy>Kuen Hee Lee</cp:lastModifiedBy>
  <cp:revision>1</cp:revision>
  <dcterms:created xsi:type="dcterms:W3CDTF">2024-01-04T08:47:40Z</dcterms:created>
  <dcterms:modified xsi:type="dcterms:W3CDTF">2024-01-04T12:46:30Z</dcterms:modified>
</cp:coreProperties>
</file>