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61" r:id="rId5"/>
    <p:sldId id="272" r:id="rId6"/>
    <p:sldId id="274" r:id="rId7"/>
    <p:sldId id="276" r:id="rId8"/>
    <p:sldId id="256" r:id="rId9"/>
    <p:sldId id="258" r:id="rId10"/>
    <p:sldId id="279" r:id="rId11"/>
    <p:sldId id="273" r:id="rId12"/>
    <p:sldId id="277" r:id="rId13"/>
    <p:sldId id="278" r:id="rId14"/>
    <p:sldId id="257" r:id="rId15"/>
    <p:sldId id="280" r:id="rId16"/>
    <p:sldId id="281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8EE4B-60C4-7183-C856-D3044937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AD1EF-C0B0-6BB0-B5D5-F949998C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D8D59-114B-052A-B924-B992AB67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610AD-7E6E-7774-DAAB-DD6F06DE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F3632-7BB5-CDF3-1FFC-3FDCFBE5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0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A027C-9CC4-54AB-2C92-0ABFE8BF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9241EB-5078-FE16-D943-EA46B03AB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CAA7B-4F60-9673-9A87-038EB1C6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C948A-623C-9EAE-6D5E-8E7970A0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5B00B-391F-634C-63BA-AC878D15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30826C-59E7-754A-B60E-7CC0F17BC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A586F-08B7-DFAD-7DDB-461D24ABD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9DCE5-7C33-548A-0D1F-856C62CC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C5803-2E71-9914-D21F-70BD6D23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B15B1-45C9-1C00-02EE-096170E3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7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5A40-81C2-96DB-A982-5011D311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E5197-961E-1E0E-DD85-D93B7BBA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36409-080E-139C-F2FB-8E956271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0F7A1-3094-54DE-60BD-5339A500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F5724-0BE7-A6B6-780C-E2704A2C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B280-6FB1-5920-06FB-A21F87CE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0189D-E044-F697-47DA-2B5E1916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A17A9-79EB-AEA8-A5F8-0DC7FCA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E143C-CEF9-BCAF-F36B-8EFBC5F4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72334-2EBD-39BF-276D-63CB87E1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4523-823B-A35F-A3A3-EC159AA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2CE8D-AA8D-CAA3-DCAA-FF65C3AF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ACDDE-540D-9844-5A06-664523E0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E2430-D68C-D8AC-7069-6750F505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2A5E7-AC8F-FAF5-977D-7073B392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B2FE4-F13D-B657-6512-A1AFB879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5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9D360-894E-61C1-E2A1-79BF95F1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D199E-F351-54A8-A11E-F5236DDA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46D3E-9030-508F-8ACB-03EF0844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11B921-9093-0D55-158C-F9F2FBD1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383435-BD6B-5B3B-E0AB-A0A7205A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382BC9-F1E4-78D9-FF0D-8EC5641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725746-0E25-FE13-17D9-9AE5EC8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2A2961-9A6C-3671-0ED4-00847FF3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4CB05-E7F3-9150-35D2-CD5A15CF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E0199-9728-0434-F708-14D10CF3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40D81-EC8C-0D84-1FE0-49A2DF43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944E31-38E1-C786-B137-9DC69F0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04470-E29F-CC6A-7E2B-5D438B64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A15B6-83F7-C7E7-0C00-BE1411C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87039-0097-5B42-5514-C5600C71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1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CFC9E-E5FD-9467-F66B-56C2A326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503A4-8E92-DF04-C0EC-D69358D9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5E05A-9451-00A5-70A5-366369D14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767E9-5115-F3AA-3AE9-71B2EEBA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CED08-8731-E870-0695-6125D46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6D128-9D19-2B12-DCD5-03B18EFE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3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F2AB0-4E95-659D-C1AD-A210F1BE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4EC1D-C7F4-FA90-CB2D-A1CB2E5E9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D9DB5-09F6-18F1-601C-825E8F05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364E7-EC8A-ACF2-DCFD-276262CD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12708-4C71-1124-618E-24081AF0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634EC-B554-99DE-4B78-9F44580A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9A3E2-7592-594B-38B9-445AF010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4990-BD60-DDC5-B00B-FA4A427D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030BA-4493-5422-346C-C6D57E214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AF36-5907-41C4-B3FE-8688BA1606C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8CC38-8426-76F3-E509-0E617F1AD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E9FB7-0300-3316-EDBC-A34CA3AA6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8EA5-98C5-49EE-AE4E-7C10D62FD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9FB73-D7EB-E80B-F7C6-656D953DB391}"/>
              </a:ext>
            </a:extLst>
          </p:cNvPr>
          <p:cNvSpPr txBox="1"/>
          <p:nvPr/>
        </p:nvSpPr>
        <p:spPr>
          <a:xfrm>
            <a:off x="1261534" y="2705725"/>
            <a:ext cx="96689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0" dirty="0">
                <a:solidFill>
                  <a:srgbClr val="212529"/>
                </a:solidFill>
                <a:effectLst/>
                <a:latin typeface="-apple-system"/>
              </a:rPr>
              <a:t>Java </a:t>
            </a:r>
            <a:r>
              <a:rPr lang="ko-KR" altLang="en-US" sz="4400" b="1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4400" b="1" i="0" dirty="0">
                <a:solidFill>
                  <a:srgbClr val="212529"/>
                </a:solidFill>
                <a:effectLst/>
                <a:latin typeface="-apple-system"/>
              </a:rPr>
              <a:t>Call by Value , Call by Reference</a:t>
            </a:r>
          </a:p>
          <a:p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738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D8FE0-300B-2157-5FE4-C20BEED24343}"/>
              </a:ext>
            </a:extLst>
          </p:cNvPr>
          <p:cNvSpPr txBox="1"/>
          <p:nvPr/>
        </p:nvSpPr>
        <p:spPr>
          <a:xfrm>
            <a:off x="144992" y="352967"/>
            <a:ext cx="764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(Primitive Data Type)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의 전달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2051C-C49C-6A20-40F7-FE74357D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8194" r="9582" b="8333"/>
          <a:stretch/>
        </p:blipFill>
        <p:spPr>
          <a:xfrm>
            <a:off x="361949" y="928932"/>
            <a:ext cx="4581525" cy="572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F819EE-9C9F-0E23-FD92-3CB5CFB1487B}"/>
              </a:ext>
            </a:extLst>
          </p:cNvPr>
          <p:cNvSpPr txBox="1"/>
          <p:nvPr/>
        </p:nvSpPr>
        <p:spPr>
          <a:xfrm>
            <a:off x="5427133" y="2504702"/>
            <a:ext cx="55795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(Primitive Data Type)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은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Stack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영역에 변수와 함께 저장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test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메서드에 원시 데이터 타입인 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변수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x, y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modify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메서드 호출 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이후 값의 변화를 테스트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43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D8FE0-300B-2157-5FE4-C20BEED24343}"/>
              </a:ext>
            </a:extLst>
          </p:cNvPr>
          <p:cNvSpPr txBox="1"/>
          <p:nvPr/>
        </p:nvSpPr>
        <p:spPr>
          <a:xfrm>
            <a:off x="144992" y="352967"/>
            <a:ext cx="764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(Primitive Data Type)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의 전달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2051C-C49C-6A20-40F7-FE74357D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8194" r="9582" b="8333"/>
          <a:stretch/>
        </p:blipFill>
        <p:spPr>
          <a:xfrm>
            <a:off x="361949" y="928932"/>
            <a:ext cx="4581525" cy="57245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547F6E-720E-617D-7AD8-5E1DCE3B45DE}"/>
              </a:ext>
            </a:extLst>
          </p:cNvPr>
          <p:cNvSpPr/>
          <p:nvPr/>
        </p:nvSpPr>
        <p:spPr>
          <a:xfrm>
            <a:off x="7479414" y="840920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07290-34BA-192D-9B3D-4CB9EAD38DA6}"/>
              </a:ext>
            </a:extLst>
          </p:cNvPr>
          <p:cNvSpPr txBox="1"/>
          <p:nvPr/>
        </p:nvSpPr>
        <p:spPr>
          <a:xfrm>
            <a:off x="7014051" y="6257536"/>
            <a:ext cx="403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(1)</a:t>
            </a:r>
            <a:r>
              <a:rPr lang="ko-KR" altLang="en-US" sz="2000" dirty="0"/>
              <a:t> </a:t>
            </a:r>
            <a:r>
              <a:rPr lang="en-US" altLang="ko-KR" sz="2000" dirty="0"/>
              <a:t>test </a:t>
            </a:r>
            <a:r>
              <a:rPr lang="ko-KR" altLang="en-US" sz="2000" dirty="0"/>
              <a:t>메서드에서  변수 선언 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31DDD-8851-6AE1-DC6F-27F38099093E}"/>
              </a:ext>
            </a:extLst>
          </p:cNvPr>
          <p:cNvSpPr/>
          <p:nvPr/>
        </p:nvSpPr>
        <p:spPr>
          <a:xfrm>
            <a:off x="7561055" y="5015595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= 1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3D61A-329D-85C7-DC7A-F8350C937D0F}"/>
              </a:ext>
            </a:extLst>
          </p:cNvPr>
          <p:cNvSpPr/>
          <p:nvPr/>
        </p:nvSpPr>
        <p:spPr>
          <a:xfrm>
            <a:off x="7561054" y="4014113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 = 2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32ADCD-2AD2-DDC1-08CA-978EF103A31C}"/>
              </a:ext>
            </a:extLst>
          </p:cNvPr>
          <p:cNvSpPr/>
          <p:nvPr/>
        </p:nvSpPr>
        <p:spPr>
          <a:xfrm>
            <a:off x="7365114" y="3902528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3226D-EF5B-01EF-6555-BB1A6F46DF89}"/>
              </a:ext>
            </a:extLst>
          </p:cNvPr>
          <p:cNvSpPr txBox="1"/>
          <p:nvPr/>
        </p:nvSpPr>
        <p:spPr>
          <a:xfrm>
            <a:off x="8230530" y="334738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49D77-283D-8332-6B2F-1B3D9C52BF06}"/>
              </a:ext>
            </a:extLst>
          </p:cNvPr>
          <p:cNvSpPr txBox="1"/>
          <p:nvPr/>
        </p:nvSpPr>
        <p:spPr>
          <a:xfrm>
            <a:off x="7561054" y="3546812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004747-2780-3FB6-FA76-DCABDE629AF1}"/>
              </a:ext>
            </a:extLst>
          </p:cNvPr>
          <p:cNvCxnSpPr>
            <a:cxnSpLocks/>
          </p:cNvCxnSpPr>
          <p:nvPr/>
        </p:nvCxnSpPr>
        <p:spPr>
          <a:xfrm>
            <a:off x="2238807" y="2810933"/>
            <a:ext cx="4775244" cy="19388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0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D8FE0-300B-2157-5FE4-C20BEED24343}"/>
              </a:ext>
            </a:extLst>
          </p:cNvPr>
          <p:cNvSpPr txBox="1"/>
          <p:nvPr/>
        </p:nvSpPr>
        <p:spPr>
          <a:xfrm>
            <a:off x="144992" y="352967"/>
            <a:ext cx="764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(Primitive Data Type)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의 전달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2051C-C49C-6A20-40F7-FE74357D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8194" r="9582" b="8333"/>
          <a:stretch/>
        </p:blipFill>
        <p:spPr>
          <a:xfrm>
            <a:off x="361949" y="928932"/>
            <a:ext cx="4581525" cy="57245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004747-2780-3FB6-FA76-DCABDE629AF1}"/>
              </a:ext>
            </a:extLst>
          </p:cNvPr>
          <p:cNvCxnSpPr>
            <a:cxnSpLocks/>
          </p:cNvCxnSpPr>
          <p:nvPr/>
        </p:nvCxnSpPr>
        <p:spPr>
          <a:xfrm flipV="1">
            <a:off x="2040467" y="3535133"/>
            <a:ext cx="5359400" cy="47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F6179A-C717-6E9B-CB07-77087A5A3EC4}"/>
              </a:ext>
            </a:extLst>
          </p:cNvPr>
          <p:cNvSpPr/>
          <p:nvPr/>
        </p:nvSpPr>
        <p:spPr>
          <a:xfrm>
            <a:off x="7824722" y="840921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E4687-B2E4-8B2F-808C-938EBCFBFC87}"/>
              </a:ext>
            </a:extLst>
          </p:cNvPr>
          <p:cNvSpPr txBox="1"/>
          <p:nvPr/>
        </p:nvSpPr>
        <p:spPr>
          <a:xfrm>
            <a:off x="7601564" y="6245857"/>
            <a:ext cx="403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(2)</a:t>
            </a:r>
            <a:r>
              <a:rPr lang="ko-KR" altLang="en-US" sz="2000" dirty="0"/>
              <a:t> </a:t>
            </a:r>
            <a:r>
              <a:rPr lang="en-US" altLang="ko-KR" sz="2000" dirty="0"/>
              <a:t>modify </a:t>
            </a:r>
            <a:r>
              <a:rPr lang="ko-KR" altLang="en-US" sz="2000" dirty="0"/>
              <a:t>메서드 호출 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9CE140-2D93-792B-9237-046CBBBAC3AC}"/>
              </a:ext>
            </a:extLst>
          </p:cNvPr>
          <p:cNvSpPr/>
          <p:nvPr/>
        </p:nvSpPr>
        <p:spPr>
          <a:xfrm>
            <a:off x="7906363" y="5015596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= 1</a:t>
            </a:r>
            <a:endParaRPr lang="ko-KR" altLang="en-US" sz="2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174CE3-9843-7890-DE16-F6803393EE2F}"/>
              </a:ext>
            </a:extLst>
          </p:cNvPr>
          <p:cNvSpPr/>
          <p:nvPr/>
        </p:nvSpPr>
        <p:spPr>
          <a:xfrm>
            <a:off x="7906362" y="401411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 = 2</a:t>
            </a:r>
            <a:endParaRPr lang="ko-KR" altLang="en-US" sz="2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4C056C-8F25-F8A7-1F00-6C4C30ED837C}"/>
              </a:ext>
            </a:extLst>
          </p:cNvPr>
          <p:cNvSpPr/>
          <p:nvPr/>
        </p:nvSpPr>
        <p:spPr>
          <a:xfrm>
            <a:off x="7710422" y="3902529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E5DE8-6E93-1C87-0BDC-FE7EF071C808}"/>
              </a:ext>
            </a:extLst>
          </p:cNvPr>
          <p:cNvSpPr txBox="1"/>
          <p:nvPr/>
        </p:nvSpPr>
        <p:spPr>
          <a:xfrm>
            <a:off x="8575838" y="334739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F2FF7-4F0A-B272-61D0-A46196327093}"/>
              </a:ext>
            </a:extLst>
          </p:cNvPr>
          <p:cNvSpPr txBox="1"/>
          <p:nvPr/>
        </p:nvSpPr>
        <p:spPr>
          <a:xfrm>
            <a:off x="7906359" y="3535133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8FAE8A-429B-E5DF-6358-768B8927D356}"/>
              </a:ext>
            </a:extLst>
          </p:cNvPr>
          <p:cNvSpPr/>
          <p:nvPr/>
        </p:nvSpPr>
        <p:spPr>
          <a:xfrm>
            <a:off x="7956032" y="2407493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= 1</a:t>
            </a:r>
            <a:endParaRPr lang="ko-KR" altLang="en-US" sz="24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C4433D-474B-966A-8ADA-602F7801E449}"/>
              </a:ext>
            </a:extLst>
          </p:cNvPr>
          <p:cNvSpPr/>
          <p:nvPr/>
        </p:nvSpPr>
        <p:spPr>
          <a:xfrm>
            <a:off x="7956031" y="1406011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 = 2</a:t>
            </a:r>
            <a:endParaRPr lang="ko-KR" altLang="en-US" sz="2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FC157-9C7F-000E-ECD1-9388B5016E01}"/>
              </a:ext>
            </a:extLst>
          </p:cNvPr>
          <p:cNvSpPr/>
          <p:nvPr/>
        </p:nvSpPr>
        <p:spPr>
          <a:xfrm>
            <a:off x="7719271" y="1294427"/>
            <a:ext cx="2710543" cy="2134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B7C4CB-9977-28D0-76C5-8C10F732B091}"/>
              </a:ext>
            </a:extLst>
          </p:cNvPr>
          <p:cNvSpPr txBox="1"/>
          <p:nvPr/>
        </p:nvSpPr>
        <p:spPr>
          <a:xfrm>
            <a:off x="7825399" y="910701"/>
            <a:ext cx="2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modify()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1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D8FE0-300B-2157-5FE4-C20BEED24343}"/>
              </a:ext>
            </a:extLst>
          </p:cNvPr>
          <p:cNvSpPr txBox="1"/>
          <p:nvPr/>
        </p:nvSpPr>
        <p:spPr>
          <a:xfrm>
            <a:off x="144992" y="352967"/>
            <a:ext cx="764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(Primitive Data Type)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의 전달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2051C-C49C-6A20-40F7-FE74357D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8194" r="9582" b="8333"/>
          <a:stretch/>
        </p:blipFill>
        <p:spPr>
          <a:xfrm>
            <a:off x="361949" y="928932"/>
            <a:ext cx="4581525" cy="57245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004747-2780-3FB6-FA76-DCABDE629AF1}"/>
              </a:ext>
            </a:extLst>
          </p:cNvPr>
          <p:cNvCxnSpPr>
            <a:cxnSpLocks/>
          </p:cNvCxnSpPr>
          <p:nvPr/>
        </p:nvCxnSpPr>
        <p:spPr>
          <a:xfrm flipV="1">
            <a:off x="1981200" y="3716867"/>
            <a:ext cx="6070600" cy="20150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94DEB9-3D86-7D48-1A0A-511BCF49DA71}"/>
              </a:ext>
            </a:extLst>
          </p:cNvPr>
          <p:cNvSpPr txBox="1"/>
          <p:nvPr/>
        </p:nvSpPr>
        <p:spPr>
          <a:xfrm>
            <a:off x="7766958" y="6247134"/>
            <a:ext cx="429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(3)</a:t>
            </a:r>
            <a:r>
              <a:rPr lang="ko-KR" altLang="en-US" sz="2000" dirty="0"/>
              <a:t> </a:t>
            </a:r>
            <a:r>
              <a:rPr lang="en-US" altLang="ko-KR" sz="2000" dirty="0"/>
              <a:t>modify </a:t>
            </a:r>
            <a:r>
              <a:rPr lang="ko-KR" altLang="en-US" sz="2000" dirty="0"/>
              <a:t>메서드 내부에서 값 수정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BAEFE-60F2-2156-B839-FB55B25C2B2F}"/>
              </a:ext>
            </a:extLst>
          </p:cNvPr>
          <p:cNvSpPr/>
          <p:nvPr/>
        </p:nvSpPr>
        <p:spPr>
          <a:xfrm>
            <a:off x="8441871" y="840921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2F5EF-EAC9-8C59-9CD9-CDF411C8DE44}"/>
              </a:ext>
            </a:extLst>
          </p:cNvPr>
          <p:cNvSpPr/>
          <p:nvPr/>
        </p:nvSpPr>
        <p:spPr>
          <a:xfrm>
            <a:off x="8523512" y="5015596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= 1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078ED-2ECF-30F6-829B-1A76E0BC4918}"/>
              </a:ext>
            </a:extLst>
          </p:cNvPr>
          <p:cNvSpPr/>
          <p:nvPr/>
        </p:nvSpPr>
        <p:spPr>
          <a:xfrm>
            <a:off x="8523511" y="401411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 = 2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1F864-8A04-3C14-BE4A-3F12E6814351}"/>
              </a:ext>
            </a:extLst>
          </p:cNvPr>
          <p:cNvSpPr/>
          <p:nvPr/>
        </p:nvSpPr>
        <p:spPr>
          <a:xfrm>
            <a:off x="8327571" y="3902529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8ED41-3E47-EB7F-D9F4-65BDD10E4B4D}"/>
              </a:ext>
            </a:extLst>
          </p:cNvPr>
          <p:cNvSpPr txBox="1"/>
          <p:nvPr/>
        </p:nvSpPr>
        <p:spPr>
          <a:xfrm>
            <a:off x="9192987" y="334739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652A5-F3C6-1777-45BB-083CD1671704}"/>
              </a:ext>
            </a:extLst>
          </p:cNvPr>
          <p:cNvSpPr txBox="1"/>
          <p:nvPr/>
        </p:nvSpPr>
        <p:spPr>
          <a:xfrm>
            <a:off x="8523508" y="3535133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351FD4-F221-ADA1-B595-092ED50097D8}"/>
              </a:ext>
            </a:extLst>
          </p:cNvPr>
          <p:cNvSpPr/>
          <p:nvPr/>
        </p:nvSpPr>
        <p:spPr>
          <a:xfrm>
            <a:off x="8573181" y="2407493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=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E4987F-2841-3615-0BEA-B5EEEEB3DE8D}"/>
              </a:ext>
            </a:extLst>
          </p:cNvPr>
          <p:cNvSpPr/>
          <p:nvPr/>
        </p:nvSpPr>
        <p:spPr>
          <a:xfrm>
            <a:off x="8573180" y="1406011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 =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C9AD8-1AF6-3B5D-D85B-01B04295A61C}"/>
              </a:ext>
            </a:extLst>
          </p:cNvPr>
          <p:cNvSpPr/>
          <p:nvPr/>
        </p:nvSpPr>
        <p:spPr>
          <a:xfrm>
            <a:off x="8336420" y="1294427"/>
            <a:ext cx="2710543" cy="2134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DA77F-A68F-92A8-7512-C06E4C7C4136}"/>
              </a:ext>
            </a:extLst>
          </p:cNvPr>
          <p:cNvSpPr txBox="1"/>
          <p:nvPr/>
        </p:nvSpPr>
        <p:spPr>
          <a:xfrm>
            <a:off x="8442548" y="910701"/>
            <a:ext cx="2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modify()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5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DF82-9162-0037-3467-149ACAE2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t="6420" r="9875" b="6420"/>
          <a:stretch/>
        </p:blipFill>
        <p:spPr>
          <a:xfrm>
            <a:off x="237066" y="814632"/>
            <a:ext cx="3496733" cy="5977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02332-AAE7-4E57-C4C7-F6D483AD3AEE}"/>
              </a:ext>
            </a:extLst>
          </p:cNvPr>
          <p:cNvSpPr txBox="1"/>
          <p:nvPr/>
        </p:nvSpPr>
        <p:spPr>
          <a:xfrm>
            <a:off x="144992" y="352967"/>
            <a:ext cx="764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참조 데이터 타입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(Reference Data Type)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의 전달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3679A-78A9-0CB3-6C33-CFD106FB36A4}"/>
              </a:ext>
            </a:extLst>
          </p:cNvPr>
          <p:cNvSpPr txBox="1"/>
          <p:nvPr/>
        </p:nvSpPr>
        <p:spPr>
          <a:xfrm>
            <a:off x="5249332" y="2081369"/>
            <a:ext cx="61298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solidFill>
                  <a:srgbClr val="212529"/>
                </a:solidFill>
                <a:latin typeface="-apple-system"/>
              </a:rPr>
              <a:t>참조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 데이터 타입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2400" dirty="0">
                <a:solidFill>
                  <a:srgbClr val="212529"/>
                </a:solidFill>
                <a:latin typeface="-apple-system"/>
              </a:rPr>
              <a:t>Reference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 Data Type)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은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변수 자체는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Stack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영역에 생성되지만 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실제 객체는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Heap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영역에 위치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Stack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생성된 변수가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Heap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위치한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 객체를 바라보고 있는 형태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test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메서드에 참조 데이터 타입인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 클래스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Money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변수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x, y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가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modify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메서드 호출 이후 값의 변화를 테스트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720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DF82-9162-0037-3467-149ACAE2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t="6420" r="9875" b="6420"/>
          <a:stretch/>
        </p:blipFill>
        <p:spPr>
          <a:xfrm>
            <a:off x="144992" y="814632"/>
            <a:ext cx="3496733" cy="59774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B36CD0-7CD7-3BBA-E4C4-B35CD0C28E75}"/>
              </a:ext>
            </a:extLst>
          </p:cNvPr>
          <p:cNvSpPr/>
          <p:nvPr/>
        </p:nvSpPr>
        <p:spPr>
          <a:xfrm>
            <a:off x="3881062" y="859149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7BB44-50A9-ECFC-C10E-B5D2758BADB2}"/>
              </a:ext>
            </a:extLst>
          </p:cNvPr>
          <p:cNvSpPr txBox="1"/>
          <p:nvPr/>
        </p:nvSpPr>
        <p:spPr>
          <a:xfrm>
            <a:off x="4916718" y="6332405"/>
            <a:ext cx="403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(1)</a:t>
            </a:r>
            <a:r>
              <a:rPr lang="ko-KR" altLang="en-US" sz="2000" dirty="0"/>
              <a:t> </a:t>
            </a:r>
            <a:r>
              <a:rPr lang="en-US" altLang="ko-KR" sz="2000" dirty="0"/>
              <a:t>test </a:t>
            </a:r>
            <a:r>
              <a:rPr lang="ko-KR" altLang="en-US" sz="2000" dirty="0"/>
              <a:t>메서드에서  변수 선언 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0CD73-F657-AE02-DC38-1A17DF6856AE}"/>
              </a:ext>
            </a:extLst>
          </p:cNvPr>
          <p:cNvSpPr/>
          <p:nvPr/>
        </p:nvSpPr>
        <p:spPr>
          <a:xfrm>
            <a:off x="3962703" y="503382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88D38-7ECF-AA47-10CC-C9D0E2567698}"/>
              </a:ext>
            </a:extLst>
          </p:cNvPr>
          <p:cNvSpPr/>
          <p:nvPr/>
        </p:nvSpPr>
        <p:spPr>
          <a:xfrm>
            <a:off x="3962702" y="403234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EBBC9-23BC-8D06-0108-6E0416B0D205}"/>
              </a:ext>
            </a:extLst>
          </p:cNvPr>
          <p:cNvSpPr/>
          <p:nvPr/>
        </p:nvSpPr>
        <p:spPr>
          <a:xfrm>
            <a:off x="3766762" y="3920757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1183D-97E8-69D3-E92A-744EBA44B809}"/>
              </a:ext>
            </a:extLst>
          </p:cNvPr>
          <p:cNvSpPr txBox="1"/>
          <p:nvPr/>
        </p:nvSpPr>
        <p:spPr>
          <a:xfrm>
            <a:off x="4632178" y="352967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E7268-9C29-D8AA-8C43-EB4D7C586D95}"/>
              </a:ext>
            </a:extLst>
          </p:cNvPr>
          <p:cNvSpPr txBox="1"/>
          <p:nvPr/>
        </p:nvSpPr>
        <p:spPr>
          <a:xfrm>
            <a:off x="3962702" y="3565041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D4C3A-F53C-6504-E262-C446B927893B}"/>
              </a:ext>
            </a:extLst>
          </p:cNvPr>
          <p:cNvSpPr/>
          <p:nvPr/>
        </p:nvSpPr>
        <p:spPr>
          <a:xfrm>
            <a:off x="7177623" y="989778"/>
            <a:ext cx="4557177" cy="51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BEDAA-A095-9342-420F-EC81FEC3D023}"/>
              </a:ext>
            </a:extLst>
          </p:cNvPr>
          <p:cNvSpPr txBox="1"/>
          <p:nvPr/>
        </p:nvSpPr>
        <p:spPr>
          <a:xfrm>
            <a:off x="8949875" y="397484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6789FD-6A76-5BED-2735-1F2315AB79A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6273197" y="4368432"/>
            <a:ext cx="1504648" cy="1115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28B8F6-A157-88CE-5626-14109D58238B}"/>
              </a:ext>
            </a:extLst>
          </p:cNvPr>
          <p:cNvSpPr/>
          <p:nvPr/>
        </p:nvSpPr>
        <p:spPr>
          <a:xfrm>
            <a:off x="7777845" y="3920757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“y”(</a:t>
            </a:r>
            <a:r>
              <a:rPr lang="en-US" altLang="ko-KR" sz="2400" b="1" dirty="0" err="1"/>
              <a:t>y.num</a:t>
            </a:r>
            <a:r>
              <a:rPr lang="en-US" altLang="ko-KR" sz="2400" b="1" dirty="0"/>
              <a:t>=200)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57F0EA-22F6-347C-81B8-49C681EA9027}"/>
              </a:ext>
            </a:extLst>
          </p:cNvPr>
          <p:cNvSpPr/>
          <p:nvPr/>
        </p:nvSpPr>
        <p:spPr>
          <a:xfrm>
            <a:off x="7777846" y="4990956"/>
            <a:ext cx="3601360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“x”(</a:t>
            </a:r>
            <a:r>
              <a:rPr lang="en-US" altLang="ko-KR" sz="2400" b="1" dirty="0" err="1"/>
              <a:t>x.num</a:t>
            </a:r>
            <a:r>
              <a:rPr lang="en-US" altLang="ko-KR" sz="2400" b="1" dirty="0"/>
              <a:t>=100)</a:t>
            </a:r>
            <a:endParaRPr lang="ko-KR" altLang="en-US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F7337-5BDF-2AA6-635F-D3B3CC7FA7F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273198" y="5438631"/>
            <a:ext cx="1504648" cy="42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53023A-71A5-951C-8B2B-3F770980505E}"/>
              </a:ext>
            </a:extLst>
          </p:cNvPr>
          <p:cNvCxnSpPr>
            <a:cxnSpLocks/>
          </p:cNvCxnSpPr>
          <p:nvPr/>
        </p:nvCxnSpPr>
        <p:spPr>
          <a:xfrm flipV="1">
            <a:off x="1414992" y="1735667"/>
            <a:ext cx="2351770" cy="126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8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DF82-9162-0037-3467-149ACAE2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t="6420" r="9875" b="6420"/>
          <a:stretch/>
        </p:blipFill>
        <p:spPr>
          <a:xfrm>
            <a:off x="144992" y="814632"/>
            <a:ext cx="3496733" cy="59774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B36CD0-7CD7-3BBA-E4C4-B35CD0C28E75}"/>
              </a:ext>
            </a:extLst>
          </p:cNvPr>
          <p:cNvSpPr/>
          <p:nvPr/>
        </p:nvSpPr>
        <p:spPr>
          <a:xfrm>
            <a:off x="4016529" y="859149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7BB44-50A9-ECFC-C10E-B5D2758BADB2}"/>
              </a:ext>
            </a:extLst>
          </p:cNvPr>
          <p:cNvSpPr txBox="1"/>
          <p:nvPr/>
        </p:nvSpPr>
        <p:spPr>
          <a:xfrm>
            <a:off x="5257500" y="6340785"/>
            <a:ext cx="455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(2)</a:t>
            </a:r>
            <a:r>
              <a:rPr lang="ko-KR" altLang="en-US" sz="2000" dirty="0"/>
              <a:t> </a:t>
            </a:r>
            <a:r>
              <a:rPr lang="en-US" altLang="ko-KR" sz="2000" dirty="0"/>
              <a:t>modify </a:t>
            </a:r>
            <a:r>
              <a:rPr lang="ko-KR" altLang="en-US" sz="2000" dirty="0"/>
              <a:t>메서드 호출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0CD73-F657-AE02-DC38-1A17DF6856AE}"/>
              </a:ext>
            </a:extLst>
          </p:cNvPr>
          <p:cNvSpPr/>
          <p:nvPr/>
        </p:nvSpPr>
        <p:spPr>
          <a:xfrm>
            <a:off x="4098170" y="503382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88D38-7ECF-AA47-10CC-C9D0E2567698}"/>
              </a:ext>
            </a:extLst>
          </p:cNvPr>
          <p:cNvSpPr/>
          <p:nvPr/>
        </p:nvSpPr>
        <p:spPr>
          <a:xfrm>
            <a:off x="4098169" y="403234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EBBC9-23BC-8D06-0108-6E0416B0D205}"/>
              </a:ext>
            </a:extLst>
          </p:cNvPr>
          <p:cNvSpPr/>
          <p:nvPr/>
        </p:nvSpPr>
        <p:spPr>
          <a:xfrm>
            <a:off x="3902229" y="3920757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1183D-97E8-69D3-E92A-744EBA44B809}"/>
              </a:ext>
            </a:extLst>
          </p:cNvPr>
          <p:cNvSpPr txBox="1"/>
          <p:nvPr/>
        </p:nvSpPr>
        <p:spPr>
          <a:xfrm>
            <a:off x="4767645" y="352967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E7268-9C29-D8AA-8C43-EB4D7C586D95}"/>
              </a:ext>
            </a:extLst>
          </p:cNvPr>
          <p:cNvSpPr txBox="1"/>
          <p:nvPr/>
        </p:nvSpPr>
        <p:spPr>
          <a:xfrm>
            <a:off x="4098169" y="3565041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D4C3A-F53C-6504-E262-C446B927893B}"/>
              </a:ext>
            </a:extLst>
          </p:cNvPr>
          <p:cNvSpPr/>
          <p:nvPr/>
        </p:nvSpPr>
        <p:spPr>
          <a:xfrm>
            <a:off x="7313090" y="989778"/>
            <a:ext cx="4557177" cy="51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BEDAA-A095-9342-420F-EC81FEC3D023}"/>
              </a:ext>
            </a:extLst>
          </p:cNvPr>
          <p:cNvSpPr txBox="1"/>
          <p:nvPr/>
        </p:nvSpPr>
        <p:spPr>
          <a:xfrm>
            <a:off x="9085342" y="397484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6789FD-6A76-5BED-2735-1F2315AB79A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6408664" y="4368432"/>
            <a:ext cx="1504648" cy="1115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28B8F6-A157-88CE-5626-14109D58238B}"/>
              </a:ext>
            </a:extLst>
          </p:cNvPr>
          <p:cNvSpPr/>
          <p:nvPr/>
        </p:nvSpPr>
        <p:spPr>
          <a:xfrm>
            <a:off x="7913312" y="3920757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“y”(</a:t>
            </a:r>
            <a:r>
              <a:rPr lang="en-US" altLang="ko-KR" sz="2400" b="1" dirty="0" err="1"/>
              <a:t>y.num</a:t>
            </a:r>
            <a:r>
              <a:rPr lang="en-US" altLang="ko-KR" sz="2400" b="1" dirty="0"/>
              <a:t>=200)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57F0EA-22F6-347C-81B8-49C681EA9027}"/>
              </a:ext>
            </a:extLst>
          </p:cNvPr>
          <p:cNvSpPr/>
          <p:nvPr/>
        </p:nvSpPr>
        <p:spPr>
          <a:xfrm>
            <a:off x="7913313" y="4990956"/>
            <a:ext cx="3601360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“x”(</a:t>
            </a:r>
            <a:r>
              <a:rPr lang="en-US" altLang="ko-KR" sz="2400" b="1" dirty="0" err="1"/>
              <a:t>x.num</a:t>
            </a:r>
            <a:r>
              <a:rPr lang="en-US" altLang="ko-KR" sz="2400" b="1" dirty="0"/>
              <a:t>=100)</a:t>
            </a:r>
            <a:endParaRPr lang="ko-KR" altLang="en-US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F7337-5BDF-2AA6-635F-D3B3CC7FA7F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408665" y="5438631"/>
            <a:ext cx="1504648" cy="42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53023A-71A5-951C-8B2B-3F770980505E}"/>
              </a:ext>
            </a:extLst>
          </p:cNvPr>
          <p:cNvCxnSpPr>
            <a:cxnSpLocks/>
          </p:cNvCxnSpPr>
          <p:nvPr/>
        </p:nvCxnSpPr>
        <p:spPr>
          <a:xfrm flipV="1">
            <a:off x="1404255" y="2895600"/>
            <a:ext cx="2351770" cy="124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3D7B8-7BBD-711F-2C0E-93EC44F40DC5}"/>
              </a:ext>
            </a:extLst>
          </p:cNvPr>
          <p:cNvSpPr/>
          <p:nvPr/>
        </p:nvSpPr>
        <p:spPr>
          <a:xfrm>
            <a:off x="4095216" y="250909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3D0268-823E-6E38-C422-DA76FF31CBB5}"/>
              </a:ext>
            </a:extLst>
          </p:cNvPr>
          <p:cNvSpPr/>
          <p:nvPr/>
        </p:nvSpPr>
        <p:spPr>
          <a:xfrm>
            <a:off x="4095215" y="150761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E7A44-A2AD-4D54-BBC9-776E11F5A54B}"/>
              </a:ext>
            </a:extLst>
          </p:cNvPr>
          <p:cNvSpPr/>
          <p:nvPr/>
        </p:nvSpPr>
        <p:spPr>
          <a:xfrm>
            <a:off x="3858455" y="1396028"/>
            <a:ext cx="2710543" cy="2134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58506-966C-DE58-0BD2-F01A58EA0ABB}"/>
              </a:ext>
            </a:extLst>
          </p:cNvPr>
          <p:cNvSpPr txBox="1"/>
          <p:nvPr/>
        </p:nvSpPr>
        <p:spPr>
          <a:xfrm>
            <a:off x="3964583" y="1012302"/>
            <a:ext cx="2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modify()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A5CAA6-240E-619F-E31A-2B13E56722A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05711" y="2956769"/>
            <a:ext cx="1507601" cy="225023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754C0-4A77-5BE1-897A-583274561FB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05710" y="1955287"/>
            <a:ext cx="1507602" cy="217644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DF82-9162-0037-3467-149ACAE2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t="6420" r="9875" b="6420"/>
          <a:stretch/>
        </p:blipFill>
        <p:spPr>
          <a:xfrm>
            <a:off x="144992" y="814632"/>
            <a:ext cx="3496733" cy="59774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B36CD0-7CD7-3BBA-E4C4-B35CD0C28E75}"/>
              </a:ext>
            </a:extLst>
          </p:cNvPr>
          <p:cNvSpPr/>
          <p:nvPr/>
        </p:nvSpPr>
        <p:spPr>
          <a:xfrm>
            <a:off x="4016529" y="859149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7BB44-50A9-ECFC-C10E-B5D2758BADB2}"/>
              </a:ext>
            </a:extLst>
          </p:cNvPr>
          <p:cNvSpPr txBox="1"/>
          <p:nvPr/>
        </p:nvSpPr>
        <p:spPr>
          <a:xfrm>
            <a:off x="5257500" y="6340785"/>
            <a:ext cx="455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(3)</a:t>
            </a:r>
            <a:r>
              <a:rPr lang="ko-KR" altLang="en-US" sz="2000" dirty="0"/>
              <a:t> </a:t>
            </a:r>
            <a:r>
              <a:rPr lang="en-US" altLang="ko-KR" sz="2000" dirty="0"/>
              <a:t>modify </a:t>
            </a:r>
            <a:r>
              <a:rPr lang="ko-KR" altLang="en-US" sz="2000" dirty="0"/>
              <a:t>메서드 내부에서 </a:t>
            </a:r>
            <a:r>
              <a:rPr lang="en-US" altLang="ko-KR" sz="2000" dirty="0"/>
              <a:t>x </a:t>
            </a:r>
            <a:r>
              <a:rPr lang="ko-KR" altLang="en-US" sz="2000" dirty="0"/>
              <a:t>값 수정  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0CD73-F657-AE02-DC38-1A17DF6856AE}"/>
              </a:ext>
            </a:extLst>
          </p:cNvPr>
          <p:cNvSpPr/>
          <p:nvPr/>
        </p:nvSpPr>
        <p:spPr>
          <a:xfrm>
            <a:off x="4098170" y="503382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88D38-7ECF-AA47-10CC-C9D0E2567698}"/>
              </a:ext>
            </a:extLst>
          </p:cNvPr>
          <p:cNvSpPr/>
          <p:nvPr/>
        </p:nvSpPr>
        <p:spPr>
          <a:xfrm>
            <a:off x="4098169" y="403234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EBBC9-23BC-8D06-0108-6E0416B0D205}"/>
              </a:ext>
            </a:extLst>
          </p:cNvPr>
          <p:cNvSpPr/>
          <p:nvPr/>
        </p:nvSpPr>
        <p:spPr>
          <a:xfrm>
            <a:off x="3902229" y="3920757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1183D-97E8-69D3-E92A-744EBA44B809}"/>
              </a:ext>
            </a:extLst>
          </p:cNvPr>
          <p:cNvSpPr txBox="1"/>
          <p:nvPr/>
        </p:nvSpPr>
        <p:spPr>
          <a:xfrm>
            <a:off x="4767645" y="352967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E7268-9C29-D8AA-8C43-EB4D7C586D95}"/>
              </a:ext>
            </a:extLst>
          </p:cNvPr>
          <p:cNvSpPr txBox="1"/>
          <p:nvPr/>
        </p:nvSpPr>
        <p:spPr>
          <a:xfrm>
            <a:off x="4098169" y="3565041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D4C3A-F53C-6504-E262-C446B927893B}"/>
              </a:ext>
            </a:extLst>
          </p:cNvPr>
          <p:cNvSpPr/>
          <p:nvPr/>
        </p:nvSpPr>
        <p:spPr>
          <a:xfrm>
            <a:off x="7313090" y="989778"/>
            <a:ext cx="4557177" cy="51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BEDAA-A095-9342-420F-EC81FEC3D023}"/>
              </a:ext>
            </a:extLst>
          </p:cNvPr>
          <p:cNvSpPr txBox="1"/>
          <p:nvPr/>
        </p:nvSpPr>
        <p:spPr>
          <a:xfrm>
            <a:off x="9085342" y="397484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6789FD-6A76-5BED-2735-1F2315AB79A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6408664" y="4368432"/>
            <a:ext cx="1504648" cy="1115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28B8F6-A157-88CE-5626-14109D58238B}"/>
              </a:ext>
            </a:extLst>
          </p:cNvPr>
          <p:cNvSpPr/>
          <p:nvPr/>
        </p:nvSpPr>
        <p:spPr>
          <a:xfrm>
            <a:off x="7913312" y="3920757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“y”(</a:t>
            </a:r>
            <a:r>
              <a:rPr lang="en-US" altLang="ko-KR" sz="2400" b="1" dirty="0" err="1"/>
              <a:t>y.num</a:t>
            </a:r>
            <a:r>
              <a:rPr lang="en-US" altLang="ko-KR" sz="2400" b="1" dirty="0"/>
              <a:t>=200)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57F0EA-22F6-347C-81B8-49C681EA9027}"/>
              </a:ext>
            </a:extLst>
          </p:cNvPr>
          <p:cNvSpPr/>
          <p:nvPr/>
        </p:nvSpPr>
        <p:spPr>
          <a:xfrm>
            <a:off x="7913313" y="4990956"/>
            <a:ext cx="3601360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“x”(</a:t>
            </a:r>
            <a:r>
              <a:rPr lang="en-US" altLang="ko-KR" sz="2400" b="1" dirty="0" err="1"/>
              <a:t>x.num</a:t>
            </a:r>
            <a:r>
              <a:rPr lang="en-US" altLang="ko-KR" sz="2400" b="1" dirty="0"/>
              <a:t>=</a:t>
            </a:r>
            <a:r>
              <a:rPr lang="en-US" altLang="ko-KR" sz="2400" b="1" dirty="0">
                <a:solidFill>
                  <a:srgbClr val="FF0000"/>
                </a:solidFill>
              </a:rPr>
              <a:t>200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F7337-5BDF-2AA6-635F-D3B3CC7FA7F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408665" y="5438631"/>
            <a:ext cx="1504648" cy="42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53023A-71A5-951C-8B2B-3F770980505E}"/>
              </a:ext>
            </a:extLst>
          </p:cNvPr>
          <p:cNvCxnSpPr>
            <a:cxnSpLocks/>
          </p:cNvCxnSpPr>
          <p:nvPr/>
        </p:nvCxnSpPr>
        <p:spPr>
          <a:xfrm>
            <a:off x="1390805" y="4361867"/>
            <a:ext cx="242978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3D7B8-7BBD-711F-2C0E-93EC44F40DC5}"/>
              </a:ext>
            </a:extLst>
          </p:cNvPr>
          <p:cNvSpPr/>
          <p:nvPr/>
        </p:nvSpPr>
        <p:spPr>
          <a:xfrm>
            <a:off x="4095216" y="250909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3D0268-823E-6E38-C422-DA76FF31CBB5}"/>
              </a:ext>
            </a:extLst>
          </p:cNvPr>
          <p:cNvSpPr/>
          <p:nvPr/>
        </p:nvSpPr>
        <p:spPr>
          <a:xfrm>
            <a:off x="4095215" y="150761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E7A44-A2AD-4D54-BBC9-776E11F5A54B}"/>
              </a:ext>
            </a:extLst>
          </p:cNvPr>
          <p:cNvSpPr/>
          <p:nvPr/>
        </p:nvSpPr>
        <p:spPr>
          <a:xfrm>
            <a:off x="3858455" y="1396028"/>
            <a:ext cx="2710543" cy="2134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58506-966C-DE58-0BD2-F01A58EA0ABB}"/>
              </a:ext>
            </a:extLst>
          </p:cNvPr>
          <p:cNvSpPr txBox="1"/>
          <p:nvPr/>
        </p:nvSpPr>
        <p:spPr>
          <a:xfrm>
            <a:off x="3964583" y="1012302"/>
            <a:ext cx="2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modify()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A5CAA6-240E-619F-E31A-2B13E56722A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05711" y="2956769"/>
            <a:ext cx="1507601" cy="225023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754C0-4A77-5BE1-897A-583274561FB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05710" y="1955287"/>
            <a:ext cx="1507602" cy="217644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7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DF82-9162-0037-3467-149ACAE2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t="6420" r="9875" b="6420"/>
          <a:stretch/>
        </p:blipFill>
        <p:spPr>
          <a:xfrm>
            <a:off x="144992" y="814632"/>
            <a:ext cx="3496733" cy="59774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B36CD0-7CD7-3BBA-E4C4-B35CD0C28E75}"/>
              </a:ext>
            </a:extLst>
          </p:cNvPr>
          <p:cNvSpPr/>
          <p:nvPr/>
        </p:nvSpPr>
        <p:spPr>
          <a:xfrm>
            <a:off x="4016529" y="859149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7BB44-50A9-ECFC-C10E-B5D2758BADB2}"/>
              </a:ext>
            </a:extLst>
          </p:cNvPr>
          <p:cNvSpPr txBox="1"/>
          <p:nvPr/>
        </p:nvSpPr>
        <p:spPr>
          <a:xfrm>
            <a:off x="4412111" y="6349606"/>
            <a:ext cx="81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(4)</a:t>
            </a:r>
            <a:r>
              <a:rPr lang="ko-KR" altLang="en-US" sz="2000" dirty="0"/>
              <a:t> </a:t>
            </a:r>
            <a:r>
              <a:rPr lang="en-US" altLang="ko-KR" sz="2000" dirty="0"/>
              <a:t>modify </a:t>
            </a:r>
            <a:r>
              <a:rPr lang="ko-KR" altLang="en-US" sz="2000" dirty="0"/>
              <a:t>메서드 내부에서 </a:t>
            </a:r>
            <a:r>
              <a:rPr lang="en-US" altLang="ko-KR" sz="2000" dirty="0"/>
              <a:t>y </a:t>
            </a:r>
            <a:r>
              <a:rPr lang="ko-KR" altLang="en-US" sz="2000" dirty="0"/>
              <a:t>값을 새로운 객체를 생성하여 할당  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0CD73-F657-AE02-DC38-1A17DF6856AE}"/>
              </a:ext>
            </a:extLst>
          </p:cNvPr>
          <p:cNvSpPr/>
          <p:nvPr/>
        </p:nvSpPr>
        <p:spPr>
          <a:xfrm>
            <a:off x="4098170" y="503382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88D38-7ECF-AA47-10CC-C9D0E2567698}"/>
              </a:ext>
            </a:extLst>
          </p:cNvPr>
          <p:cNvSpPr/>
          <p:nvPr/>
        </p:nvSpPr>
        <p:spPr>
          <a:xfrm>
            <a:off x="4098169" y="403234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EBBC9-23BC-8D06-0108-6E0416B0D205}"/>
              </a:ext>
            </a:extLst>
          </p:cNvPr>
          <p:cNvSpPr/>
          <p:nvPr/>
        </p:nvSpPr>
        <p:spPr>
          <a:xfrm>
            <a:off x="3902229" y="3920757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1183D-97E8-69D3-E92A-744EBA44B809}"/>
              </a:ext>
            </a:extLst>
          </p:cNvPr>
          <p:cNvSpPr txBox="1"/>
          <p:nvPr/>
        </p:nvSpPr>
        <p:spPr>
          <a:xfrm>
            <a:off x="4767645" y="352967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E7268-9C29-D8AA-8C43-EB4D7C586D95}"/>
              </a:ext>
            </a:extLst>
          </p:cNvPr>
          <p:cNvSpPr txBox="1"/>
          <p:nvPr/>
        </p:nvSpPr>
        <p:spPr>
          <a:xfrm>
            <a:off x="4098169" y="3565041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D4C3A-F53C-6504-E262-C446B927893B}"/>
              </a:ext>
            </a:extLst>
          </p:cNvPr>
          <p:cNvSpPr/>
          <p:nvPr/>
        </p:nvSpPr>
        <p:spPr>
          <a:xfrm>
            <a:off x="7313090" y="989778"/>
            <a:ext cx="4557177" cy="51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BEDAA-A095-9342-420F-EC81FEC3D023}"/>
              </a:ext>
            </a:extLst>
          </p:cNvPr>
          <p:cNvSpPr txBox="1"/>
          <p:nvPr/>
        </p:nvSpPr>
        <p:spPr>
          <a:xfrm>
            <a:off x="9085342" y="397484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6789FD-6A76-5BED-2735-1F2315AB79A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6408664" y="4368432"/>
            <a:ext cx="1504648" cy="1115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28B8F6-A157-88CE-5626-14109D58238B}"/>
              </a:ext>
            </a:extLst>
          </p:cNvPr>
          <p:cNvSpPr/>
          <p:nvPr/>
        </p:nvSpPr>
        <p:spPr>
          <a:xfrm>
            <a:off x="7913312" y="3920757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“y”(</a:t>
            </a:r>
            <a:r>
              <a:rPr lang="en-US" altLang="ko-KR" sz="2400" b="1" dirty="0" err="1"/>
              <a:t>y.num</a:t>
            </a:r>
            <a:r>
              <a:rPr lang="en-US" altLang="ko-KR" sz="2400" b="1" dirty="0"/>
              <a:t>=200)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57F0EA-22F6-347C-81B8-49C681EA9027}"/>
              </a:ext>
            </a:extLst>
          </p:cNvPr>
          <p:cNvSpPr/>
          <p:nvPr/>
        </p:nvSpPr>
        <p:spPr>
          <a:xfrm>
            <a:off x="7913313" y="4990956"/>
            <a:ext cx="3601360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“x”(</a:t>
            </a:r>
            <a:r>
              <a:rPr lang="en-US" altLang="ko-KR" sz="2400" b="1" dirty="0" err="1"/>
              <a:t>x.num</a:t>
            </a:r>
            <a:r>
              <a:rPr lang="en-US" altLang="ko-KR" sz="2400" b="1" dirty="0"/>
              <a:t>=</a:t>
            </a:r>
            <a:r>
              <a:rPr lang="en-US" altLang="ko-KR" sz="2400" b="1" dirty="0">
                <a:solidFill>
                  <a:schemeClr val="tx1"/>
                </a:solidFill>
              </a:rPr>
              <a:t>200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F7337-5BDF-2AA6-635F-D3B3CC7FA7F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408665" y="5438631"/>
            <a:ext cx="1504648" cy="42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53023A-71A5-951C-8B2B-3F770980505E}"/>
              </a:ext>
            </a:extLst>
          </p:cNvPr>
          <p:cNvCxnSpPr>
            <a:cxnSpLocks/>
          </p:cNvCxnSpPr>
          <p:nvPr/>
        </p:nvCxnSpPr>
        <p:spPr>
          <a:xfrm>
            <a:off x="1428675" y="4751333"/>
            <a:ext cx="234745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3D7B8-7BBD-711F-2C0E-93EC44F40DC5}"/>
              </a:ext>
            </a:extLst>
          </p:cNvPr>
          <p:cNvSpPr/>
          <p:nvPr/>
        </p:nvSpPr>
        <p:spPr>
          <a:xfrm>
            <a:off x="4095216" y="250909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3D0268-823E-6E38-C422-DA76FF31CBB5}"/>
              </a:ext>
            </a:extLst>
          </p:cNvPr>
          <p:cNvSpPr/>
          <p:nvPr/>
        </p:nvSpPr>
        <p:spPr>
          <a:xfrm>
            <a:off x="4095215" y="150761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E7A44-A2AD-4D54-BBC9-776E11F5A54B}"/>
              </a:ext>
            </a:extLst>
          </p:cNvPr>
          <p:cNvSpPr/>
          <p:nvPr/>
        </p:nvSpPr>
        <p:spPr>
          <a:xfrm>
            <a:off x="3858455" y="1396028"/>
            <a:ext cx="2710543" cy="2134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58506-966C-DE58-0BD2-F01A58EA0ABB}"/>
              </a:ext>
            </a:extLst>
          </p:cNvPr>
          <p:cNvSpPr txBox="1"/>
          <p:nvPr/>
        </p:nvSpPr>
        <p:spPr>
          <a:xfrm>
            <a:off x="3964583" y="1012302"/>
            <a:ext cx="2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modify()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A5CAA6-240E-619F-E31A-2B13E56722A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05711" y="2956769"/>
            <a:ext cx="1507601" cy="225023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754C0-4A77-5BE1-897A-583274561FBD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6405710" y="1955287"/>
            <a:ext cx="1507600" cy="123816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07AB7B-6B5D-6057-3851-21EE923B4B08}"/>
              </a:ext>
            </a:extLst>
          </p:cNvPr>
          <p:cNvSpPr/>
          <p:nvPr/>
        </p:nvSpPr>
        <p:spPr>
          <a:xfrm>
            <a:off x="7913310" y="2745778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Money “y”(</a:t>
            </a:r>
            <a:r>
              <a:rPr lang="en-US" altLang="ko-KR" sz="2400" b="1" dirty="0" err="1">
                <a:solidFill>
                  <a:srgbClr val="FF0000"/>
                </a:solidFill>
              </a:rPr>
              <a:t>y.num</a:t>
            </a:r>
            <a:r>
              <a:rPr lang="en-US" altLang="ko-KR" sz="2400" b="1" dirty="0">
                <a:solidFill>
                  <a:srgbClr val="FF0000"/>
                </a:solidFill>
              </a:rPr>
              <a:t>=300)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DF82-9162-0037-3467-149ACAE2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t="6420" r="9875" b="6420"/>
          <a:stretch/>
        </p:blipFill>
        <p:spPr>
          <a:xfrm>
            <a:off x="144992" y="814632"/>
            <a:ext cx="3496733" cy="59774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B36CD0-7CD7-3BBA-E4C4-B35CD0C28E75}"/>
              </a:ext>
            </a:extLst>
          </p:cNvPr>
          <p:cNvSpPr/>
          <p:nvPr/>
        </p:nvSpPr>
        <p:spPr>
          <a:xfrm>
            <a:off x="4016529" y="859149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7BB44-50A9-ECFC-C10E-B5D2758BADB2}"/>
              </a:ext>
            </a:extLst>
          </p:cNvPr>
          <p:cNvSpPr txBox="1"/>
          <p:nvPr/>
        </p:nvSpPr>
        <p:spPr>
          <a:xfrm>
            <a:off x="4843911" y="6349606"/>
            <a:ext cx="81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(5)</a:t>
            </a:r>
            <a:r>
              <a:rPr lang="ko-KR" altLang="en-US" sz="2000" dirty="0"/>
              <a:t> </a:t>
            </a:r>
            <a:r>
              <a:rPr lang="en-US" altLang="ko-KR" sz="2000" dirty="0"/>
              <a:t>modify </a:t>
            </a:r>
            <a:r>
              <a:rPr lang="ko-KR" altLang="en-US" sz="2000" dirty="0"/>
              <a:t>메서드 내부에서 </a:t>
            </a:r>
            <a:r>
              <a:rPr lang="en-US" altLang="ko-KR" sz="2000" dirty="0"/>
              <a:t>y </a:t>
            </a:r>
            <a:r>
              <a:rPr lang="ko-KR" altLang="en-US" sz="2000" dirty="0"/>
              <a:t>값 수정   </a:t>
            </a:r>
            <a:r>
              <a:rPr lang="en-US" altLang="ko-KR" sz="2000" dirty="0"/>
              <a:t>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0CD73-F657-AE02-DC38-1A17DF6856AE}"/>
              </a:ext>
            </a:extLst>
          </p:cNvPr>
          <p:cNvSpPr/>
          <p:nvPr/>
        </p:nvSpPr>
        <p:spPr>
          <a:xfrm>
            <a:off x="4098170" y="503382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88D38-7ECF-AA47-10CC-C9D0E2567698}"/>
              </a:ext>
            </a:extLst>
          </p:cNvPr>
          <p:cNvSpPr/>
          <p:nvPr/>
        </p:nvSpPr>
        <p:spPr>
          <a:xfrm>
            <a:off x="4098169" y="403234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EBBC9-23BC-8D06-0108-6E0416B0D205}"/>
              </a:ext>
            </a:extLst>
          </p:cNvPr>
          <p:cNvSpPr/>
          <p:nvPr/>
        </p:nvSpPr>
        <p:spPr>
          <a:xfrm>
            <a:off x="3902229" y="3920757"/>
            <a:ext cx="2710543" cy="22488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1183D-97E8-69D3-E92A-744EBA44B809}"/>
              </a:ext>
            </a:extLst>
          </p:cNvPr>
          <p:cNvSpPr txBox="1"/>
          <p:nvPr/>
        </p:nvSpPr>
        <p:spPr>
          <a:xfrm>
            <a:off x="4767645" y="352967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E7268-9C29-D8AA-8C43-EB4D7C586D95}"/>
              </a:ext>
            </a:extLst>
          </p:cNvPr>
          <p:cNvSpPr txBox="1"/>
          <p:nvPr/>
        </p:nvSpPr>
        <p:spPr>
          <a:xfrm>
            <a:off x="4098169" y="3565041"/>
            <a:ext cx="251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test()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D4C3A-F53C-6504-E262-C446B927893B}"/>
              </a:ext>
            </a:extLst>
          </p:cNvPr>
          <p:cNvSpPr/>
          <p:nvPr/>
        </p:nvSpPr>
        <p:spPr>
          <a:xfrm>
            <a:off x="7313090" y="989778"/>
            <a:ext cx="4557177" cy="51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BEDAA-A095-9342-420F-EC81FEC3D023}"/>
              </a:ext>
            </a:extLst>
          </p:cNvPr>
          <p:cNvSpPr txBox="1"/>
          <p:nvPr/>
        </p:nvSpPr>
        <p:spPr>
          <a:xfrm>
            <a:off x="9085342" y="397484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6789FD-6A76-5BED-2735-1F2315AB79A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6408664" y="4368432"/>
            <a:ext cx="1504648" cy="1115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28B8F6-A157-88CE-5626-14109D58238B}"/>
              </a:ext>
            </a:extLst>
          </p:cNvPr>
          <p:cNvSpPr/>
          <p:nvPr/>
        </p:nvSpPr>
        <p:spPr>
          <a:xfrm>
            <a:off x="7913312" y="3920757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“y”(</a:t>
            </a:r>
            <a:r>
              <a:rPr lang="en-US" altLang="ko-KR" sz="2400" b="1" dirty="0" err="1"/>
              <a:t>y.num</a:t>
            </a:r>
            <a:r>
              <a:rPr lang="en-US" altLang="ko-KR" sz="2400" b="1" dirty="0"/>
              <a:t>=200)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57F0EA-22F6-347C-81B8-49C681EA9027}"/>
              </a:ext>
            </a:extLst>
          </p:cNvPr>
          <p:cNvSpPr/>
          <p:nvPr/>
        </p:nvSpPr>
        <p:spPr>
          <a:xfrm>
            <a:off x="7913313" y="4990956"/>
            <a:ext cx="3601360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Money “x”(</a:t>
            </a:r>
            <a:r>
              <a:rPr lang="en-US" altLang="ko-KR" sz="2400" b="1" dirty="0" err="1"/>
              <a:t>x.num</a:t>
            </a:r>
            <a:r>
              <a:rPr lang="en-US" altLang="ko-KR" sz="2400" b="1" dirty="0"/>
              <a:t>=</a:t>
            </a:r>
            <a:r>
              <a:rPr lang="en-US" altLang="ko-KR" sz="2400" b="1" dirty="0">
                <a:solidFill>
                  <a:schemeClr val="tx1"/>
                </a:solidFill>
              </a:rPr>
              <a:t>200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BF7337-5BDF-2AA6-635F-D3B3CC7FA7F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6408665" y="5438631"/>
            <a:ext cx="1504648" cy="42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53023A-71A5-951C-8B2B-3F770980505E}"/>
              </a:ext>
            </a:extLst>
          </p:cNvPr>
          <p:cNvCxnSpPr>
            <a:cxnSpLocks/>
          </p:cNvCxnSpPr>
          <p:nvPr/>
        </p:nvCxnSpPr>
        <p:spPr>
          <a:xfrm>
            <a:off x="1377875" y="5045194"/>
            <a:ext cx="234745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3D7B8-7BBD-711F-2C0E-93EC44F40DC5}"/>
              </a:ext>
            </a:extLst>
          </p:cNvPr>
          <p:cNvSpPr/>
          <p:nvPr/>
        </p:nvSpPr>
        <p:spPr>
          <a:xfrm>
            <a:off x="4095216" y="250909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3D0268-823E-6E38-C422-DA76FF31CBB5}"/>
              </a:ext>
            </a:extLst>
          </p:cNvPr>
          <p:cNvSpPr/>
          <p:nvPr/>
        </p:nvSpPr>
        <p:spPr>
          <a:xfrm>
            <a:off x="4095215" y="150761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E7A44-A2AD-4D54-BBC9-776E11F5A54B}"/>
              </a:ext>
            </a:extLst>
          </p:cNvPr>
          <p:cNvSpPr/>
          <p:nvPr/>
        </p:nvSpPr>
        <p:spPr>
          <a:xfrm>
            <a:off x="3858455" y="1396028"/>
            <a:ext cx="2710543" cy="2134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58506-966C-DE58-0BD2-F01A58EA0ABB}"/>
              </a:ext>
            </a:extLst>
          </p:cNvPr>
          <p:cNvSpPr txBox="1"/>
          <p:nvPr/>
        </p:nvSpPr>
        <p:spPr>
          <a:xfrm>
            <a:off x="3964583" y="1012302"/>
            <a:ext cx="2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modify()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stack frame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A5CAA6-240E-619F-E31A-2B13E56722A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05711" y="2956769"/>
            <a:ext cx="1507601" cy="225023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6754C0-4A77-5BE1-897A-583274561FBD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6405710" y="1955287"/>
            <a:ext cx="1507600" cy="123816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07AB7B-6B5D-6057-3851-21EE923B4B08}"/>
              </a:ext>
            </a:extLst>
          </p:cNvPr>
          <p:cNvSpPr/>
          <p:nvPr/>
        </p:nvSpPr>
        <p:spPr>
          <a:xfrm>
            <a:off x="7913310" y="2745778"/>
            <a:ext cx="3601361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Money “y”(</a:t>
            </a:r>
            <a:r>
              <a:rPr lang="en-US" altLang="ko-KR" sz="2400" b="1" dirty="0" err="1">
                <a:solidFill>
                  <a:schemeClr val="tx1"/>
                </a:solidFill>
              </a:rPr>
              <a:t>y.num</a:t>
            </a:r>
            <a:r>
              <a:rPr lang="en-US" altLang="ko-KR" sz="2400" b="1" dirty="0">
                <a:solidFill>
                  <a:schemeClr val="tx1"/>
                </a:solidFill>
              </a:rPr>
              <a:t>=</a:t>
            </a:r>
            <a:r>
              <a:rPr lang="en-US" altLang="ko-KR" sz="2400" b="1" dirty="0">
                <a:solidFill>
                  <a:srgbClr val="FF0000"/>
                </a:solidFill>
              </a:rPr>
              <a:t>400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1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3FCD4-8EEF-29A3-6F53-864C5A0CAF6F}"/>
              </a:ext>
            </a:extLst>
          </p:cNvPr>
          <p:cNvSpPr txBox="1"/>
          <p:nvPr/>
        </p:nvSpPr>
        <p:spPr>
          <a:xfrm>
            <a:off x="465666" y="1171139"/>
            <a:ext cx="702733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Call by Value</a:t>
            </a:r>
          </a:p>
          <a:p>
            <a:pPr algn="l"/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Call by Value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실제 값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복사하여 함수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메서드에 전달합니다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Pass by Value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라고도 부릅니다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따라서 메서드를 호출하는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호출자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(Caller)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변수와 수신자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(Callee)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파라미터는 복사된 서로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다른변수입니다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값만을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전달하기 때문에 수신자의 파라미터를 수정해도 호출자의 변수에는 아무런 영향이 없습니다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이렇듯 안전한 방식이지만 큰 데이터를 복사하는 데에는 많은 시간과 메모리가 필요하므로 비효율적일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30" name="Picture 6" descr="Difference Between Call By Value and Call by Reference (with Comparison  Chart) - Tech Differences">
            <a:extLst>
              <a:ext uri="{FF2B5EF4-FFF2-40B4-BE49-F238E27FC236}">
                <a16:creationId xmlns:a16="http://schemas.microsoft.com/office/drawing/2014/main" id="{DE244EC1-1861-E7EA-843C-B95BC291B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7"/>
          <a:stretch/>
        </p:blipFill>
        <p:spPr bwMode="auto">
          <a:xfrm>
            <a:off x="7584641" y="1911775"/>
            <a:ext cx="4607359" cy="316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1F167-65CB-4F66-04B9-229788F20D2D}"/>
              </a:ext>
            </a:extLst>
          </p:cNvPr>
          <p:cNvSpPr txBox="1"/>
          <p:nvPr/>
        </p:nvSpPr>
        <p:spPr>
          <a:xfrm>
            <a:off x="1693333" y="1928393"/>
            <a:ext cx="880533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b="1" i="0" dirty="0">
                <a:solidFill>
                  <a:srgbClr val="212529"/>
                </a:solidFill>
                <a:effectLst/>
                <a:latin typeface="-apple-system"/>
              </a:rPr>
              <a:t>결론</a:t>
            </a:r>
            <a:endParaRPr lang="en-US" altLang="ko-KR" sz="4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sz="28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0" i="0" dirty="0">
                <a:solidFill>
                  <a:srgbClr val="212529"/>
                </a:solidFill>
                <a:effectLst/>
                <a:latin typeface="-apple-system"/>
              </a:rPr>
              <a:t>Java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는 참조 데이터 타입이든 원시 데이터 타입이든</a:t>
            </a:r>
            <a:endParaRPr lang="en-US" altLang="ko-KR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Call by Value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-apple-system"/>
              </a:rPr>
              <a:t> 로만 동작한다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343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1F167-65CB-4F66-04B9-229788F20D2D}"/>
              </a:ext>
            </a:extLst>
          </p:cNvPr>
          <p:cNvSpPr txBox="1"/>
          <p:nvPr/>
        </p:nvSpPr>
        <p:spPr>
          <a:xfrm>
            <a:off x="1079500" y="735955"/>
            <a:ext cx="100330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4000" b="1" i="0" dirty="0">
                <a:solidFill>
                  <a:srgbClr val="212529"/>
                </a:solidFill>
                <a:effectLst/>
                <a:latin typeface="-apple-system"/>
              </a:rPr>
              <a:t>더 알아보면 좋을 내용</a:t>
            </a:r>
            <a:endParaRPr lang="en-US" altLang="ko-KR" sz="4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sz="4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해당 포스트에서는 조금 생략하였지만 </a:t>
            </a:r>
            <a:endParaRPr lang="en-US" altLang="ko-KR" sz="32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실제로 </a:t>
            </a:r>
            <a:r>
              <a:rPr lang="en-US" altLang="ko-KR" sz="3200" i="0" dirty="0" err="1">
                <a:solidFill>
                  <a:srgbClr val="212529"/>
                </a:solidFill>
                <a:effectLst/>
                <a:latin typeface="-apple-system"/>
              </a:rPr>
              <a:t>Jvm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Stack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의 내부는 조금 더 복잡합니다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  <a:p>
            <a:pPr algn="l"/>
            <a:endParaRPr lang="en-US" altLang="ko-KR" sz="32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Stack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에 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stack frame 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단위로 추가되는데 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stack frame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은 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Local Variables Array ,Operand </a:t>
            </a:r>
            <a:r>
              <a:rPr lang="en-US" altLang="ko-KR" sz="3200" i="0" dirty="0" err="1">
                <a:solidFill>
                  <a:srgbClr val="212529"/>
                </a:solidFill>
                <a:effectLst/>
                <a:latin typeface="-apple-system"/>
              </a:rPr>
              <a:t>Stack,frame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 data</a:t>
            </a:r>
          </a:p>
          <a:p>
            <a:pPr algn="l"/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로 구성되어 있습니다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  <a:p>
            <a:pPr algn="l"/>
            <a:endParaRPr lang="en-US" altLang="ko-KR" sz="400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3200" dirty="0">
                <a:solidFill>
                  <a:srgbClr val="212529"/>
                </a:solidFill>
                <a:latin typeface="-apple-system"/>
              </a:rPr>
              <a:t>나머지는 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여러분이 학습해 보면 </a:t>
            </a:r>
            <a:r>
              <a:rPr lang="ko-KR" altLang="en-US" sz="3200" i="0" dirty="0" err="1">
                <a:solidFill>
                  <a:srgbClr val="212529"/>
                </a:solidFill>
                <a:effectLst/>
                <a:latin typeface="-apple-system"/>
              </a:rPr>
              <a:t>좋을것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 같습니다</a:t>
            </a:r>
            <a:r>
              <a:rPr lang="en-US" altLang="ko-KR" sz="3200" i="0" dirty="0">
                <a:solidFill>
                  <a:srgbClr val="212529"/>
                </a:solidFill>
                <a:effectLst/>
                <a:latin typeface="-apple-system"/>
              </a:rPr>
              <a:t>! </a:t>
            </a:r>
            <a:r>
              <a:rPr lang="ko-KR" altLang="en-US" sz="3200" i="0" dirty="0">
                <a:solidFill>
                  <a:srgbClr val="212529"/>
                </a:solidFill>
                <a:effectLst/>
                <a:latin typeface="-apple-system"/>
              </a:rPr>
              <a:t>😁</a:t>
            </a:r>
            <a:endParaRPr lang="en-US" altLang="ko-KR" sz="200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773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3FCD4-8EEF-29A3-6F53-864C5A0CAF6F}"/>
              </a:ext>
            </a:extLst>
          </p:cNvPr>
          <p:cNvSpPr txBox="1"/>
          <p:nvPr/>
        </p:nvSpPr>
        <p:spPr>
          <a:xfrm>
            <a:off x="465666" y="1171139"/>
            <a:ext cx="702733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Call by Reference</a:t>
            </a:r>
          </a:p>
          <a:p>
            <a:pPr algn="l"/>
            <a:endParaRPr lang="en-US" altLang="ko-KR" sz="32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Call by Reference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는 변수의 참조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주소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를 직접 함수에 전달합니다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. Pass by Reference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라고도 부릅니다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참조를 직접 넘기기 때문에 호출자의 변수와 수신자의 파라미터는 완전히 동일한 변수입니다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따라서 메서드 내에서 파라미터를 수정하면 그대로 원본 변수에도 반영됩니다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이는 메모리와 시간을 절약할 수 있는 효율적인 방식이지만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실수로 원래 변수의 값을 변경하는 위험이 있습니다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4" name="Picture 6" descr="Difference Between Call By Value and Call by Reference (with Comparison  Chart) - Tech Differences">
            <a:extLst>
              <a:ext uri="{FF2B5EF4-FFF2-40B4-BE49-F238E27FC236}">
                <a16:creationId xmlns:a16="http://schemas.microsoft.com/office/drawing/2014/main" id="{6FB4CF1D-E4F3-804F-E5CA-844E23B78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2"/>
          <a:stretch/>
        </p:blipFill>
        <p:spPr bwMode="auto">
          <a:xfrm>
            <a:off x="7565344" y="1915069"/>
            <a:ext cx="4626656" cy="316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3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4B946-10B1-3364-A29C-4076F8EAE22B}"/>
              </a:ext>
            </a:extLst>
          </p:cNvPr>
          <p:cNvSpPr txBox="1"/>
          <p:nvPr/>
        </p:nvSpPr>
        <p:spPr>
          <a:xfrm>
            <a:off x="651933" y="100066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212529"/>
                </a:solidFill>
                <a:effectLst/>
                <a:latin typeface="-apple-system"/>
              </a:rPr>
              <a:t>자바에서는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10A83-F3B0-AF88-0C98-7EEC99AE4A4C}"/>
              </a:ext>
            </a:extLst>
          </p:cNvPr>
          <p:cNvSpPr txBox="1"/>
          <p:nvPr/>
        </p:nvSpPr>
        <p:spPr>
          <a:xfrm>
            <a:off x="4516966" y="2860069"/>
            <a:ext cx="3158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Call by Reference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F7205-0E9C-2638-8BB8-8BC35715E83A}"/>
              </a:ext>
            </a:extLst>
          </p:cNvPr>
          <p:cNvSpPr txBox="1"/>
          <p:nvPr/>
        </p:nvSpPr>
        <p:spPr>
          <a:xfrm>
            <a:off x="4013347" y="3336666"/>
            <a:ext cx="41653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i="0" dirty="0">
                <a:solidFill>
                  <a:srgbClr val="212529"/>
                </a:solidFill>
                <a:effectLst/>
                <a:latin typeface="-apple-system"/>
              </a:rPr>
              <a:t>Call by value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578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6A416-AF3C-321B-489D-3251CD32DAB7}"/>
              </a:ext>
            </a:extLst>
          </p:cNvPr>
          <p:cNvSpPr txBox="1"/>
          <p:nvPr/>
        </p:nvSpPr>
        <p:spPr>
          <a:xfrm>
            <a:off x="420399" y="781840"/>
            <a:ext cx="7027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 err="1">
                <a:solidFill>
                  <a:srgbClr val="212529"/>
                </a:solidFill>
                <a:effectLst/>
                <a:latin typeface="+mj-lt"/>
              </a:rPr>
              <a:t>Jvm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+mj-lt"/>
              </a:rPr>
              <a:t>메모리</a:t>
            </a:r>
            <a:endParaRPr lang="en-US" altLang="ko-KR" sz="3200" b="1" i="0" dirty="0">
              <a:solidFill>
                <a:srgbClr val="212529"/>
              </a:solidFill>
              <a:effectLst/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CB2469-BD64-A23F-014D-7333AA4E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59" y="1345879"/>
            <a:ext cx="6881479" cy="387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F99C6B-5E6C-5FA5-4AAF-6EDA9DDB5772}"/>
              </a:ext>
            </a:extLst>
          </p:cNvPr>
          <p:cNvSpPr/>
          <p:nvPr/>
        </p:nvSpPr>
        <p:spPr>
          <a:xfrm>
            <a:off x="3702917" y="3142642"/>
            <a:ext cx="1532623" cy="424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D2440-F7CF-D324-78A4-FBE46DE5F586}"/>
              </a:ext>
            </a:extLst>
          </p:cNvPr>
          <p:cNvSpPr/>
          <p:nvPr/>
        </p:nvSpPr>
        <p:spPr>
          <a:xfrm>
            <a:off x="7221682" y="2701985"/>
            <a:ext cx="1399474" cy="44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3958-490B-F0CD-6C34-4FF69D3EF1A5}"/>
              </a:ext>
            </a:extLst>
          </p:cNvPr>
          <p:cNvSpPr txBox="1"/>
          <p:nvPr/>
        </p:nvSpPr>
        <p:spPr>
          <a:xfrm>
            <a:off x="886065" y="5684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latin typeface="-apple-system"/>
              </a:rPr>
              <a:t>(Primitive Data Type)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41B1B-C874-09A6-AB0A-04347375EF49}"/>
              </a:ext>
            </a:extLst>
          </p:cNvPr>
          <p:cNvSpPr txBox="1"/>
          <p:nvPr/>
        </p:nvSpPr>
        <p:spPr>
          <a:xfrm>
            <a:off x="6815666" y="5684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rgbClr val="212529"/>
                </a:solidFill>
                <a:effectLst/>
                <a:latin typeface="-apple-system"/>
              </a:rPr>
              <a:t>참조 데이터 타입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latin typeface="-apple-system"/>
              </a:rPr>
              <a:t>(Reference Data Type)</a:t>
            </a:r>
          </a:p>
        </p:txBody>
      </p:sp>
    </p:spTree>
    <p:extLst>
      <p:ext uri="{BB962C8B-B14F-4D97-AF65-F5344CB8AC3E}">
        <p14:creationId xmlns:p14="http://schemas.microsoft.com/office/powerpoint/2010/main" val="19660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6E39F-A32D-C57E-806A-97BE9714774A}"/>
              </a:ext>
            </a:extLst>
          </p:cNvPr>
          <p:cNvSpPr txBox="1"/>
          <p:nvPr/>
        </p:nvSpPr>
        <p:spPr>
          <a:xfrm>
            <a:off x="3048000" y="4260984"/>
            <a:ext cx="58166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원시 데이터 타입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(Primitive Data Type)</a:t>
            </a: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자바에서의 원시 데이터 타입에는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byte, short, int, long, float, double, char,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boolean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등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이들은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-apple-system"/>
              </a:rPr>
              <a:t>스택 메모리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직접 저장됩니다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스택 메모리는 컴파일 시간에 메모리 크기가 결정되며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 호출이 끝나면 자동으로 해제되는 특징이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85F04-76AD-D42B-9AE1-99F4EA2D2AF8}"/>
              </a:ext>
            </a:extLst>
          </p:cNvPr>
          <p:cNvSpPr txBox="1"/>
          <p:nvPr/>
        </p:nvSpPr>
        <p:spPr>
          <a:xfrm>
            <a:off x="420399" y="781840"/>
            <a:ext cx="7027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 err="1">
                <a:solidFill>
                  <a:srgbClr val="212529"/>
                </a:solidFill>
                <a:effectLst/>
                <a:latin typeface="+mj-lt"/>
              </a:rPr>
              <a:t>Jvm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+mj-lt"/>
              </a:rPr>
              <a:t>메모리</a:t>
            </a:r>
            <a:endParaRPr lang="en-US" altLang="ko-KR" sz="3200" b="1" i="0" dirty="0">
              <a:solidFill>
                <a:srgbClr val="212529"/>
              </a:solidFill>
              <a:effectLst/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1B505A-3F49-31BC-AB47-04399D0F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91" y="109163"/>
            <a:ext cx="7201082" cy="40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64F46D-71F6-0AD2-E73E-7AE44025B67F}"/>
              </a:ext>
            </a:extLst>
          </p:cNvPr>
          <p:cNvSpPr/>
          <p:nvPr/>
        </p:nvSpPr>
        <p:spPr>
          <a:xfrm>
            <a:off x="4261719" y="2039292"/>
            <a:ext cx="1241615" cy="390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9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6E39F-A32D-C57E-806A-97BE9714774A}"/>
              </a:ext>
            </a:extLst>
          </p:cNvPr>
          <p:cNvSpPr txBox="1"/>
          <p:nvPr/>
        </p:nvSpPr>
        <p:spPr>
          <a:xfrm>
            <a:off x="2997200" y="4244428"/>
            <a:ext cx="730673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참조 데이터 타입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(Reference Data Type)</a:t>
            </a:r>
          </a:p>
          <a:p>
            <a:br>
              <a:rPr lang="ko-KR" altLang="en-US" sz="2000" b="1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자바에서의 참조 데이터 타입은 배열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클래스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인터페이스 등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br>
              <a:rPr lang="ko-KR" altLang="en-US" dirty="0"/>
            </a:b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힙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메모리는 런타임에 동적으로 할당되며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컬렉터에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의해 관리됨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참조 데이터 타입의 변수는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-apple-system"/>
              </a:rPr>
              <a:t>스택 메모리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저장되고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-apple-system"/>
              </a:rPr>
              <a:t>힙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영역에 생성된 객체를 참조하는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주소값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85F04-76AD-D42B-9AE1-99F4EA2D2AF8}"/>
              </a:ext>
            </a:extLst>
          </p:cNvPr>
          <p:cNvSpPr txBox="1"/>
          <p:nvPr/>
        </p:nvSpPr>
        <p:spPr>
          <a:xfrm>
            <a:off x="420399" y="781840"/>
            <a:ext cx="7027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 err="1">
                <a:solidFill>
                  <a:srgbClr val="212529"/>
                </a:solidFill>
                <a:effectLst/>
                <a:latin typeface="+mj-lt"/>
              </a:rPr>
              <a:t>Jvm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+mj-lt"/>
              </a:rPr>
              <a:t>메모리</a:t>
            </a:r>
            <a:endParaRPr lang="en-US" altLang="ko-KR" sz="3200" b="1" i="0" dirty="0">
              <a:solidFill>
                <a:srgbClr val="212529"/>
              </a:solidFill>
              <a:effectLst/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1B505A-3F49-31BC-AB47-04399D0F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91" y="109163"/>
            <a:ext cx="7201082" cy="40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64F46D-71F6-0AD2-E73E-7AE44025B67F}"/>
              </a:ext>
            </a:extLst>
          </p:cNvPr>
          <p:cNvSpPr/>
          <p:nvPr/>
        </p:nvSpPr>
        <p:spPr>
          <a:xfrm>
            <a:off x="4261719" y="2039292"/>
            <a:ext cx="1241615" cy="390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17A1F3-E5B3-BD41-671F-9C5D73E949BB}"/>
              </a:ext>
            </a:extLst>
          </p:cNvPr>
          <p:cNvSpPr/>
          <p:nvPr/>
        </p:nvSpPr>
        <p:spPr>
          <a:xfrm>
            <a:off x="7902385" y="1552734"/>
            <a:ext cx="1241615" cy="390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D3CC63-D4DB-1FC9-0583-9E8D2C6D0E9D}"/>
              </a:ext>
            </a:extLst>
          </p:cNvPr>
          <p:cNvSpPr/>
          <p:nvPr/>
        </p:nvSpPr>
        <p:spPr>
          <a:xfrm>
            <a:off x="595992" y="971549"/>
            <a:ext cx="2473779" cy="51761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8F291-A977-75FE-7A17-529A99B44913}"/>
              </a:ext>
            </a:extLst>
          </p:cNvPr>
          <p:cNvSpPr txBox="1"/>
          <p:nvPr/>
        </p:nvSpPr>
        <p:spPr>
          <a:xfrm>
            <a:off x="1347108" y="375558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7BA70E-482E-F33C-1FDB-4B8FBF4574F7}"/>
              </a:ext>
            </a:extLst>
          </p:cNvPr>
          <p:cNvSpPr/>
          <p:nvPr/>
        </p:nvSpPr>
        <p:spPr>
          <a:xfrm>
            <a:off x="677633" y="5146224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x = 1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E8132-37E7-5102-A828-69BD580D090E}"/>
              </a:ext>
            </a:extLst>
          </p:cNvPr>
          <p:cNvSpPr/>
          <p:nvPr/>
        </p:nvSpPr>
        <p:spPr>
          <a:xfrm>
            <a:off x="677632" y="4144742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577E0-7A71-01A0-1F2D-7CB3D9870208}"/>
              </a:ext>
            </a:extLst>
          </p:cNvPr>
          <p:cNvSpPr/>
          <p:nvPr/>
        </p:nvSpPr>
        <p:spPr>
          <a:xfrm>
            <a:off x="4781549" y="971549"/>
            <a:ext cx="6732818" cy="51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91B0F-F2C9-F8A7-C182-AE63A432F3AA}"/>
              </a:ext>
            </a:extLst>
          </p:cNvPr>
          <p:cNvSpPr txBox="1"/>
          <p:nvPr/>
        </p:nvSpPr>
        <p:spPr>
          <a:xfrm>
            <a:off x="7519308" y="375557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84622D-D9BE-4499-2623-632361B30CB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988127" y="3934805"/>
            <a:ext cx="2732312" cy="65761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C42A5-50FD-6BF3-6133-6CB23E5B5550}"/>
              </a:ext>
            </a:extLst>
          </p:cNvPr>
          <p:cNvSpPr/>
          <p:nvPr/>
        </p:nvSpPr>
        <p:spPr>
          <a:xfrm>
            <a:off x="5720439" y="3487130"/>
            <a:ext cx="2310495" cy="89534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Object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1B810-5878-9BEE-9DD9-1384DB233B0A}"/>
              </a:ext>
            </a:extLst>
          </p:cNvPr>
          <p:cNvSpPr txBox="1"/>
          <p:nvPr/>
        </p:nvSpPr>
        <p:spPr>
          <a:xfrm>
            <a:off x="919238" y="4723825"/>
            <a:ext cx="27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참조 데이터 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5E111-836F-C11E-D9FB-63E492EAA20B}"/>
              </a:ext>
            </a:extLst>
          </p:cNvPr>
          <p:cNvSpPr txBox="1"/>
          <p:nvPr/>
        </p:nvSpPr>
        <p:spPr>
          <a:xfrm>
            <a:off x="931031" y="5725308"/>
            <a:ext cx="318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원시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349075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E52B31-2C93-2067-60E4-BC174947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2" y="0"/>
            <a:ext cx="5703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6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789</Words>
  <Application>Microsoft Office PowerPoint</Application>
  <PresentationFormat>와이드스크린</PresentationFormat>
  <Paragraphs>150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김성민</dc:creator>
  <cp:lastModifiedBy>김성민</cp:lastModifiedBy>
  <cp:revision>1</cp:revision>
  <dcterms:created xsi:type="dcterms:W3CDTF">2023-12-04T09:05:48Z</dcterms:created>
  <dcterms:modified xsi:type="dcterms:W3CDTF">2023-12-04T14:53:59Z</dcterms:modified>
</cp:coreProperties>
</file>