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1"/>
    <p:restoredTop sz="94719"/>
  </p:normalViewPr>
  <p:slideViewPr>
    <p:cSldViewPr snapToGrid="0">
      <p:cViewPr varScale="1">
        <p:scale>
          <a:sx n="138" d="100"/>
          <a:sy n="138" d="100"/>
        </p:scale>
        <p:origin x="17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C21DB-E9A3-C64F-8F95-06FA7D26302E}" type="datetimeFigureOut">
              <a:rPr kumimoji="1" lang="ko-KR" altLang="en-US" smtClean="0"/>
              <a:t>2024. 2. 2.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42486-26DD-FB44-A61B-520BCEBFAC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1861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42486-26DD-FB44-A61B-520BCEBFACA4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7232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88A98-425D-D7EC-6627-3CFFBA08F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6073FD-C9F8-00E4-6614-8A16B3DCE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B5BFC6-9FED-6B89-1903-5508955FD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25D99-DE6F-464D-8895-4D1A996964B6}" type="datetimeFigureOut">
              <a:rPr kumimoji="1" lang="ko-KR" altLang="en-US" smtClean="0"/>
              <a:t>2024. 2. 2.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3B60B3-8C8A-B68F-D0C0-15187A79D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64DBFD-FDF1-890B-ED72-B457E20C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09E0-1238-DE4E-961F-957B957C66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220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DF88E-7367-F71D-A303-07D89DA1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92F341-5D43-BE79-3477-5714393ED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E69A71-C02B-05EB-F80F-EA75115AC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25D99-DE6F-464D-8895-4D1A996964B6}" type="datetimeFigureOut">
              <a:rPr kumimoji="1" lang="ko-KR" altLang="en-US" smtClean="0"/>
              <a:t>2024. 2. 2.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9222C-8D79-EF80-1A71-70FAD3FB1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34B923-4E3F-6FCC-66A9-1520A951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09E0-1238-DE4E-961F-957B957C66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204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1E9170-673F-D40A-876A-FD31988A8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D65008-2107-5013-24CA-952F8628B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2CEEA3-715F-E7F1-3C67-AB653A90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25D99-DE6F-464D-8895-4D1A996964B6}" type="datetimeFigureOut">
              <a:rPr kumimoji="1" lang="ko-KR" altLang="en-US" smtClean="0"/>
              <a:t>2024. 2. 2.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A2461F-2E7F-645D-5F60-5025DB2B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AC4FE3-76A9-B160-85DC-1936C069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09E0-1238-DE4E-961F-957B957C66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354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89B29-E59D-E55E-1A8E-44B4B9198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E3B942-8E9F-F9BB-5307-14688C0C1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027F36-B923-C74D-9DD2-D6599AD4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25D99-DE6F-464D-8895-4D1A996964B6}" type="datetimeFigureOut">
              <a:rPr kumimoji="1" lang="ko-KR" altLang="en-US" smtClean="0"/>
              <a:t>2024. 2. 2.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8F017D-6C7C-9B08-C3FC-517FB16CE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6B62C8-A836-0E9B-D7DC-6E33750A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09E0-1238-DE4E-961F-957B957C66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3608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2B6C2-C753-C4FB-6FA6-6EBDE870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70BDD7-D47C-8779-9495-AC46EC00F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97A873-8AF3-8292-ABD0-C5F241E5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25D99-DE6F-464D-8895-4D1A996964B6}" type="datetimeFigureOut">
              <a:rPr kumimoji="1" lang="ko-KR" altLang="en-US" smtClean="0"/>
              <a:t>2024. 2. 2.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F3CC3-84A0-A289-C1B2-2DF4EFE7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11CB56-AE28-E914-5FF9-8211B2457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09E0-1238-DE4E-961F-957B957C66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901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947FD-2596-132A-51C5-CFF2BBAD9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0E8FF5-0A4A-4E01-DFAA-61A5291FD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51954C-F23A-21F7-4F74-3942D8826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FB588B-CB9B-278D-1E25-94F7114D2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25D99-DE6F-464D-8895-4D1A996964B6}" type="datetimeFigureOut">
              <a:rPr kumimoji="1" lang="ko-KR" altLang="en-US" smtClean="0"/>
              <a:t>2024. 2. 2.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3EE388-4257-41A1-27EC-CF12AFF6A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2DA536-65DC-9470-D4B3-F9E36451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09E0-1238-DE4E-961F-957B957C66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00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71691-511E-E719-4223-0200D6AAD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BC2CE8-EDB0-3FA5-E19A-0D2F096DA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EE69DA-536A-E14E-06E5-DB4FE8FD9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1AAC06-70DF-919D-FE53-CE89864E1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2C2599-A17A-0331-5A0B-477F8E641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5D32F1-1EAA-41F9-B021-CD687612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25D99-DE6F-464D-8895-4D1A996964B6}" type="datetimeFigureOut">
              <a:rPr kumimoji="1" lang="ko-KR" altLang="en-US" smtClean="0"/>
              <a:t>2024. 2. 2.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363ECC-BA87-3AFB-530F-2BCA40407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BA9A99-2CB6-B1E2-C8CF-238A9C65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09E0-1238-DE4E-961F-957B957C66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4976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892FB-7078-3818-CFBE-3F17971A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D40C1D-935B-F3BF-5C5D-22F38346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25D99-DE6F-464D-8895-4D1A996964B6}" type="datetimeFigureOut">
              <a:rPr kumimoji="1" lang="ko-KR" altLang="en-US" smtClean="0"/>
              <a:t>2024. 2. 2.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4D2E1E-26C8-D34E-91A9-9B0D26A5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5A86C9-17D3-5BA3-8316-7CA48D3C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09E0-1238-DE4E-961F-957B957C66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294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855394-C6BC-FBC0-6A10-B50173D2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25D99-DE6F-464D-8895-4D1A996964B6}" type="datetimeFigureOut">
              <a:rPr kumimoji="1" lang="ko-KR" altLang="en-US" smtClean="0"/>
              <a:t>2024. 2. 2.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9249B9-5869-EA51-F774-4662CB670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5A8950-1D7C-041B-C07C-ABFA2A6C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09E0-1238-DE4E-961F-957B957C66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8504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FFB8D-A356-D192-927E-BD5020E8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AF1D1-DDC0-7880-28E0-D42B42462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870D9B-B43D-C5D3-A3B2-A098DC7A5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C4B1EE-EC38-8BFC-08FF-DE2B0EDE6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25D99-DE6F-464D-8895-4D1A996964B6}" type="datetimeFigureOut">
              <a:rPr kumimoji="1" lang="ko-KR" altLang="en-US" smtClean="0"/>
              <a:t>2024. 2. 2.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217744-37F6-33D6-9CE9-8D8A40AA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964920-012B-5AE9-BE91-4D50A0BA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09E0-1238-DE4E-961F-957B957C66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955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BD7CF-0E15-07EC-7CA4-B40D30AF3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5F4A45-113B-C0B1-07E7-57606FEB14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EBDAC9-C079-51D0-331D-344E23929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847076-171B-4CF8-1B8A-373092B9D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25D99-DE6F-464D-8895-4D1A996964B6}" type="datetimeFigureOut">
              <a:rPr kumimoji="1" lang="ko-KR" altLang="en-US" smtClean="0"/>
              <a:t>2024. 2. 2.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A459D8-5747-C454-C58E-63E981D7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B6F144-0972-A399-651A-2C3D6865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09E0-1238-DE4E-961F-957B957C66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6623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096526-BC02-3FB8-8F06-A29F894EA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4FFB6F-B553-4181-2C5A-E94532F99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5FA54F-FCDF-802D-9E99-7D1CBD413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925D99-DE6F-464D-8895-4D1A996964B6}" type="datetimeFigureOut">
              <a:rPr kumimoji="1" lang="ko-KR" altLang="en-US" smtClean="0"/>
              <a:t>2024. 2. 2.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EF4E05-0D56-83AA-C222-ED6F2D371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FAA4C8-826D-CABE-1A9A-8FD512E6F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DA09E0-1238-DE4E-961F-957B957C66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559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2B816-3F77-B141-0044-44A23313E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# Hash Function</a:t>
            </a:r>
            <a:endParaRPr kumimoji="1" lang="ko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864D373-F3BA-0369-A465-58CE15D9B05F}"/>
              </a:ext>
            </a:extLst>
          </p:cNvPr>
          <p:cNvSpPr txBox="1">
            <a:spLocks/>
          </p:cNvSpPr>
          <p:nvPr/>
        </p:nvSpPr>
        <p:spPr>
          <a:xfrm>
            <a:off x="1524000" y="265871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4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리비엔즈</a:t>
            </a:r>
            <a:endParaRPr kumimoji="1" lang="ko-KR" altLang="en-US" sz="4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4186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2B816-3F77-B141-0044-44A23313E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31" y="0"/>
            <a:ext cx="6064469" cy="1629103"/>
          </a:xfrm>
        </p:spPr>
        <p:txBody>
          <a:bodyPr>
            <a:normAutofit/>
          </a:bodyPr>
          <a:lstStyle/>
          <a:p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해시 충돌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596FA31-D105-ADCC-458F-1FB7D09CBBA7}"/>
              </a:ext>
            </a:extLst>
          </p:cNvPr>
          <p:cNvSpPr txBox="1">
            <a:spLocks/>
          </p:cNvSpPr>
          <p:nvPr/>
        </p:nvSpPr>
        <p:spPr>
          <a:xfrm>
            <a:off x="5681629" y="1166001"/>
            <a:ext cx="5284908" cy="28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en-US" altLang="ko-KR" sz="3000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324FB5FE-D36B-D97C-2B47-C3E0D3844BD9}"/>
              </a:ext>
            </a:extLst>
          </p:cNvPr>
          <p:cNvCxnSpPr>
            <a:cxnSpLocks/>
          </p:cNvCxnSpPr>
          <p:nvPr/>
        </p:nvCxnSpPr>
        <p:spPr>
          <a:xfrm>
            <a:off x="1634862" y="1841326"/>
            <a:ext cx="32878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제목 1">
                <a:extLst>
                  <a:ext uri="{FF2B5EF4-FFF2-40B4-BE49-F238E27FC236}">
                    <a16:creationId xmlns:a16="http://schemas.microsoft.com/office/drawing/2014/main" id="{70EAF6C7-8600-35F0-1EA6-B8049E2596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61580" y="1564155"/>
                <a:ext cx="5284908" cy="117786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h</m:t>
                      </m:r>
                      <m:d>
                        <m:dPr>
                          <m:ctrlPr>
                            <a:rPr kumimoji="1" lang="en-US" altLang="ko-KR" sz="3000" b="0" i="1" smtClean="0">
                              <a:latin typeface="Cambria Math" panose="02040503050406030204" pitchFamily="18" charset="0"/>
                              <a:ea typeface="BM JUA OTF" panose="02020603020101020101" pitchFamily="18" charset="-127"/>
                            </a:rPr>
                          </m:ctrlPr>
                        </m:dPr>
                        <m:e>
                          <m:r>
                            <a:rPr kumimoji="1" lang="en-US" altLang="ko-KR" sz="3000" b="0" i="1" smtClean="0">
                              <a:latin typeface="Cambria Math" panose="02040503050406030204" pitchFamily="18" charset="0"/>
                              <a:ea typeface="BM JUA OTF" panose="02020603020101020101" pitchFamily="18" charset="-127"/>
                            </a:rPr>
                            <m:t>𝑥</m:t>
                          </m:r>
                        </m:e>
                      </m:d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=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𝑥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 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𝑚𝑜𝑑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 8</m:t>
                      </m:r>
                    </m:oMath>
                  </m:oMathPara>
                </a14:m>
                <a:endParaRPr kumimoji="1" lang="ko-KR" altLang="en-US" sz="300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제목 1">
                <a:extLst>
                  <a:ext uri="{FF2B5EF4-FFF2-40B4-BE49-F238E27FC236}">
                    <a16:creationId xmlns:a16="http://schemas.microsoft.com/office/drawing/2014/main" id="{70EAF6C7-8600-35F0-1EA6-B8049E259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580" y="1564155"/>
                <a:ext cx="5284908" cy="1177860"/>
              </a:xfrm>
              <a:prstGeom prst="rect">
                <a:avLst/>
              </a:prstGeom>
              <a:blipFill>
                <a:blip r:embed="rId2"/>
                <a:stretch>
                  <a:fillRect b="-95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id="{CD9ED4AC-25F3-D152-3807-589120F648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61580" y="1919650"/>
                <a:ext cx="5284908" cy="281681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h</m:t>
                      </m:r>
                      <m:d>
                        <m:dPr>
                          <m:ctrlPr>
                            <a:rPr kumimoji="1" lang="en-US" altLang="ko-KR" sz="3000" b="0" i="1" smtClean="0">
                              <a:latin typeface="Cambria Math" panose="02040503050406030204" pitchFamily="18" charset="0"/>
                              <a:ea typeface="BM JUA OTF" panose="02020603020101020101" pitchFamily="18" charset="-127"/>
                            </a:rPr>
                          </m:ctrlPr>
                        </m:dPr>
                        <m:e>
                          <m:r>
                            <a:rPr kumimoji="1" lang="en-US" altLang="ko-KR" sz="3000" b="0" i="1" smtClean="0">
                              <a:latin typeface="Cambria Math" panose="02040503050406030204" pitchFamily="18" charset="0"/>
                              <a:ea typeface="BM JUA OTF" panose="02020603020101020101" pitchFamily="18" charset="-127"/>
                            </a:rPr>
                            <m:t>10</m:t>
                          </m:r>
                        </m:e>
                      </m:d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=2</m:t>
                      </m:r>
                    </m:oMath>
                  </m:oMathPara>
                </a14:m>
                <a:endParaRPr kumimoji="1" lang="en-US" altLang="ko-KR" sz="3000" b="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h</m:t>
                      </m:r>
                      <m:d>
                        <m:dPr>
                          <m:ctrlPr>
                            <a:rPr kumimoji="1" lang="en-US" altLang="ko-KR" sz="3000" b="0" i="1" smtClean="0">
                              <a:latin typeface="Cambria Math" panose="02040503050406030204" pitchFamily="18" charset="0"/>
                              <a:ea typeface="BM JUA OTF" panose="02020603020101020101" pitchFamily="18" charset="-127"/>
                            </a:rPr>
                          </m:ctrlPr>
                        </m:dPr>
                        <m:e>
                          <m:r>
                            <a:rPr kumimoji="1" lang="en-US" altLang="ko-KR" sz="3000" b="0" i="1" smtClean="0">
                              <a:latin typeface="Cambria Math" panose="02040503050406030204" pitchFamily="18" charset="0"/>
                              <a:ea typeface="BM JUA OTF" panose="02020603020101020101" pitchFamily="18" charset="-127"/>
                            </a:rPr>
                            <m:t>18</m:t>
                          </m:r>
                        </m:e>
                      </m:d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=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2</m:t>
                      </m:r>
                    </m:oMath>
                  </m:oMathPara>
                </a14:m>
                <a:endParaRPr kumimoji="1" lang="en-US" altLang="ko-KR" sz="3000" b="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h</m:t>
                      </m:r>
                      <m:d>
                        <m:dPr>
                          <m:ctrlPr>
                            <a:rPr kumimoji="1" lang="en-US" altLang="ko-KR" sz="3000" b="0" i="1" smtClean="0">
                              <a:latin typeface="Cambria Math" panose="02040503050406030204" pitchFamily="18" charset="0"/>
                              <a:ea typeface="BM JUA OTF" panose="02020603020101020101" pitchFamily="18" charset="-127"/>
                            </a:rPr>
                          </m:ctrlPr>
                        </m:dPr>
                        <m:e>
                          <m:r>
                            <a:rPr kumimoji="1" lang="en-US" altLang="ko-KR" sz="3000" b="0" i="1" smtClean="0">
                              <a:latin typeface="Cambria Math" panose="02040503050406030204" pitchFamily="18" charset="0"/>
                              <a:ea typeface="BM JUA OTF" panose="02020603020101020101" pitchFamily="18" charset="-127"/>
                            </a:rPr>
                            <m:t>26</m:t>
                          </m:r>
                        </m:e>
                      </m:d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=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2</m:t>
                      </m:r>
                    </m:oMath>
                  </m:oMathPara>
                </a14:m>
                <a:endParaRPr kumimoji="1" lang="en-US" altLang="ko-KR" sz="3000" b="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</p:txBody>
          </p:sp>
        </mc:Choice>
        <mc:Fallback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id="{CD9ED4AC-25F3-D152-3807-589120F64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580" y="1919650"/>
                <a:ext cx="5284908" cy="2816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AE615B5-07FD-4949-C4AC-836327DA1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350184"/>
              </p:ext>
            </p:extLst>
          </p:nvPr>
        </p:nvGraphicFramePr>
        <p:xfrm>
          <a:off x="1596157" y="2261720"/>
          <a:ext cx="3602682" cy="421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341">
                  <a:extLst>
                    <a:ext uri="{9D8B030D-6E8A-4147-A177-3AD203B41FA5}">
                      <a16:colId xmlns:a16="http://schemas.microsoft.com/office/drawing/2014/main" val="2656200104"/>
                    </a:ext>
                  </a:extLst>
                </a:gridCol>
                <a:gridCol w="1801341">
                  <a:extLst>
                    <a:ext uri="{9D8B030D-6E8A-4147-A177-3AD203B41FA5}">
                      <a16:colId xmlns:a16="http://schemas.microsoft.com/office/drawing/2014/main" val="313092917"/>
                    </a:ext>
                  </a:extLst>
                </a:gridCol>
              </a:tblGrid>
              <a:tr h="526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983475"/>
                  </a:ext>
                </a:extLst>
              </a:tr>
              <a:tr h="526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506733"/>
                  </a:ext>
                </a:extLst>
              </a:tr>
              <a:tr h="526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10,</a:t>
                      </a:r>
                      <a:r>
                        <a:rPr lang="ko-KR" altLang="en-US" b="1" u="non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18,</a:t>
                      </a:r>
                      <a:r>
                        <a:rPr lang="ko-KR" altLang="en-US" b="1" u="non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26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527028"/>
                  </a:ext>
                </a:extLst>
              </a:tr>
              <a:tr h="526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973970"/>
                  </a:ext>
                </a:extLst>
              </a:tr>
              <a:tr h="526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831363"/>
                  </a:ext>
                </a:extLst>
              </a:tr>
              <a:tr h="526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531525"/>
                  </a:ext>
                </a:extLst>
              </a:tr>
              <a:tr h="526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351943"/>
                  </a:ext>
                </a:extLst>
              </a:tr>
              <a:tr h="526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046296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6B39A4C-B781-CE4B-A5A4-E0E6F16A85E4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198839" y="3579531"/>
            <a:ext cx="2930552" cy="6292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4E34AAF4-89E3-4741-9879-52E2AB9D2B10}"/>
              </a:ext>
            </a:extLst>
          </p:cNvPr>
          <p:cNvSpPr/>
          <p:nvPr/>
        </p:nvSpPr>
        <p:spPr>
          <a:xfrm>
            <a:off x="8129391" y="3081403"/>
            <a:ext cx="3538603" cy="22546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C81632B1-A810-A7BA-DD83-799C573464E7}"/>
              </a:ext>
            </a:extLst>
          </p:cNvPr>
          <p:cNvSpPr txBox="1">
            <a:spLocks/>
          </p:cNvSpPr>
          <p:nvPr/>
        </p:nvSpPr>
        <p:spPr>
          <a:xfrm>
            <a:off x="5530994" y="3331383"/>
            <a:ext cx="4461138" cy="5927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18:</a:t>
            </a:r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 나도 </a:t>
            </a:r>
            <a:r>
              <a:rPr kumimoji="1" lang="ko-KR" altLang="en-US" sz="3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해시값이</a:t>
            </a:r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2</a:t>
            </a:r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인데</a:t>
            </a:r>
            <a:r>
              <a:rPr kumimoji="1" lang="en-US" altLang="ko-KR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…</a:t>
            </a:r>
          </a:p>
          <a:p>
            <a:pPr algn="l"/>
            <a:r>
              <a:rPr kumimoji="1" lang="en-US" altLang="ko-KR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26:</a:t>
            </a:r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 나도 </a:t>
            </a:r>
            <a:r>
              <a:rPr kumimoji="1" lang="ko-KR" altLang="en-US" sz="3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해시값이</a:t>
            </a:r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2</a:t>
            </a:r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인데</a:t>
            </a:r>
            <a:r>
              <a:rPr kumimoji="1" lang="en-US" altLang="ko-KR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..</a:t>
            </a:r>
          </a:p>
          <a:p>
            <a:pPr algn="l"/>
            <a:r>
              <a:rPr kumimoji="1" lang="en-US" altLang="ko-KR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10:</a:t>
            </a:r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 안돼 내가 먼저 들어왔어</a:t>
            </a:r>
            <a:endParaRPr kumimoji="1" lang="en-US" altLang="ko-KR" sz="3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l"/>
            <a:endParaRPr kumimoji="1" lang="ko-KR" altLang="en-US" sz="3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5410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2B816-3F77-B141-0044-44A23313E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31" y="0"/>
            <a:ext cx="6064469" cy="1629103"/>
          </a:xfrm>
        </p:spPr>
        <p:txBody>
          <a:bodyPr>
            <a:normAutofit/>
          </a:bodyPr>
          <a:lstStyle/>
          <a:p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해시 충돌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596FA31-D105-ADCC-458F-1FB7D09CBBA7}"/>
              </a:ext>
            </a:extLst>
          </p:cNvPr>
          <p:cNvSpPr txBox="1">
            <a:spLocks/>
          </p:cNvSpPr>
          <p:nvPr/>
        </p:nvSpPr>
        <p:spPr>
          <a:xfrm>
            <a:off x="5681629" y="1166001"/>
            <a:ext cx="5284908" cy="28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en-US" altLang="ko-KR" sz="3000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324FB5FE-D36B-D97C-2B47-C3E0D3844BD9}"/>
              </a:ext>
            </a:extLst>
          </p:cNvPr>
          <p:cNvCxnSpPr>
            <a:cxnSpLocks/>
          </p:cNvCxnSpPr>
          <p:nvPr/>
        </p:nvCxnSpPr>
        <p:spPr>
          <a:xfrm>
            <a:off x="1634862" y="1841326"/>
            <a:ext cx="32878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8BB8BA12-79E6-AB44-D773-6894FD9DDA43}"/>
              </a:ext>
            </a:extLst>
          </p:cNvPr>
          <p:cNvSpPr txBox="1">
            <a:spLocks/>
          </p:cNvSpPr>
          <p:nvPr/>
        </p:nvSpPr>
        <p:spPr>
          <a:xfrm>
            <a:off x="2025256" y="1176854"/>
            <a:ext cx="8452765" cy="16291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500" dirty="0">
                <a:latin typeface="BM JUA OTF" panose="02020603020101020101" pitchFamily="18" charset="-127"/>
                <a:ea typeface="BM JUA OTF" panose="02020603020101020101" pitchFamily="18" charset="-127"/>
              </a:rPr>
              <a:t>해시 함수가 서로 다른 두개의 </a:t>
            </a:r>
            <a:r>
              <a:rPr kumimoji="1" lang="ko-KR" altLang="en-US" sz="25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입력값에</a:t>
            </a:r>
            <a:r>
              <a:rPr kumimoji="1" lang="ko-KR" altLang="en-US" sz="2500" dirty="0">
                <a:latin typeface="BM JUA OTF" panose="02020603020101020101" pitchFamily="18" charset="-127"/>
                <a:ea typeface="BM JUA OTF" panose="02020603020101020101" pitchFamily="18" charset="-127"/>
              </a:rPr>
              <a:t> 대해 같은 </a:t>
            </a:r>
            <a:r>
              <a:rPr kumimoji="1" lang="ko-KR" altLang="en-US" sz="25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출력값을</a:t>
            </a:r>
            <a:r>
              <a:rPr kumimoji="1" lang="ko-KR" altLang="en-US" sz="2500" dirty="0">
                <a:latin typeface="BM JUA OTF" panose="02020603020101020101" pitchFamily="18" charset="-127"/>
                <a:ea typeface="BM JUA OTF" panose="02020603020101020101" pitchFamily="18" charset="-127"/>
              </a:rPr>
              <a:t> 내는 상황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제목 1">
                <a:extLst>
                  <a:ext uri="{FF2B5EF4-FFF2-40B4-BE49-F238E27FC236}">
                    <a16:creationId xmlns:a16="http://schemas.microsoft.com/office/drawing/2014/main" id="{CA97E112-3204-DC2D-E89F-B6597D41CB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53546" y="2445744"/>
                <a:ext cx="5284908" cy="281681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h</m:t>
                      </m:r>
                      <m:d>
                        <m:dPr>
                          <m:ctrlPr>
                            <a:rPr kumimoji="1" lang="en-US" altLang="ko-KR" sz="3000" b="0" i="1" smtClean="0">
                              <a:latin typeface="Cambria Math" panose="02040503050406030204" pitchFamily="18" charset="0"/>
                              <a:ea typeface="BM JUA OTF" panose="02020603020101020101" pitchFamily="18" charset="-127"/>
                            </a:rPr>
                          </m:ctrlPr>
                        </m:dPr>
                        <m:e>
                          <m:r>
                            <a:rPr kumimoji="1" lang="en-US" altLang="ko-KR" sz="3000" b="0" i="1" smtClean="0">
                              <a:latin typeface="Cambria Math" panose="02040503050406030204" pitchFamily="18" charset="0"/>
                              <a:ea typeface="BM JUA OTF" panose="02020603020101020101" pitchFamily="18" charset="-127"/>
                            </a:rPr>
                            <m:t>10</m:t>
                          </m:r>
                        </m:e>
                      </m:d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=2</m:t>
                      </m:r>
                    </m:oMath>
                  </m:oMathPara>
                </a14:m>
                <a:endParaRPr kumimoji="1" lang="en-US" altLang="ko-KR" sz="3000" b="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h</m:t>
                      </m:r>
                      <m:d>
                        <m:dPr>
                          <m:ctrlPr>
                            <a:rPr kumimoji="1" lang="en-US" altLang="ko-KR" sz="3000" b="0" i="1" smtClean="0">
                              <a:latin typeface="Cambria Math" panose="02040503050406030204" pitchFamily="18" charset="0"/>
                              <a:ea typeface="BM JUA OTF" panose="02020603020101020101" pitchFamily="18" charset="-127"/>
                            </a:rPr>
                          </m:ctrlPr>
                        </m:dPr>
                        <m:e>
                          <m:r>
                            <a:rPr kumimoji="1" lang="en-US" altLang="ko-KR" sz="3000" b="0" i="1" smtClean="0">
                              <a:latin typeface="Cambria Math" panose="02040503050406030204" pitchFamily="18" charset="0"/>
                              <a:ea typeface="BM JUA OTF" panose="02020603020101020101" pitchFamily="18" charset="-127"/>
                            </a:rPr>
                            <m:t>18</m:t>
                          </m:r>
                        </m:e>
                      </m:d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=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2</m:t>
                      </m:r>
                    </m:oMath>
                  </m:oMathPara>
                </a14:m>
                <a:endParaRPr kumimoji="1" lang="en-US" altLang="ko-KR" sz="3000" b="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h</m:t>
                      </m:r>
                      <m:d>
                        <m:dPr>
                          <m:ctrlPr>
                            <a:rPr kumimoji="1" lang="en-US" altLang="ko-KR" sz="3000" b="0" i="1" smtClean="0">
                              <a:latin typeface="Cambria Math" panose="02040503050406030204" pitchFamily="18" charset="0"/>
                              <a:ea typeface="BM JUA OTF" panose="02020603020101020101" pitchFamily="18" charset="-127"/>
                            </a:rPr>
                          </m:ctrlPr>
                        </m:dPr>
                        <m:e>
                          <m:r>
                            <a:rPr kumimoji="1" lang="en-US" altLang="ko-KR" sz="3000" b="0" i="1" smtClean="0">
                              <a:latin typeface="Cambria Math" panose="02040503050406030204" pitchFamily="18" charset="0"/>
                              <a:ea typeface="BM JUA OTF" panose="02020603020101020101" pitchFamily="18" charset="-127"/>
                            </a:rPr>
                            <m:t>26</m:t>
                          </m:r>
                        </m:e>
                      </m:d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=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2</m:t>
                      </m:r>
                    </m:oMath>
                  </m:oMathPara>
                </a14:m>
                <a:endParaRPr kumimoji="1" lang="en-US" altLang="ko-KR" sz="3000" b="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</p:txBody>
          </p:sp>
        </mc:Choice>
        <mc:Fallback>
          <p:sp>
            <p:nvSpPr>
              <p:cNvPr id="8" name="제목 1">
                <a:extLst>
                  <a:ext uri="{FF2B5EF4-FFF2-40B4-BE49-F238E27FC236}">
                    <a16:creationId xmlns:a16="http://schemas.microsoft.com/office/drawing/2014/main" id="{CA97E112-3204-DC2D-E89F-B6597D41C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546" y="2445744"/>
                <a:ext cx="5284908" cy="28168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제목 1">
                <a:extLst>
                  <a:ext uri="{FF2B5EF4-FFF2-40B4-BE49-F238E27FC236}">
                    <a16:creationId xmlns:a16="http://schemas.microsoft.com/office/drawing/2014/main" id="{05619005-E609-11AA-5138-5D83496743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09184" y="2518231"/>
                <a:ext cx="5284908" cy="117786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h</m:t>
                      </m:r>
                      <m:d>
                        <m:dPr>
                          <m:ctrlPr>
                            <a:rPr kumimoji="1" lang="en-US" altLang="ko-KR" sz="3000" b="0" i="1" smtClean="0">
                              <a:latin typeface="Cambria Math" panose="02040503050406030204" pitchFamily="18" charset="0"/>
                              <a:ea typeface="BM JUA OTF" panose="02020603020101020101" pitchFamily="18" charset="-127"/>
                            </a:rPr>
                          </m:ctrlPr>
                        </m:dPr>
                        <m:e>
                          <m:r>
                            <a:rPr kumimoji="1" lang="en-US" altLang="ko-KR" sz="3000" b="0" i="1" smtClean="0">
                              <a:latin typeface="Cambria Math" panose="02040503050406030204" pitchFamily="18" charset="0"/>
                              <a:ea typeface="BM JUA OTF" panose="02020603020101020101" pitchFamily="18" charset="-127"/>
                            </a:rPr>
                            <m:t>𝑥</m:t>
                          </m:r>
                        </m:e>
                      </m:d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=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𝑥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 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𝑚𝑜𝑑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 8</m:t>
                      </m:r>
                    </m:oMath>
                  </m:oMathPara>
                </a14:m>
                <a:endParaRPr kumimoji="1" lang="ko-KR" altLang="en-US" sz="300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</p:txBody>
          </p:sp>
        </mc:Choice>
        <mc:Fallback>
          <p:sp>
            <p:nvSpPr>
              <p:cNvPr id="11" name="제목 1">
                <a:extLst>
                  <a:ext uri="{FF2B5EF4-FFF2-40B4-BE49-F238E27FC236}">
                    <a16:creationId xmlns:a16="http://schemas.microsoft.com/office/drawing/2014/main" id="{05619005-E609-11AA-5138-5D8349674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184" y="2518231"/>
                <a:ext cx="5284908" cy="1177860"/>
              </a:xfrm>
              <a:prstGeom prst="rect">
                <a:avLst/>
              </a:prstGeom>
              <a:blipFill>
                <a:blip r:embed="rId3"/>
                <a:stretch>
                  <a:fillRect b="-107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825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2B816-3F77-B141-0044-44A23313E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31" y="0"/>
            <a:ext cx="8555061" cy="1629103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Naive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한 해시 충돌 해결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체이닝</a:t>
            </a:r>
            <a:endParaRPr kumimoji="1" lang="ko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596FA31-D105-ADCC-458F-1FB7D09CBBA7}"/>
              </a:ext>
            </a:extLst>
          </p:cNvPr>
          <p:cNvSpPr txBox="1">
            <a:spLocks/>
          </p:cNvSpPr>
          <p:nvPr/>
        </p:nvSpPr>
        <p:spPr>
          <a:xfrm>
            <a:off x="5681629" y="1166001"/>
            <a:ext cx="5284908" cy="28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en-US" altLang="ko-KR" sz="3000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324FB5FE-D36B-D97C-2B47-C3E0D3844BD9}"/>
              </a:ext>
            </a:extLst>
          </p:cNvPr>
          <p:cNvCxnSpPr>
            <a:cxnSpLocks/>
          </p:cNvCxnSpPr>
          <p:nvPr/>
        </p:nvCxnSpPr>
        <p:spPr>
          <a:xfrm>
            <a:off x="1634862" y="1841326"/>
            <a:ext cx="32878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A97E112-3204-DC2D-E89F-B6597D41CB29}"/>
              </a:ext>
            </a:extLst>
          </p:cNvPr>
          <p:cNvSpPr txBox="1">
            <a:spLocks/>
          </p:cNvSpPr>
          <p:nvPr/>
        </p:nvSpPr>
        <p:spPr>
          <a:xfrm>
            <a:off x="4693623" y="2702529"/>
            <a:ext cx="6924268" cy="28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/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같은 주소로 </a:t>
            </a:r>
            <a:r>
              <a:rPr kumimoji="1" lang="ko-KR" altLang="en-US" sz="3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해싱되는</a:t>
            </a:r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 원소를 모두 하나의 연결 리스트에 매달아서 관리한다</a:t>
            </a:r>
            <a:r>
              <a:rPr kumimoji="1" lang="en-US" altLang="ko-KR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endParaRPr kumimoji="1" lang="en-US" altLang="ko-KR" sz="3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/>
            <a:endParaRPr kumimoji="1" lang="en-US" altLang="ko-KR" sz="3000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/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원소를 검색할 때는 해당 연결 리스트의 원소들을 차례로 지나가면서 탐색한다</a:t>
            </a:r>
            <a:r>
              <a:rPr kumimoji="1" lang="en-US" altLang="ko-KR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/>
            <a:endParaRPr kumimoji="1" lang="en-US" altLang="ko-KR" sz="3000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1E8DEC-47FB-56D0-D870-3DB6FDC5D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80" y="2386210"/>
            <a:ext cx="4204043" cy="356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15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2B816-3F77-B141-0044-44A23313E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21" y="100208"/>
            <a:ext cx="8555061" cy="1629103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해시 충돌 해결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개방 주소 방법 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(open addressing)</a:t>
            </a:r>
            <a:endParaRPr kumimoji="1" lang="ko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596FA31-D105-ADCC-458F-1FB7D09CBBA7}"/>
              </a:ext>
            </a:extLst>
          </p:cNvPr>
          <p:cNvSpPr txBox="1">
            <a:spLocks/>
          </p:cNvSpPr>
          <p:nvPr/>
        </p:nvSpPr>
        <p:spPr>
          <a:xfrm>
            <a:off x="5681629" y="1166001"/>
            <a:ext cx="5284908" cy="28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en-US" altLang="ko-KR" sz="3000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324FB5FE-D36B-D97C-2B47-C3E0D3844BD9}"/>
              </a:ext>
            </a:extLst>
          </p:cNvPr>
          <p:cNvCxnSpPr>
            <a:cxnSpLocks/>
          </p:cNvCxnSpPr>
          <p:nvPr/>
        </p:nvCxnSpPr>
        <p:spPr>
          <a:xfrm>
            <a:off x="1634862" y="1841326"/>
            <a:ext cx="32878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A97E112-3204-DC2D-E89F-B6597D41CB29}"/>
              </a:ext>
            </a:extLst>
          </p:cNvPr>
          <p:cNvSpPr txBox="1">
            <a:spLocks/>
          </p:cNvSpPr>
          <p:nvPr/>
        </p:nvSpPr>
        <p:spPr>
          <a:xfrm>
            <a:off x="1405541" y="2847043"/>
            <a:ext cx="8915906" cy="28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충돌시</a:t>
            </a:r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 다른 주어진 테이블 공간 안에서 다른 공간을 찾음</a:t>
            </a:r>
            <a:endParaRPr kumimoji="1" lang="en-US" altLang="ko-KR" sz="3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kumimoji="1" lang="en-US" altLang="ko-KR" sz="3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따라서 모든 원소가 반드시 자신의 </a:t>
            </a:r>
            <a:r>
              <a:rPr kumimoji="1" lang="ko-KR" altLang="en-US" sz="3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해시값과</a:t>
            </a:r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 일치하는 주소에 저장된다는 보장이 없다</a:t>
            </a:r>
            <a:r>
              <a:rPr kumimoji="1" lang="en-US" altLang="ko-KR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endParaRPr kumimoji="1" lang="en-US" altLang="ko-KR" sz="3000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kumimoji="1" lang="ko-KR" altLang="en-US" sz="3000" b="0" dirty="0">
                <a:latin typeface="BM JUA OTF" panose="02020603020101020101" pitchFamily="18" charset="-127"/>
                <a:ea typeface="BM JUA OTF" panose="02020603020101020101" pitchFamily="18" charset="-127"/>
              </a:rPr>
              <a:t>선형 조사</a:t>
            </a:r>
            <a:r>
              <a:rPr kumimoji="1" lang="en-US" altLang="ko-KR" sz="3000" b="0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1" lang="ko-KR" altLang="en-US" sz="3000" b="0" dirty="0">
                <a:latin typeface="BM JUA OTF" panose="02020603020101020101" pitchFamily="18" charset="-127"/>
                <a:ea typeface="BM JUA OTF" panose="02020603020101020101" pitchFamily="18" charset="-127"/>
              </a:rPr>
              <a:t> 이차원 조사</a:t>
            </a:r>
            <a:r>
              <a:rPr kumimoji="1" lang="en-US" altLang="ko-KR" sz="3000" b="0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1" lang="ko-KR" altLang="en-US" sz="3000" b="0" dirty="0">
                <a:latin typeface="BM JUA OTF" panose="02020603020101020101" pitchFamily="18" charset="-127"/>
                <a:ea typeface="BM JUA OTF" panose="02020603020101020101" pitchFamily="18" charset="-127"/>
              </a:rPr>
              <a:t> 더블 </a:t>
            </a:r>
            <a:r>
              <a:rPr kumimoji="1" lang="ko-KR" altLang="en-US" sz="3000" b="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해싱</a:t>
            </a:r>
            <a:endParaRPr kumimoji="1" lang="en-US" altLang="ko-KR" sz="3000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2892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2B816-3F77-B141-0044-44A23313E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21" y="100208"/>
            <a:ext cx="8555061" cy="1629103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개방 주소 방법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선형 조사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(linear probing)</a:t>
            </a:r>
            <a:endParaRPr kumimoji="1" lang="ko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596FA31-D105-ADCC-458F-1FB7D09CBBA7}"/>
              </a:ext>
            </a:extLst>
          </p:cNvPr>
          <p:cNvSpPr txBox="1">
            <a:spLocks/>
          </p:cNvSpPr>
          <p:nvPr/>
        </p:nvSpPr>
        <p:spPr>
          <a:xfrm>
            <a:off x="5681629" y="1166001"/>
            <a:ext cx="5284908" cy="28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en-US" altLang="ko-KR" sz="3000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324FB5FE-D36B-D97C-2B47-C3E0D3844BD9}"/>
              </a:ext>
            </a:extLst>
          </p:cNvPr>
          <p:cNvCxnSpPr>
            <a:cxnSpLocks/>
          </p:cNvCxnSpPr>
          <p:nvPr/>
        </p:nvCxnSpPr>
        <p:spPr>
          <a:xfrm>
            <a:off x="1634862" y="1841326"/>
            <a:ext cx="32878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A97E112-3204-DC2D-E89F-B6597D41CB29}"/>
              </a:ext>
            </a:extLst>
          </p:cNvPr>
          <p:cNvSpPr txBox="1">
            <a:spLocks/>
          </p:cNvSpPr>
          <p:nvPr/>
        </p:nvSpPr>
        <p:spPr>
          <a:xfrm>
            <a:off x="1393016" y="2389844"/>
            <a:ext cx="8915906" cy="28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000" b="0" dirty="0">
                <a:latin typeface="BM JUA OTF" panose="02020603020101020101" pitchFamily="18" charset="-127"/>
                <a:ea typeface="BM JUA OTF" panose="02020603020101020101" pitchFamily="18" charset="-127"/>
              </a:rPr>
              <a:t>가장 간단한 충돌 해결 방법</a:t>
            </a:r>
            <a:endParaRPr kumimoji="1" lang="en-US" altLang="ko-KR" sz="3000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l"/>
            <a:endParaRPr kumimoji="1" lang="en-US" altLang="ko-KR" sz="3000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l"/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충돌이 일어난 자리에서 일차 함수의 보폭으로 점프한다</a:t>
            </a:r>
            <a:r>
              <a:rPr kumimoji="1" lang="en-US" altLang="ko-KR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algn="l"/>
            <a:endParaRPr kumimoji="1" lang="en-US" altLang="ko-KR" sz="3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l"/>
            <a:r>
              <a:rPr kumimoji="1" lang="ko-KR" altLang="en-US" sz="3000" b="0" dirty="0">
                <a:latin typeface="BM JUA OTF" panose="02020603020101020101" pitchFamily="18" charset="-127"/>
                <a:ea typeface="BM JUA OTF" panose="02020603020101020101" pitchFamily="18" charset="-127"/>
              </a:rPr>
              <a:t>테이블의 경계를 넘어갈 경우에는 맨 앞으로 넘어간다</a:t>
            </a:r>
            <a:r>
              <a:rPr kumimoji="1" lang="en-US" altLang="ko-KR" sz="3000" b="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  <a:r>
              <a:rPr kumimoji="1" lang="ko-KR" altLang="en-US" sz="3000" b="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endParaRPr kumimoji="1" lang="en-US" altLang="ko-KR" sz="3000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5371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2B816-3F77-B141-0044-44A23313E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21" y="100208"/>
            <a:ext cx="8555061" cy="1629103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개방 주소 방법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선형 조사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(linear probing)</a:t>
            </a:r>
            <a:endParaRPr kumimoji="1" lang="ko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596FA31-D105-ADCC-458F-1FB7D09CBBA7}"/>
              </a:ext>
            </a:extLst>
          </p:cNvPr>
          <p:cNvSpPr txBox="1">
            <a:spLocks/>
          </p:cNvSpPr>
          <p:nvPr/>
        </p:nvSpPr>
        <p:spPr>
          <a:xfrm>
            <a:off x="5681629" y="1166001"/>
            <a:ext cx="5284908" cy="28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en-US" altLang="ko-KR" sz="3000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324FB5FE-D36B-D97C-2B47-C3E0D3844BD9}"/>
              </a:ext>
            </a:extLst>
          </p:cNvPr>
          <p:cNvCxnSpPr>
            <a:cxnSpLocks/>
          </p:cNvCxnSpPr>
          <p:nvPr/>
        </p:nvCxnSpPr>
        <p:spPr>
          <a:xfrm>
            <a:off x="1634862" y="1841326"/>
            <a:ext cx="32878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E4A5930-2765-F64C-E95D-577C24B7B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771599"/>
              </p:ext>
            </p:extLst>
          </p:nvPr>
        </p:nvGraphicFramePr>
        <p:xfrm>
          <a:off x="1320047" y="2126022"/>
          <a:ext cx="3602682" cy="421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341">
                  <a:extLst>
                    <a:ext uri="{9D8B030D-6E8A-4147-A177-3AD203B41FA5}">
                      <a16:colId xmlns:a16="http://schemas.microsoft.com/office/drawing/2014/main" val="2656200104"/>
                    </a:ext>
                  </a:extLst>
                </a:gridCol>
                <a:gridCol w="1801341">
                  <a:extLst>
                    <a:ext uri="{9D8B030D-6E8A-4147-A177-3AD203B41FA5}">
                      <a16:colId xmlns:a16="http://schemas.microsoft.com/office/drawing/2014/main" val="313092917"/>
                    </a:ext>
                  </a:extLst>
                </a:gridCol>
              </a:tblGrid>
              <a:tr h="526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983475"/>
                  </a:ext>
                </a:extLst>
              </a:tr>
              <a:tr h="526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506733"/>
                  </a:ext>
                </a:extLst>
              </a:tr>
              <a:tr h="526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527028"/>
                  </a:ext>
                </a:extLst>
              </a:tr>
              <a:tr h="526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973970"/>
                  </a:ext>
                </a:extLst>
              </a:tr>
              <a:tr h="526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831363"/>
                  </a:ext>
                </a:extLst>
              </a:tr>
              <a:tr h="526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531525"/>
                  </a:ext>
                </a:extLst>
              </a:tr>
              <a:tr h="526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351943"/>
                  </a:ext>
                </a:extLst>
              </a:tr>
              <a:tr h="526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04629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id="{2BD773A0-B467-11F2-003D-503C559D9A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56161" y="1537092"/>
                <a:ext cx="5284908" cy="117786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h</m:t>
                      </m:r>
                      <m:d>
                        <m:dPr>
                          <m:ctrlPr>
                            <a:rPr kumimoji="1" lang="en-US" altLang="ko-KR" sz="3000" b="0" i="1" smtClean="0">
                              <a:latin typeface="Cambria Math" panose="02040503050406030204" pitchFamily="18" charset="0"/>
                              <a:ea typeface="BM JUA OTF" panose="02020603020101020101" pitchFamily="18" charset="-127"/>
                            </a:rPr>
                          </m:ctrlPr>
                        </m:dPr>
                        <m:e>
                          <m:r>
                            <a:rPr kumimoji="1" lang="en-US" altLang="ko-KR" sz="3000" b="0" i="1" smtClean="0">
                              <a:latin typeface="Cambria Math" panose="02040503050406030204" pitchFamily="18" charset="0"/>
                              <a:ea typeface="BM JUA OTF" panose="02020603020101020101" pitchFamily="18" charset="-127"/>
                            </a:rPr>
                            <m:t>𝑥</m:t>
                          </m:r>
                        </m:e>
                      </m:d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=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𝑥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 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𝑚𝑜𝑑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 8</m:t>
                      </m:r>
                    </m:oMath>
                  </m:oMathPara>
                </a14:m>
                <a:endParaRPr kumimoji="1" lang="ko-KR" altLang="en-US" sz="300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</p:txBody>
          </p:sp>
        </mc:Choice>
        <mc:Fallback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id="{2BD773A0-B467-11F2-003D-503C559D9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161" y="1537092"/>
                <a:ext cx="5284908" cy="1177860"/>
              </a:xfrm>
              <a:prstGeom prst="rect">
                <a:avLst/>
              </a:prstGeom>
              <a:blipFill>
                <a:blip r:embed="rId2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제목 1">
                <a:extLst>
                  <a:ext uri="{FF2B5EF4-FFF2-40B4-BE49-F238E27FC236}">
                    <a16:creationId xmlns:a16="http://schemas.microsoft.com/office/drawing/2014/main" id="{E2D75881-3658-310A-4A02-2CCDDCFEE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08352" y="955146"/>
                <a:ext cx="5284908" cy="281681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h</m:t>
                      </m:r>
                      <m:d>
                        <m:dPr>
                          <m:ctrlPr>
                            <a:rPr kumimoji="1" lang="en-US" altLang="ko-KR" sz="3000" b="0" i="1" smtClean="0">
                              <a:latin typeface="Cambria Math" panose="02040503050406030204" pitchFamily="18" charset="0"/>
                              <a:ea typeface="BM JUA OTF" panose="02020603020101020101" pitchFamily="18" charset="-127"/>
                            </a:rPr>
                          </m:ctrlPr>
                        </m:dPr>
                        <m:e>
                          <m:r>
                            <a:rPr kumimoji="1" lang="en-US" altLang="ko-KR" sz="3000" b="0" i="1" smtClean="0">
                              <a:latin typeface="Cambria Math" panose="02040503050406030204" pitchFamily="18" charset="0"/>
                              <a:ea typeface="BM JUA OTF" panose="02020603020101020101" pitchFamily="18" charset="-127"/>
                            </a:rPr>
                            <m:t>18</m:t>
                          </m:r>
                        </m:e>
                      </m:d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=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2</m:t>
                      </m:r>
                    </m:oMath>
                  </m:oMathPara>
                </a14:m>
                <a:endParaRPr kumimoji="1" lang="en-US" altLang="ko-KR" sz="3000" b="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</p:txBody>
          </p:sp>
        </mc:Choice>
        <mc:Fallback>
          <p:sp>
            <p:nvSpPr>
              <p:cNvPr id="6" name="제목 1">
                <a:extLst>
                  <a:ext uri="{FF2B5EF4-FFF2-40B4-BE49-F238E27FC236}">
                    <a16:creationId xmlns:a16="http://schemas.microsoft.com/office/drawing/2014/main" id="{E2D75881-3658-310A-4A02-2CCDDCFEE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352" y="955146"/>
                <a:ext cx="5284908" cy="2816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76CBBF8-3160-D655-4AD8-550E616791C5}"/>
              </a:ext>
            </a:extLst>
          </p:cNvPr>
          <p:cNvCxnSpPr>
            <a:cxnSpLocks/>
          </p:cNvCxnSpPr>
          <p:nvPr/>
        </p:nvCxnSpPr>
        <p:spPr>
          <a:xfrm flipH="1">
            <a:off x="4922729" y="3475973"/>
            <a:ext cx="22609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9F2A5587-EF68-ED39-A12D-B9F27CDA1CC9}"/>
              </a:ext>
            </a:extLst>
          </p:cNvPr>
          <p:cNvSpPr txBox="1">
            <a:spLocks/>
          </p:cNvSpPr>
          <p:nvPr/>
        </p:nvSpPr>
        <p:spPr>
          <a:xfrm>
            <a:off x="5348721" y="3002118"/>
            <a:ext cx="1408963" cy="4738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0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conflict</a:t>
            </a:r>
            <a:endParaRPr kumimoji="1" lang="ko-KR" altLang="en-US" sz="2000" dirty="0">
              <a:solidFill>
                <a:srgbClr val="FF000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4728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2B816-3F77-B141-0044-44A23313E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21" y="100208"/>
            <a:ext cx="8555061" cy="1629103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개방 주소 방법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선형 조사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(linear probing)</a:t>
            </a:r>
            <a:endParaRPr kumimoji="1" lang="ko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596FA31-D105-ADCC-458F-1FB7D09CBBA7}"/>
              </a:ext>
            </a:extLst>
          </p:cNvPr>
          <p:cNvSpPr txBox="1">
            <a:spLocks/>
          </p:cNvSpPr>
          <p:nvPr/>
        </p:nvSpPr>
        <p:spPr>
          <a:xfrm>
            <a:off x="5681629" y="1166001"/>
            <a:ext cx="5284908" cy="28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en-US" altLang="ko-KR" sz="3000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324FB5FE-D36B-D97C-2B47-C3E0D3844BD9}"/>
              </a:ext>
            </a:extLst>
          </p:cNvPr>
          <p:cNvCxnSpPr>
            <a:cxnSpLocks/>
          </p:cNvCxnSpPr>
          <p:nvPr/>
        </p:nvCxnSpPr>
        <p:spPr>
          <a:xfrm>
            <a:off x="1634862" y="1841326"/>
            <a:ext cx="32878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E4A5930-2765-F64C-E95D-577C24B7B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381445"/>
              </p:ext>
            </p:extLst>
          </p:nvPr>
        </p:nvGraphicFramePr>
        <p:xfrm>
          <a:off x="1320047" y="2126022"/>
          <a:ext cx="3602682" cy="421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341">
                  <a:extLst>
                    <a:ext uri="{9D8B030D-6E8A-4147-A177-3AD203B41FA5}">
                      <a16:colId xmlns:a16="http://schemas.microsoft.com/office/drawing/2014/main" val="2656200104"/>
                    </a:ext>
                  </a:extLst>
                </a:gridCol>
                <a:gridCol w="1801341">
                  <a:extLst>
                    <a:ext uri="{9D8B030D-6E8A-4147-A177-3AD203B41FA5}">
                      <a16:colId xmlns:a16="http://schemas.microsoft.com/office/drawing/2014/main" val="313092917"/>
                    </a:ext>
                  </a:extLst>
                </a:gridCol>
              </a:tblGrid>
              <a:tr h="526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983475"/>
                  </a:ext>
                </a:extLst>
              </a:tr>
              <a:tr h="526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506733"/>
                  </a:ext>
                </a:extLst>
              </a:tr>
              <a:tr h="526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527028"/>
                  </a:ext>
                </a:extLst>
              </a:tr>
              <a:tr h="526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973970"/>
                  </a:ext>
                </a:extLst>
              </a:tr>
              <a:tr h="526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831363"/>
                  </a:ext>
                </a:extLst>
              </a:tr>
              <a:tr h="526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531525"/>
                  </a:ext>
                </a:extLst>
              </a:tr>
              <a:tr h="526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351943"/>
                  </a:ext>
                </a:extLst>
              </a:tr>
              <a:tr h="526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04629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id="{2BD773A0-B467-11F2-003D-503C559D9A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56161" y="1537092"/>
                <a:ext cx="5284908" cy="117786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h</m:t>
                      </m:r>
                      <m:d>
                        <m:dPr>
                          <m:ctrlPr>
                            <a:rPr kumimoji="1" lang="en-US" altLang="ko-KR" sz="3000" b="0" i="1" smtClean="0">
                              <a:latin typeface="Cambria Math" panose="02040503050406030204" pitchFamily="18" charset="0"/>
                              <a:ea typeface="BM JUA OTF" panose="02020603020101020101" pitchFamily="18" charset="-127"/>
                            </a:rPr>
                          </m:ctrlPr>
                        </m:dPr>
                        <m:e>
                          <m:r>
                            <a:rPr kumimoji="1" lang="en-US" altLang="ko-KR" sz="3000" b="0" i="1" smtClean="0">
                              <a:latin typeface="Cambria Math" panose="02040503050406030204" pitchFamily="18" charset="0"/>
                              <a:ea typeface="BM JUA OTF" panose="02020603020101020101" pitchFamily="18" charset="-127"/>
                            </a:rPr>
                            <m:t>𝑥</m:t>
                          </m:r>
                        </m:e>
                      </m:d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=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𝑥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 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𝑚𝑜𝑑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 8</m:t>
                      </m:r>
                    </m:oMath>
                  </m:oMathPara>
                </a14:m>
                <a:endParaRPr kumimoji="1" lang="ko-KR" altLang="en-US" sz="300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</p:txBody>
          </p:sp>
        </mc:Choice>
        <mc:Fallback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id="{2BD773A0-B467-11F2-003D-503C559D9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161" y="1537092"/>
                <a:ext cx="5284908" cy="1177860"/>
              </a:xfrm>
              <a:prstGeom prst="rect">
                <a:avLst/>
              </a:prstGeom>
              <a:blipFill>
                <a:blip r:embed="rId2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제목 1">
                <a:extLst>
                  <a:ext uri="{FF2B5EF4-FFF2-40B4-BE49-F238E27FC236}">
                    <a16:creationId xmlns:a16="http://schemas.microsoft.com/office/drawing/2014/main" id="{E2D75881-3658-310A-4A02-2CCDDCFEE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08352" y="955146"/>
                <a:ext cx="5284908" cy="281681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h</m:t>
                      </m:r>
                      <m:d>
                        <m:dPr>
                          <m:ctrlPr>
                            <a:rPr kumimoji="1" lang="en-US" altLang="ko-KR" sz="3000" b="0" i="1" smtClean="0">
                              <a:latin typeface="Cambria Math" panose="02040503050406030204" pitchFamily="18" charset="0"/>
                              <a:ea typeface="BM JUA OTF" panose="02020603020101020101" pitchFamily="18" charset="-127"/>
                            </a:rPr>
                          </m:ctrlPr>
                        </m:dPr>
                        <m:e>
                          <m:r>
                            <a:rPr kumimoji="1" lang="en-US" altLang="ko-KR" sz="3000" b="0" i="1" smtClean="0">
                              <a:latin typeface="Cambria Math" panose="02040503050406030204" pitchFamily="18" charset="0"/>
                              <a:ea typeface="BM JUA OTF" panose="02020603020101020101" pitchFamily="18" charset="-127"/>
                            </a:rPr>
                            <m:t>18</m:t>
                          </m:r>
                        </m:e>
                      </m:d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=2</m:t>
                      </m:r>
                    </m:oMath>
                  </m:oMathPara>
                </a14:m>
                <a:endParaRPr kumimoji="1" lang="en-US" altLang="ko-KR" sz="3000" b="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</p:txBody>
          </p:sp>
        </mc:Choice>
        <mc:Fallback>
          <p:sp>
            <p:nvSpPr>
              <p:cNvPr id="6" name="제목 1">
                <a:extLst>
                  <a:ext uri="{FF2B5EF4-FFF2-40B4-BE49-F238E27FC236}">
                    <a16:creationId xmlns:a16="http://schemas.microsoft.com/office/drawing/2014/main" id="{E2D75881-3658-310A-4A02-2CCDDCFEE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352" y="955146"/>
                <a:ext cx="5284908" cy="2816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76CBBF8-3160-D655-4AD8-550E616791C5}"/>
              </a:ext>
            </a:extLst>
          </p:cNvPr>
          <p:cNvCxnSpPr>
            <a:cxnSpLocks/>
          </p:cNvCxnSpPr>
          <p:nvPr/>
        </p:nvCxnSpPr>
        <p:spPr>
          <a:xfrm flipH="1">
            <a:off x="4922729" y="3475973"/>
            <a:ext cx="22609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9F2A5587-EF68-ED39-A12D-B9F27CDA1CC9}"/>
              </a:ext>
            </a:extLst>
          </p:cNvPr>
          <p:cNvSpPr txBox="1">
            <a:spLocks/>
          </p:cNvSpPr>
          <p:nvPr/>
        </p:nvSpPr>
        <p:spPr>
          <a:xfrm>
            <a:off x="5348721" y="3002118"/>
            <a:ext cx="1408963" cy="4738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0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conflict</a:t>
            </a:r>
            <a:endParaRPr kumimoji="1" lang="ko-KR" altLang="en-US" sz="2000" dirty="0">
              <a:solidFill>
                <a:srgbClr val="FF000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8" name="U자형 화살표[U] 17">
            <a:extLst>
              <a:ext uri="{FF2B5EF4-FFF2-40B4-BE49-F238E27FC236}">
                <a16:creationId xmlns:a16="http://schemas.microsoft.com/office/drawing/2014/main" id="{33722834-67BB-4F2E-6B35-6814920181C9}"/>
              </a:ext>
            </a:extLst>
          </p:cNvPr>
          <p:cNvSpPr/>
          <p:nvPr/>
        </p:nvSpPr>
        <p:spPr>
          <a:xfrm rot="5400000">
            <a:off x="4948824" y="3509230"/>
            <a:ext cx="533432" cy="544882"/>
          </a:xfrm>
          <a:prstGeom prst="uturnArrow">
            <a:avLst>
              <a:gd name="adj1" fmla="val 25000"/>
              <a:gd name="adj2" fmla="val 25000"/>
              <a:gd name="adj3" fmla="val 41437"/>
              <a:gd name="adj4" fmla="val 43750"/>
              <a:gd name="adj5" fmla="val 100000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541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2B816-3F77-B141-0044-44A23313E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21" y="100208"/>
            <a:ext cx="8555061" cy="1629103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개방 주소 방법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선형 조사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(linear probing)</a:t>
            </a:r>
            <a:endParaRPr kumimoji="1" lang="ko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596FA31-D105-ADCC-458F-1FB7D09CBBA7}"/>
              </a:ext>
            </a:extLst>
          </p:cNvPr>
          <p:cNvSpPr txBox="1">
            <a:spLocks/>
          </p:cNvSpPr>
          <p:nvPr/>
        </p:nvSpPr>
        <p:spPr>
          <a:xfrm>
            <a:off x="5681629" y="1166001"/>
            <a:ext cx="5284908" cy="28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en-US" altLang="ko-KR" sz="3000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324FB5FE-D36B-D97C-2B47-C3E0D3844BD9}"/>
              </a:ext>
            </a:extLst>
          </p:cNvPr>
          <p:cNvCxnSpPr>
            <a:cxnSpLocks/>
          </p:cNvCxnSpPr>
          <p:nvPr/>
        </p:nvCxnSpPr>
        <p:spPr>
          <a:xfrm>
            <a:off x="1634862" y="1841326"/>
            <a:ext cx="32878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E4A5930-2765-F64C-E95D-577C24B7B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164855"/>
              </p:ext>
            </p:extLst>
          </p:nvPr>
        </p:nvGraphicFramePr>
        <p:xfrm>
          <a:off x="1320047" y="2126022"/>
          <a:ext cx="3602682" cy="421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341">
                  <a:extLst>
                    <a:ext uri="{9D8B030D-6E8A-4147-A177-3AD203B41FA5}">
                      <a16:colId xmlns:a16="http://schemas.microsoft.com/office/drawing/2014/main" val="2656200104"/>
                    </a:ext>
                  </a:extLst>
                </a:gridCol>
                <a:gridCol w="1801341">
                  <a:extLst>
                    <a:ext uri="{9D8B030D-6E8A-4147-A177-3AD203B41FA5}">
                      <a16:colId xmlns:a16="http://schemas.microsoft.com/office/drawing/2014/main" val="313092917"/>
                    </a:ext>
                  </a:extLst>
                </a:gridCol>
              </a:tblGrid>
              <a:tr h="526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983475"/>
                  </a:ext>
                </a:extLst>
              </a:tr>
              <a:tr h="526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506733"/>
                  </a:ext>
                </a:extLst>
              </a:tr>
              <a:tr h="526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527028"/>
                  </a:ext>
                </a:extLst>
              </a:tr>
              <a:tr h="526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973970"/>
                  </a:ext>
                </a:extLst>
              </a:tr>
              <a:tr h="526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831363"/>
                  </a:ext>
                </a:extLst>
              </a:tr>
              <a:tr h="526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531525"/>
                  </a:ext>
                </a:extLst>
              </a:tr>
              <a:tr h="526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351943"/>
                  </a:ext>
                </a:extLst>
              </a:tr>
              <a:tr h="526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04629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id="{2BD773A0-B467-11F2-003D-503C559D9A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56161" y="1537092"/>
                <a:ext cx="5284908" cy="117786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h</m:t>
                      </m:r>
                      <m:d>
                        <m:dPr>
                          <m:ctrlPr>
                            <a:rPr kumimoji="1" lang="en-US" altLang="ko-KR" sz="3000" b="0" i="1" smtClean="0">
                              <a:latin typeface="Cambria Math" panose="02040503050406030204" pitchFamily="18" charset="0"/>
                              <a:ea typeface="BM JUA OTF" panose="02020603020101020101" pitchFamily="18" charset="-127"/>
                            </a:rPr>
                          </m:ctrlPr>
                        </m:dPr>
                        <m:e>
                          <m:r>
                            <a:rPr kumimoji="1" lang="en-US" altLang="ko-KR" sz="3000" b="0" i="1" smtClean="0">
                              <a:latin typeface="Cambria Math" panose="02040503050406030204" pitchFamily="18" charset="0"/>
                              <a:ea typeface="BM JUA OTF" panose="02020603020101020101" pitchFamily="18" charset="-127"/>
                            </a:rPr>
                            <m:t>𝑥</m:t>
                          </m:r>
                        </m:e>
                      </m:d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=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𝑥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 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𝑚𝑜𝑑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 8</m:t>
                      </m:r>
                    </m:oMath>
                  </m:oMathPara>
                </a14:m>
                <a:endParaRPr kumimoji="1" lang="ko-KR" altLang="en-US" sz="300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</p:txBody>
          </p:sp>
        </mc:Choice>
        <mc:Fallback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id="{2BD773A0-B467-11F2-003D-503C559D9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161" y="1537092"/>
                <a:ext cx="5284908" cy="1177860"/>
              </a:xfrm>
              <a:prstGeom prst="rect">
                <a:avLst/>
              </a:prstGeom>
              <a:blipFill>
                <a:blip r:embed="rId2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제목 1">
                <a:extLst>
                  <a:ext uri="{FF2B5EF4-FFF2-40B4-BE49-F238E27FC236}">
                    <a16:creationId xmlns:a16="http://schemas.microsoft.com/office/drawing/2014/main" id="{E2D75881-3658-310A-4A02-2CCDDCFEE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08352" y="955146"/>
                <a:ext cx="5284908" cy="281681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h</m:t>
                      </m:r>
                      <m:d>
                        <m:dPr>
                          <m:ctrlPr>
                            <a:rPr kumimoji="1" lang="en-US" altLang="ko-KR" sz="3000" b="0" i="1" smtClean="0">
                              <a:latin typeface="Cambria Math" panose="02040503050406030204" pitchFamily="18" charset="0"/>
                              <a:ea typeface="BM JUA OTF" panose="02020603020101020101" pitchFamily="18" charset="-127"/>
                            </a:rPr>
                          </m:ctrlPr>
                        </m:dPr>
                        <m:e>
                          <m:r>
                            <a:rPr kumimoji="1" lang="en-US" altLang="ko-KR" sz="3000" b="0" i="1" smtClean="0">
                              <a:latin typeface="Cambria Math" panose="02040503050406030204" pitchFamily="18" charset="0"/>
                              <a:ea typeface="BM JUA OTF" panose="02020603020101020101" pitchFamily="18" charset="-127"/>
                            </a:rPr>
                            <m:t>18</m:t>
                          </m:r>
                        </m:e>
                      </m:d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=2</m:t>
                      </m:r>
                    </m:oMath>
                  </m:oMathPara>
                </a14:m>
                <a:endParaRPr kumimoji="1" lang="en-US" altLang="ko-KR" sz="3000" b="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</p:txBody>
          </p:sp>
        </mc:Choice>
        <mc:Fallback>
          <p:sp>
            <p:nvSpPr>
              <p:cNvPr id="6" name="제목 1">
                <a:extLst>
                  <a:ext uri="{FF2B5EF4-FFF2-40B4-BE49-F238E27FC236}">
                    <a16:creationId xmlns:a16="http://schemas.microsoft.com/office/drawing/2014/main" id="{E2D75881-3658-310A-4A02-2CCDDCFEE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352" y="955146"/>
                <a:ext cx="5284908" cy="2816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76CBBF8-3160-D655-4AD8-550E616791C5}"/>
              </a:ext>
            </a:extLst>
          </p:cNvPr>
          <p:cNvCxnSpPr>
            <a:cxnSpLocks/>
          </p:cNvCxnSpPr>
          <p:nvPr/>
        </p:nvCxnSpPr>
        <p:spPr>
          <a:xfrm flipH="1">
            <a:off x="4922729" y="3475973"/>
            <a:ext cx="22609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9F2A5587-EF68-ED39-A12D-B9F27CDA1CC9}"/>
              </a:ext>
            </a:extLst>
          </p:cNvPr>
          <p:cNvSpPr txBox="1">
            <a:spLocks/>
          </p:cNvSpPr>
          <p:nvPr/>
        </p:nvSpPr>
        <p:spPr>
          <a:xfrm>
            <a:off x="5348721" y="3002118"/>
            <a:ext cx="1408963" cy="4738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0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conflict</a:t>
            </a:r>
            <a:endParaRPr kumimoji="1" lang="ko-KR" altLang="en-US" sz="2000" dirty="0">
              <a:solidFill>
                <a:srgbClr val="FF000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8" name="U자형 화살표[U] 17">
            <a:extLst>
              <a:ext uri="{FF2B5EF4-FFF2-40B4-BE49-F238E27FC236}">
                <a16:creationId xmlns:a16="http://schemas.microsoft.com/office/drawing/2014/main" id="{33722834-67BB-4F2E-6B35-6814920181C9}"/>
              </a:ext>
            </a:extLst>
          </p:cNvPr>
          <p:cNvSpPr/>
          <p:nvPr/>
        </p:nvSpPr>
        <p:spPr>
          <a:xfrm rot="5400000">
            <a:off x="4948824" y="3509230"/>
            <a:ext cx="533432" cy="544882"/>
          </a:xfrm>
          <a:prstGeom prst="uturnArrow">
            <a:avLst>
              <a:gd name="adj1" fmla="val 25000"/>
              <a:gd name="adj2" fmla="val 25000"/>
              <a:gd name="adj3" fmla="val 41437"/>
              <a:gd name="adj4" fmla="val 43750"/>
              <a:gd name="adj5" fmla="val 100000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0" name="U자형 화살표[U] 19">
            <a:extLst>
              <a:ext uri="{FF2B5EF4-FFF2-40B4-BE49-F238E27FC236}">
                <a16:creationId xmlns:a16="http://schemas.microsoft.com/office/drawing/2014/main" id="{A4CAB7BC-CEF1-A7D5-0067-97622CB57F01}"/>
              </a:ext>
            </a:extLst>
          </p:cNvPr>
          <p:cNvSpPr/>
          <p:nvPr/>
        </p:nvSpPr>
        <p:spPr>
          <a:xfrm rot="5400000">
            <a:off x="4956668" y="4059178"/>
            <a:ext cx="533432" cy="544882"/>
          </a:xfrm>
          <a:prstGeom prst="uturnArrow">
            <a:avLst>
              <a:gd name="adj1" fmla="val 25000"/>
              <a:gd name="adj2" fmla="val 25000"/>
              <a:gd name="adj3" fmla="val 41437"/>
              <a:gd name="adj4" fmla="val 43750"/>
              <a:gd name="adj5" fmla="val 100000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829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2B816-3F77-B141-0044-44A23313E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21" y="100208"/>
            <a:ext cx="8555061" cy="1629103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개방 주소 방법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선형 조사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(linear probing)</a:t>
            </a:r>
            <a:endParaRPr kumimoji="1" lang="ko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596FA31-D105-ADCC-458F-1FB7D09CBBA7}"/>
              </a:ext>
            </a:extLst>
          </p:cNvPr>
          <p:cNvSpPr txBox="1">
            <a:spLocks/>
          </p:cNvSpPr>
          <p:nvPr/>
        </p:nvSpPr>
        <p:spPr>
          <a:xfrm>
            <a:off x="5681629" y="1166001"/>
            <a:ext cx="5284908" cy="28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en-US" altLang="ko-KR" sz="3000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324FB5FE-D36B-D97C-2B47-C3E0D3844BD9}"/>
              </a:ext>
            </a:extLst>
          </p:cNvPr>
          <p:cNvCxnSpPr>
            <a:cxnSpLocks/>
          </p:cNvCxnSpPr>
          <p:nvPr/>
        </p:nvCxnSpPr>
        <p:spPr>
          <a:xfrm>
            <a:off x="1634862" y="1841326"/>
            <a:ext cx="32878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E4A5930-2765-F64C-E95D-577C24B7B28D}"/>
              </a:ext>
            </a:extLst>
          </p:cNvPr>
          <p:cNvGraphicFramePr>
            <a:graphicFrameLocks noGrp="1"/>
          </p:cNvGraphicFramePr>
          <p:nvPr/>
        </p:nvGraphicFramePr>
        <p:xfrm>
          <a:off x="1320047" y="2126022"/>
          <a:ext cx="3602682" cy="421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341">
                  <a:extLst>
                    <a:ext uri="{9D8B030D-6E8A-4147-A177-3AD203B41FA5}">
                      <a16:colId xmlns:a16="http://schemas.microsoft.com/office/drawing/2014/main" val="2656200104"/>
                    </a:ext>
                  </a:extLst>
                </a:gridCol>
                <a:gridCol w="1801341">
                  <a:extLst>
                    <a:ext uri="{9D8B030D-6E8A-4147-A177-3AD203B41FA5}">
                      <a16:colId xmlns:a16="http://schemas.microsoft.com/office/drawing/2014/main" val="313092917"/>
                    </a:ext>
                  </a:extLst>
                </a:gridCol>
              </a:tblGrid>
              <a:tr h="526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983475"/>
                  </a:ext>
                </a:extLst>
              </a:tr>
              <a:tr h="526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506733"/>
                  </a:ext>
                </a:extLst>
              </a:tr>
              <a:tr h="526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527028"/>
                  </a:ext>
                </a:extLst>
              </a:tr>
              <a:tr h="526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973970"/>
                  </a:ext>
                </a:extLst>
              </a:tr>
              <a:tr h="526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831363"/>
                  </a:ext>
                </a:extLst>
              </a:tr>
              <a:tr h="526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531525"/>
                  </a:ext>
                </a:extLst>
              </a:tr>
              <a:tr h="526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351943"/>
                  </a:ext>
                </a:extLst>
              </a:tr>
              <a:tr h="526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04629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id="{2BD773A0-B467-11F2-003D-503C559D9A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56161" y="1537092"/>
                <a:ext cx="5284908" cy="117786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h</m:t>
                      </m:r>
                      <m:d>
                        <m:dPr>
                          <m:ctrlPr>
                            <a:rPr kumimoji="1" lang="en-US" altLang="ko-KR" sz="3000" b="0" i="1" smtClean="0">
                              <a:latin typeface="Cambria Math" panose="02040503050406030204" pitchFamily="18" charset="0"/>
                              <a:ea typeface="BM JUA OTF" panose="02020603020101020101" pitchFamily="18" charset="-127"/>
                            </a:rPr>
                          </m:ctrlPr>
                        </m:dPr>
                        <m:e>
                          <m:r>
                            <a:rPr kumimoji="1" lang="en-US" altLang="ko-KR" sz="3000" b="0" i="1" smtClean="0">
                              <a:latin typeface="Cambria Math" panose="02040503050406030204" pitchFamily="18" charset="0"/>
                              <a:ea typeface="BM JUA OTF" panose="02020603020101020101" pitchFamily="18" charset="-127"/>
                            </a:rPr>
                            <m:t>𝑥</m:t>
                          </m:r>
                        </m:e>
                      </m:d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=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𝑥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 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𝑚𝑜𝑑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 8</m:t>
                      </m:r>
                    </m:oMath>
                  </m:oMathPara>
                </a14:m>
                <a:endParaRPr kumimoji="1" lang="ko-KR" altLang="en-US" sz="300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</p:txBody>
          </p:sp>
        </mc:Choice>
        <mc:Fallback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id="{2BD773A0-B467-11F2-003D-503C559D9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161" y="1537092"/>
                <a:ext cx="5284908" cy="1177860"/>
              </a:xfrm>
              <a:prstGeom prst="rect">
                <a:avLst/>
              </a:prstGeom>
              <a:blipFill>
                <a:blip r:embed="rId2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제목 1">
                <a:extLst>
                  <a:ext uri="{FF2B5EF4-FFF2-40B4-BE49-F238E27FC236}">
                    <a16:creationId xmlns:a16="http://schemas.microsoft.com/office/drawing/2014/main" id="{E2D75881-3658-310A-4A02-2CCDDCFEE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08352" y="955146"/>
                <a:ext cx="5284908" cy="281681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h</m:t>
                      </m:r>
                      <m:d>
                        <m:dPr>
                          <m:ctrlPr>
                            <a:rPr kumimoji="1" lang="en-US" altLang="ko-KR" sz="3000" b="0" i="1" smtClean="0">
                              <a:latin typeface="Cambria Math" panose="02040503050406030204" pitchFamily="18" charset="0"/>
                              <a:ea typeface="BM JUA OTF" panose="02020603020101020101" pitchFamily="18" charset="-127"/>
                            </a:rPr>
                          </m:ctrlPr>
                        </m:dPr>
                        <m:e>
                          <m:r>
                            <a:rPr kumimoji="1" lang="en-US" altLang="ko-KR" sz="3000" b="0" i="1" smtClean="0">
                              <a:latin typeface="Cambria Math" panose="02040503050406030204" pitchFamily="18" charset="0"/>
                              <a:ea typeface="BM JUA OTF" panose="02020603020101020101" pitchFamily="18" charset="-127"/>
                            </a:rPr>
                            <m:t>18</m:t>
                          </m:r>
                        </m:e>
                      </m:d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=2</m:t>
                      </m:r>
                    </m:oMath>
                  </m:oMathPara>
                </a14:m>
                <a:endParaRPr kumimoji="1" lang="en-US" altLang="ko-KR" sz="3000" b="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</p:txBody>
          </p:sp>
        </mc:Choice>
        <mc:Fallback>
          <p:sp>
            <p:nvSpPr>
              <p:cNvPr id="6" name="제목 1">
                <a:extLst>
                  <a:ext uri="{FF2B5EF4-FFF2-40B4-BE49-F238E27FC236}">
                    <a16:creationId xmlns:a16="http://schemas.microsoft.com/office/drawing/2014/main" id="{E2D75881-3658-310A-4A02-2CCDDCFEE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352" y="955146"/>
                <a:ext cx="5284908" cy="2816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76CBBF8-3160-D655-4AD8-550E616791C5}"/>
              </a:ext>
            </a:extLst>
          </p:cNvPr>
          <p:cNvCxnSpPr>
            <a:cxnSpLocks/>
          </p:cNvCxnSpPr>
          <p:nvPr/>
        </p:nvCxnSpPr>
        <p:spPr>
          <a:xfrm flipH="1">
            <a:off x="4922729" y="3475973"/>
            <a:ext cx="22609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9F2A5587-EF68-ED39-A12D-B9F27CDA1CC9}"/>
              </a:ext>
            </a:extLst>
          </p:cNvPr>
          <p:cNvSpPr txBox="1">
            <a:spLocks/>
          </p:cNvSpPr>
          <p:nvPr/>
        </p:nvSpPr>
        <p:spPr>
          <a:xfrm>
            <a:off x="5348721" y="3002118"/>
            <a:ext cx="1408963" cy="4738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0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conflict</a:t>
            </a:r>
            <a:endParaRPr kumimoji="1" lang="ko-KR" altLang="en-US" sz="2000" dirty="0">
              <a:solidFill>
                <a:srgbClr val="FF000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8" name="U자형 화살표[U] 17">
            <a:extLst>
              <a:ext uri="{FF2B5EF4-FFF2-40B4-BE49-F238E27FC236}">
                <a16:creationId xmlns:a16="http://schemas.microsoft.com/office/drawing/2014/main" id="{33722834-67BB-4F2E-6B35-6814920181C9}"/>
              </a:ext>
            </a:extLst>
          </p:cNvPr>
          <p:cNvSpPr/>
          <p:nvPr/>
        </p:nvSpPr>
        <p:spPr>
          <a:xfrm rot="5400000">
            <a:off x="4948824" y="3509230"/>
            <a:ext cx="533432" cy="544882"/>
          </a:xfrm>
          <a:prstGeom prst="uturnArrow">
            <a:avLst>
              <a:gd name="adj1" fmla="val 25000"/>
              <a:gd name="adj2" fmla="val 25000"/>
              <a:gd name="adj3" fmla="val 41437"/>
              <a:gd name="adj4" fmla="val 43750"/>
              <a:gd name="adj5" fmla="val 100000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0" name="U자형 화살표[U] 19">
            <a:extLst>
              <a:ext uri="{FF2B5EF4-FFF2-40B4-BE49-F238E27FC236}">
                <a16:creationId xmlns:a16="http://schemas.microsoft.com/office/drawing/2014/main" id="{A4CAB7BC-CEF1-A7D5-0067-97622CB57F01}"/>
              </a:ext>
            </a:extLst>
          </p:cNvPr>
          <p:cNvSpPr/>
          <p:nvPr/>
        </p:nvSpPr>
        <p:spPr>
          <a:xfrm rot="5400000">
            <a:off x="4956668" y="4059178"/>
            <a:ext cx="533432" cy="544882"/>
          </a:xfrm>
          <a:prstGeom prst="uturnArrow">
            <a:avLst>
              <a:gd name="adj1" fmla="val 25000"/>
              <a:gd name="adj2" fmla="val 25000"/>
              <a:gd name="adj3" fmla="val 41437"/>
              <a:gd name="adj4" fmla="val 43750"/>
              <a:gd name="adj5" fmla="val 100000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DB2DC10-186A-FDBE-65BD-F337D5D3631C}"/>
              </a:ext>
            </a:extLst>
          </p:cNvPr>
          <p:cNvSpPr/>
          <p:nvPr/>
        </p:nvSpPr>
        <p:spPr>
          <a:xfrm>
            <a:off x="3121388" y="4231362"/>
            <a:ext cx="538619" cy="4384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BF7FEEA-C88E-666C-46BB-9E668F64AA35}"/>
              </a:ext>
            </a:extLst>
          </p:cNvPr>
          <p:cNvSpPr txBox="1">
            <a:spLocks/>
          </p:cNvSpPr>
          <p:nvPr/>
        </p:nvSpPr>
        <p:spPr>
          <a:xfrm>
            <a:off x="5215540" y="3632296"/>
            <a:ext cx="6519798" cy="20971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000" b="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선형적인 보폭으로 다음 공간을 찾아 나선다</a:t>
            </a:r>
            <a:r>
              <a:rPr kumimoji="1" lang="en-US" altLang="ko-KR" sz="3000" b="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3400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2B816-3F77-B141-0044-44A23313E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21" y="100208"/>
            <a:ext cx="8555061" cy="1629103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개방 주소 방법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선형 조사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(linear probing)</a:t>
            </a:r>
            <a:endParaRPr kumimoji="1" lang="ko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596FA31-D105-ADCC-458F-1FB7D09CBBA7}"/>
              </a:ext>
            </a:extLst>
          </p:cNvPr>
          <p:cNvSpPr txBox="1">
            <a:spLocks/>
          </p:cNvSpPr>
          <p:nvPr/>
        </p:nvSpPr>
        <p:spPr>
          <a:xfrm>
            <a:off x="5681629" y="1166001"/>
            <a:ext cx="5284908" cy="28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en-US" altLang="ko-KR" sz="3000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324FB5FE-D36B-D97C-2B47-C3E0D3844BD9}"/>
              </a:ext>
            </a:extLst>
          </p:cNvPr>
          <p:cNvCxnSpPr>
            <a:cxnSpLocks/>
          </p:cNvCxnSpPr>
          <p:nvPr/>
        </p:nvCxnSpPr>
        <p:spPr>
          <a:xfrm>
            <a:off x="1634862" y="1841326"/>
            <a:ext cx="32878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E4A5930-2765-F64C-E95D-577C24B7B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292927"/>
              </p:ext>
            </p:extLst>
          </p:nvPr>
        </p:nvGraphicFramePr>
        <p:xfrm>
          <a:off x="1320047" y="2126022"/>
          <a:ext cx="3602682" cy="421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341">
                  <a:extLst>
                    <a:ext uri="{9D8B030D-6E8A-4147-A177-3AD203B41FA5}">
                      <a16:colId xmlns:a16="http://schemas.microsoft.com/office/drawing/2014/main" val="2656200104"/>
                    </a:ext>
                  </a:extLst>
                </a:gridCol>
                <a:gridCol w="1801341">
                  <a:extLst>
                    <a:ext uri="{9D8B030D-6E8A-4147-A177-3AD203B41FA5}">
                      <a16:colId xmlns:a16="http://schemas.microsoft.com/office/drawing/2014/main" val="313092917"/>
                    </a:ext>
                  </a:extLst>
                </a:gridCol>
              </a:tblGrid>
              <a:tr h="526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983475"/>
                  </a:ext>
                </a:extLst>
              </a:tr>
              <a:tr h="526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506733"/>
                  </a:ext>
                </a:extLst>
              </a:tr>
              <a:tr h="526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527028"/>
                  </a:ext>
                </a:extLst>
              </a:tr>
              <a:tr h="526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973970"/>
                  </a:ext>
                </a:extLst>
              </a:tr>
              <a:tr h="526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831363"/>
                  </a:ext>
                </a:extLst>
              </a:tr>
              <a:tr h="526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29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531525"/>
                  </a:ext>
                </a:extLst>
              </a:tr>
              <a:tr h="526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38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351943"/>
                  </a:ext>
                </a:extLst>
              </a:tr>
              <a:tr h="526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04629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id="{2BD773A0-B467-11F2-003D-503C559D9A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95825" y="1195898"/>
                <a:ext cx="5284908" cy="117786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h</m:t>
                      </m:r>
                      <m:d>
                        <m:dPr>
                          <m:ctrlPr>
                            <a:rPr kumimoji="1" lang="en-US" altLang="ko-KR" sz="3000" b="0" i="1" smtClean="0">
                              <a:latin typeface="Cambria Math" panose="02040503050406030204" pitchFamily="18" charset="0"/>
                              <a:ea typeface="BM JUA OTF" panose="02020603020101020101" pitchFamily="18" charset="-127"/>
                            </a:rPr>
                          </m:ctrlPr>
                        </m:dPr>
                        <m:e>
                          <m:r>
                            <a:rPr kumimoji="1" lang="en-US" altLang="ko-KR" sz="3000" b="0" i="1" smtClean="0">
                              <a:latin typeface="Cambria Math" panose="02040503050406030204" pitchFamily="18" charset="0"/>
                              <a:ea typeface="BM JUA OTF" panose="02020603020101020101" pitchFamily="18" charset="-127"/>
                            </a:rPr>
                            <m:t>𝑥</m:t>
                          </m:r>
                        </m:e>
                      </m:d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=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𝑥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 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𝑚𝑜𝑑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 8</m:t>
                      </m:r>
                    </m:oMath>
                  </m:oMathPara>
                </a14:m>
                <a:endParaRPr kumimoji="1" lang="ko-KR" altLang="en-US" sz="300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</p:txBody>
          </p:sp>
        </mc:Choice>
        <mc:Fallback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id="{2BD773A0-B467-11F2-003D-503C559D9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825" y="1195898"/>
                <a:ext cx="5284908" cy="1177860"/>
              </a:xfrm>
              <a:prstGeom prst="rect">
                <a:avLst/>
              </a:prstGeom>
              <a:blipFill>
                <a:blip r:embed="rId2"/>
                <a:stretch>
                  <a:fillRect b="-107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제목 1">
                <a:extLst>
                  <a:ext uri="{FF2B5EF4-FFF2-40B4-BE49-F238E27FC236}">
                    <a16:creationId xmlns:a16="http://schemas.microsoft.com/office/drawing/2014/main" id="{E2D75881-3658-310A-4A02-2CCDDCFEE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87045" y="278651"/>
                <a:ext cx="5284908" cy="281681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h</m:t>
                      </m:r>
                      <m:d>
                        <m:dPr>
                          <m:ctrlPr>
                            <a:rPr kumimoji="1" lang="en-US" altLang="ko-KR" sz="3000" b="0" i="1" smtClean="0">
                              <a:latin typeface="Cambria Math" panose="02040503050406030204" pitchFamily="18" charset="0"/>
                              <a:ea typeface="BM JUA OTF" panose="02020603020101020101" pitchFamily="18" charset="-127"/>
                            </a:rPr>
                          </m:ctrlPr>
                        </m:dPr>
                        <m:e>
                          <m:r>
                            <a:rPr kumimoji="1" lang="en-US" altLang="ko-KR" sz="3000" b="0" i="1" smtClean="0">
                              <a:latin typeface="Cambria Math" panose="02040503050406030204" pitchFamily="18" charset="0"/>
                              <a:ea typeface="BM JUA OTF" panose="02020603020101020101" pitchFamily="18" charset="-127"/>
                            </a:rPr>
                            <m:t>9</m:t>
                          </m:r>
                        </m:e>
                      </m:d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=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1</m:t>
                      </m:r>
                    </m:oMath>
                  </m:oMathPara>
                </a14:m>
                <a:endParaRPr kumimoji="1" lang="en-US" altLang="ko-KR" sz="3000" b="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</p:txBody>
          </p:sp>
        </mc:Choice>
        <mc:Fallback>
          <p:sp>
            <p:nvSpPr>
              <p:cNvPr id="6" name="제목 1">
                <a:extLst>
                  <a:ext uri="{FF2B5EF4-FFF2-40B4-BE49-F238E27FC236}">
                    <a16:creationId xmlns:a16="http://schemas.microsoft.com/office/drawing/2014/main" id="{E2D75881-3658-310A-4A02-2CCDDCFEE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045" y="278651"/>
                <a:ext cx="5284908" cy="2816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76CBBF8-3160-D655-4AD8-550E616791C5}"/>
              </a:ext>
            </a:extLst>
          </p:cNvPr>
          <p:cNvCxnSpPr>
            <a:cxnSpLocks/>
          </p:cNvCxnSpPr>
          <p:nvPr/>
        </p:nvCxnSpPr>
        <p:spPr>
          <a:xfrm flipH="1">
            <a:off x="4966160" y="2838664"/>
            <a:ext cx="22609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9F2A5587-EF68-ED39-A12D-B9F27CDA1CC9}"/>
              </a:ext>
            </a:extLst>
          </p:cNvPr>
          <p:cNvSpPr txBox="1">
            <a:spLocks/>
          </p:cNvSpPr>
          <p:nvPr/>
        </p:nvSpPr>
        <p:spPr>
          <a:xfrm>
            <a:off x="5223384" y="2275587"/>
            <a:ext cx="1408963" cy="4738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0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conflict</a:t>
            </a:r>
            <a:endParaRPr kumimoji="1" lang="ko-KR" altLang="en-US" sz="2000" dirty="0">
              <a:solidFill>
                <a:srgbClr val="FF000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8" name="U자형 화살표[U] 17">
            <a:extLst>
              <a:ext uri="{FF2B5EF4-FFF2-40B4-BE49-F238E27FC236}">
                <a16:creationId xmlns:a16="http://schemas.microsoft.com/office/drawing/2014/main" id="{33722834-67BB-4F2E-6B35-6814920181C9}"/>
              </a:ext>
            </a:extLst>
          </p:cNvPr>
          <p:cNvSpPr/>
          <p:nvPr/>
        </p:nvSpPr>
        <p:spPr>
          <a:xfrm rot="5400000">
            <a:off x="4948824" y="2964287"/>
            <a:ext cx="533432" cy="544882"/>
          </a:xfrm>
          <a:prstGeom prst="uturnArrow">
            <a:avLst>
              <a:gd name="adj1" fmla="val 25000"/>
              <a:gd name="adj2" fmla="val 25000"/>
              <a:gd name="adj3" fmla="val 41437"/>
              <a:gd name="adj4" fmla="val 43750"/>
              <a:gd name="adj5" fmla="val 100000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0" name="U자형 화살표[U] 19">
            <a:extLst>
              <a:ext uri="{FF2B5EF4-FFF2-40B4-BE49-F238E27FC236}">
                <a16:creationId xmlns:a16="http://schemas.microsoft.com/office/drawing/2014/main" id="{A4CAB7BC-CEF1-A7D5-0067-97622CB57F01}"/>
              </a:ext>
            </a:extLst>
          </p:cNvPr>
          <p:cNvSpPr/>
          <p:nvPr/>
        </p:nvSpPr>
        <p:spPr>
          <a:xfrm rot="5400000">
            <a:off x="5000485" y="3515769"/>
            <a:ext cx="533432" cy="544882"/>
          </a:xfrm>
          <a:prstGeom prst="uturnArrow">
            <a:avLst>
              <a:gd name="adj1" fmla="val 25000"/>
              <a:gd name="adj2" fmla="val 25000"/>
              <a:gd name="adj3" fmla="val 41437"/>
              <a:gd name="adj4" fmla="val 43750"/>
              <a:gd name="adj5" fmla="val 100000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BF7FEEA-C88E-666C-46BB-9E668F64AA35}"/>
              </a:ext>
            </a:extLst>
          </p:cNvPr>
          <p:cNvSpPr txBox="1">
            <a:spLocks/>
          </p:cNvSpPr>
          <p:nvPr/>
        </p:nvSpPr>
        <p:spPr>
          <a:xfrm>
            <a:off x="6427099" y="4092052"/>
            <a:ext cx="3793967" cy="9611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000" b="0" dirty="0">
                <a:latin typeface="BM JUA OTF" panose="02020603020101020101" pitchFamily="18" charset="-127"/>
                <a:ea typeface="BM JUA OTF" panose="02020603020101020101" pitchFamily="18" charset="-127"/>
              </a:rPr>
              <a:t>내 자리</a:t>
            </a:r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 언제 나와</a:t>
            </a:r>
            <a:r>
              <a:rPr kumimoji="1" lang="en-US" altLang="ko-KR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…</a:t>
            </a:r>
            <a:endParaRPr kumimoji="1" lang="en-US" altLang="ko-KR" sz="3000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1" name="U자형 화살표[U] 10">
            <a:extLst>
              <a:ext uri="{FF2B5EF4-FFF2-40B4-BE49-F238E27FC236}">
                <a16:creationId xmlns:a16="http://schemas.microsoft.com/office/drawing/2014/main" id="{7063014E-64CB-CBDB-8F06-519371EA7BAF}"/>
              </a:ext>
            </a:extLst>
          </p:cNvPr>
          <p:cNvSpPr/>
          <p:nvPr/>
        </p:nvSpPr>
        <p:spPr>
          <a:xfrm rot="5400000">
            <a:off x="4971885" y="4086327"/>
            <a:ext cx="533432" cy="544882"/>
          </a:xfrm>
          <a:prstGeom prst="uturnArrow">
            <a:avLst>
              <a:gd name="adj1" fmla="val 25000"/>
              <a:gd name="adj2" fmla="val 25000"/>
              <a:gd name="adj3" fmla="val 41437"/>
              <a:gd name="adj4" fmla="val 43750"/>
              <a:gd name="adj5" fmla="val 100000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2" name="U자형 화살표[U] 11">
            <a:extLst>
              <a:ext uri="{FF2B5EF4-FFF2-40B4-BE49-F238E27FC236}">
                <a16:creationId xmlns:a16="http://schemas.microsoft.com/office/drawing/2014/main" id="{69E87D37-00FE-B54C-84F5-82E36D14BE33}"/>
              </a:ext>
            </a:extLst>
          </p:cNvPr>
          <p:cNvSpPr/>
          <p:nvPr/>
        </p:nvSpPr>
        <p:spPr>
          <a:xfrm rot="5400000">
            <a:off x="4987608" y="4619759"/>
            <a:ext cx="533432" cy="544882"/>
          </a:xfrm>
          <a:prstGeom prst="uturnArrow">
            <a:avLst>
              <a:gd name="adj1" fmla="val 25000"/>
              <a:gd name="adj2" fmla="val 25000"/>
              <a:gd name="adj3" fmla="val 41437"/>
              <a:gd name="adj4" fmla="val 43750"/>
              <a:gd name="adj5" fmla="val 100000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U자형 화살표[U] 12">
            <a:extLst>
              <a:ext uri="{FF2B5EF4-FFF2-40B4-BE49-F238E27FC236}">
                <a16:creationId xmlns:a16="http://schemas.microsoft.com/office/drawing/2014/main" id="{E113CC27-F003-9F5C-C46C-9A671CC71FA8}"/>
              </a:ext>
            </a:extLst>
          </p:cNvPr>
          <p:cNvSpPr/>
          <p:nvPr/>
        </p:nvSpPr>
        <p:spPr>
          <a:xfrm rot="5400000">
            <a:off x="4999948" y="5146674"/>
            <a:ext cx="533432" cy="544882"/>
          </a:xfrm>
          <a:prstGeom prst="uturnArrow">
            <a:avLst>
              <a:gd name="adj1" fmla="val 25000"/>
              <a:gd name="adj2" fmla="val 25000"/>
              <a:gd name="adj3" fmla="val 41437"/>
              <a:gd name="adj4" fmla="val 43750"/>
              <a:gd name="adj5" fmla="val 100000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4" name="U자형 화살표[U] 13">
            <a:extLst>
              <a:ext uri="{FF2B5EF4-FFF2-40B4-BE49-F238E27FC236}">
                <a16:creationId xmlns:a16="http://schemas.microsoft.com/office/drawing/2014/main" id="{D249C8DB-79D6-D82A-8580-4534286BD9E6}"/>
              </a:ext>
            </a:extLst>
          </p:cNvPr>
          <p:cNvSpPr/>
          <p:nvPr/>
        </p:nvSpPr>
        <p:spPr>
          <a:xfrm rot="5400000">
            <a:off x="5015708" y="5656377"/>
            <a:ext cx="533432" cy="544882"/>
          </a:xfrm>
          <a:prstGeom prst="uturnArrow">
            <a:avLst>
              <a:gd name="adj1" fmla="val 25000"/>
              <a:gd name="adj2" fmla="val 25000"/>
              <a:gd name="adj3" fmla="val 41437"/>
              <a:gd name="adj4" fmla="val 43750"/>
              <a:gd name="adj5" fmla="val 100000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238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2B816-3F77-B141-0044-44A23313E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31" y="0"/>
            <a:ext cx="6064469" cy="1629103"/>
          </a:xfrm>
        </p:spPr>
        <p:txBody>
          <a:bodyPr/>
          <a:lstStyle/>
          <a:p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여러가지 자료구조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!</a:t>
            </a:r>
            <a:endParaRPr kumimoji="1" lang="ko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84D69A2-0EA7-1666-DFBD-E9487867A79B}"/>
              </a:ext>
            </a:extLst>
          </p:cNvPr>
          <p:cNvSpPr txBox="1">
            <a:spLocks/>
          </p:cNvSpPr>
          <p:nvPr/>
        </p:nvSpPr>
        <p:spPr>
          <a:xfrm>
            <a:off x="625365" y="951186"/>
            <a:ext cx="6064469" cy="44616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kumimoji="1"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 배열</a:t>
            </a:r>
            <a:endParaRPr kumimoji="1" lang="en-US" altLang="ko-KR" sz="4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l"/>
            <a:endParaRPr kumimoji="1" lang="en-US" altLang="ko-KR" sz="4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l"/>
            <a:r>
              <a:rPr kumimoji="1" lang="en-US" altLang="ko-KR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kumimoji="1"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 트리</a:t>
            </a:r>
            <a:endParaRPr kumimoji="1" lang="en-US" altLang="ko-KR" sz="4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l"/>
            <a:endParaRPr kumimoji="1" lang="en-US" altLang="ko-KR" sz="4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l"/>
            <a:r>
              <a:rPr kumimoji="1" lang="en-US" altLang="ko-KR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kumimoji="1"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 해시 테이블</a:t>
            </a:r>
          </a:p>
        </p:txBody>
      </p:sp>
    </p:spTree>
    <p:extLst>
      <p:ext uri="{BB962C8B-B14F-4D97-AF65-F5344CB8AC3E}">
        <p14:creationId xmlns:p14="http://schemas.microsoft.com/office/powerpoint/2010/main" val="2569929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2B816-3F77-B141-0044-44A23313E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21" y="100208"/>
            <a:ext cx="8555061" cy="1629103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개방 주소 방법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선형 조사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(linear probing)</a:t>
            </a:r>
            <a:endParaRPr kumimoji="1" lang="ko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596FA31-D105-ADCC-458F-1FB7D09CBBA7}"/>
              </a:ext>
            </a:extLst>
          </p:cNvPr>
          <p:cNvSpPr txBox="1">
            <a:spLocks/>
          </p:cNvSpPr>
          <p:nvPr/>
        </p:nvSpPr>
        <p:spPr>
          <a:xfrm>
            <a:off x="5681629" y="1166001"/>
            <a:ext cx="5284908" cy="28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en-US" altLang="ko-KR" sz="3000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324FB5FE-D36B-D97C-2B47-C3E0D3844BD9}"/>
              </a:ext>
            </a:extLst>
          </p:cNvPr>
          <p:cNvCxnSpPr>
            <a:cxnSpLocks/>
          </p:cNvCxnSpPr>
          <p:nvPr/>
        </p:nvCxnSpPr>
        <p:spPr>
          <a:xfrm>
            <a:off x="1634862" y="1841326"/>
            <a:ext cx="32878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1BF7FEEA-C88E-666C-46BB-9E668F64AA35}"/>
              </a:ext>
            </a:extLst>
          </p:cNvPr>
          <p:cNvSpPr txBox="1">
            <a:spLocks/>
          </p:cNvSpPr>
          <p:nvPr/>
        </p:nvSpPr>
        <p:spPr>
          <a:xfrm>
            <a:off x="2134138" y="2763538"/>
            <a:ext cx="8231150" cy="209717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000" b="0" dirty="0">
                <a:latin typeface="BM JUA OTF" panose="02020603020101020101" pitchFamily="18" charset="-127"/>
                <a:ea typeface="BM JUA OTF" panose="02020603020101020101" pitchFamily="18" charset="-127"/>
              </a:rPr>
              <a:t>단점</a:t>
            </a:r>
            <a:endParaRPr kumimoji="1" lang="en-US" altLang="ko-KR" sz="3000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l"/>
            <a:endParaRPr kumimoji="1" lang="en-US" altLang="ko-KR" sz="3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l"/>
            <a:r>
              <a:rPr kumimoji="1" lang="en-US" altLang="ko-KR" sz="3000" b="0" dirty="0"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kumimoji="1" lang="ko-KR" altLang="en-US" sz="3000" b="0" dirty="0">
                <a:latin typeface="BM JUA OTF" panose="02020603020101020101" pitchFamily="18" charset="-127"/>
                <a:ea typeface="BM JUA OTF" panose="02020603020101020101" pitchFamily="18" charset="-127"/>
              </a:rPr>
              <a:t> 값이 들어있는 주소 값이 몰리게 된다</a:t>
            </a:r>
            <a:r>
              <a:rPr kumimoji="1" lang="en-US" altLang="ko-KR" sz="3000" b="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  <a:r>
              <a:rPr kumimoji="1" lang="ko-KR" altLang="en-US" sz="3000" b="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endParaRPr kumimoji="1" lang="en-US" altLang="ko-KR" sz="3000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l"/>
            <a:endParaRPr kumimoji="1" lang="en-US" altLang="ko-KR" sz="3000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l"/>
            <a:r>
              <a:rPr kumimoji="1" lang="en-US" altLang="ko-KR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 유효 주소가 </a:t>
            </a:r>
            <a:r>
              <a:rPr kumimoji="1" lang="ko-KR" altLang="en-US" sz="3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몰려있는</a:t>
            </a:r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 경우 새로운 데이터를 위한 주소를 </a:t>
            </a:r>
            <a:r>
              <a:rPr kumimoji="1" lang="ko-KR" altLang="en-US" sz="3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찾는데에</a:t>
            </a:r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 시간이 </a:t>
            </a:r>
            <a:r>
              <a:rPr kumimoji="1" lang="ko-KR" altLang="en-US" sz="3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오래걸릴</a:t>
            </a:r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 수 있다</a:t>
            </a:r>
            <a:r>
              <a:rPr kumimoji="1" lang="en-US" altLang="ko-KR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  <a:endParaRPr kumimoji="1" lang="en-US" altLang="ko-KR" sz="3000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268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2B816-3F77-B141-0044-44A23313E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21" y="100208"/>
            <a:ext cx="8555061" cy="1629103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개방 주소 방법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이차원 조사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(quadratic probing)</a:t>
            </a:r>
            <a:endParaRPr kumimoji="1" lang="ko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596FA31-D105-ADCC-458F-1FB7D09CBBA7}"/>
              </a:ext>
            </a:extLst>
          </p:cNvPr>
          <p:cNvSpPr txBox="1">
            <a:spLocks/>
          </p:cNvSpPr>
          <p:nvPr/>
        </p:nvSpPr>
        <p:spPr>
          <a:xfrm>
            <a:off x="5681629" y="1166001"/>
            <a:ext cx="5284908" cy="28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en-US" altLang="ko-KR" sz="3000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324FB5FE-D36B-D97C-2B47-C3E0D3844BD9}"/>
              </a:ext>
            </a:extLst>
          </p:cNvPr>
          <p:cNvCxnSpPr>
            <a:cxnSpLocks/>
          </p:cNvCxnSpPr>
          <p:nvPr/>
        </p:nvCxnSpPr>
        <p:spPr>
          <a:xfrm>
            <a:off x="1634862" y="1841326"/>
            <a:ext cx="32878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제목 1">
                <a:extLst>
                  <a:ext uri="{FF2B5EF4-FFF2-40B4-BE49-F238E27FC236}">
                    <a16:creationId xmlns:a16="http://schemas.microsoft.com/office/drawing/2014/main" id="{1BF7FEEA-C88E-666C-46BB-9E668F64AA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1574" y="2199867"/>
                <a:ext cx="9508804" cy="209717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lnSpcReduction="10000"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kumimoji="1" lang="ko-KR" altLang="en-US" sz="3000" b="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바로 뒷자리를 보는 대신 보폭을 이차 함수로 넓혀 가면서 본다</a:t>
                </a:r>
                <a:endParaRPr kumimoji="1" lang="en-US" altLang="ko-KR" sz="3000" b="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  <a:p>
                <a:pPr algn="l"/>
                <a:endParaRPr kumimoji="1" lang="en-US" altLang="ko-KR" sz="300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  <a:p>
                <a:pPr algn="l"/>
                <a:r>
                  <a:rPr kumimoji="1" lang="ko-KR" altLang="en-US" sz="3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특정 영역에 원소가 몰려도 그 영역을 빨리 벗어날 수 있다</a:t>
                </a:r>
                <a:r>
                  <a:rPr kumimoji="1" lang="en-US" altLang="ko-KR" sz="3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.</a:t>
                </a:r>
              </a:p>
              <a:p>
                <a:pPr algn="l"/>
                <a:endParaRPr kumimoji="1" lang="en-US" altLang="ko-KR" sz="3000" b="0" i="1" dirty="0">
                  <a:latin typeface="Cambria Math" panose="02040503050406030204" pitchFamily="18" charset="0"/>
                  <a:ea typeface="BM JUA OTF" panose="02020603020101020101" pitchFamily="18" charset="-127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sz="3000" i="1">
                        <a:latin typeface="Cambria Math" panose="02040503050406030204" pitchFamily="18" charset="0"/>
                        <a:ea typeface="BM JUA OTF" panose="02020603020101020101" pitchFamily="18" charset="-127"/>
                      </a:rPr>
                      <m:t>h</m:t>
                    </m:r>
                    <m:d>
                      <m:dPr>
                        <m:ctrlPr>
                          <a:rPr kumimoji="1" lang="en-US" altLang="ko-KR" sz="3000" b="0" i="1" smtClean="0">
                            <a:latin typeface="Cambria Math" panose="02040503050406030204" pitchFamily="18" charset="0"/>
                            <a:ea typeface="BM JUA OTF" panose="02020603020101020101" pitchFamily="18" charset="-127"/>
                          </a:rPr>
                        </m:ctrlPr>
                      </m:dPr>
                      <m:e>
                        <m:r>
                          <a:rPr kumimoji="1" lang="en-US" altLang="ko-KR" sz="3000" b="0" i="1" smtClean="0">
                            <a:latin typeface="Cambria Math" panose="02040503050406030204" pitchFamily="18" charset="0"/>
                            <a:ea typeface="BM JUA OTF" panose="02020603020101020101" pitchFamily="18" charset="-127"/>
                          </a:rPr>
                          <m:t>𝑥</m:t>
                        </m:r>
                      </m:e>
                    </m:d>
                    <m:r>
                      <a:rPr kumimoji="1" lang="en-US" altLang="ko-KR" sz="3000" b="0" i="1" smtClean="0">
                        <a:latin typeface="Cambria Math" panose="02040503050406030204" pitchFamily="18" charset="0"/>
                        <a:ea typeface="BM JUA OTF" panose="02020603020101020101" pitchFamily="18" charset="-127"/>
                      </a:rPr>
                      <m:t>, </m:t>
                    </m:r>
                    <m:r>
                      <a:rPr kumimoji="1" lang="en-US" altLang="ko-KR" sz="3000" b="0" i="1" smtClean="0">
                        <a:latin typeface="Cambria Math" panose="02040503050406030204" pitchFamily="18" charset="0"/>
                        <a:ea typeface="BM JUA OTF" panose="02020603020101020101" pitchFamily="18" charset="-127"/>
                      </a:rPr>
                      <m:t>h</m:t>
                    </m:r>
                    <m:d>
                      <m:dPr>
                        <m:ctrlPr>
                          <a:rPr kumimoji="1" lang="en-US" altLang="ko-KR" sz="3000" b="0" i="1" smtClean="0">
                            <a:latin typeface="Cambria Math" panose="02040503050406030204" pitchFamily="18" charset="0"/>
                            <a:ea typeface="BM JUA OTF" panose="02020603020101020101" pitchFamily="18" charset="-127"/>
                          </a:rPr>
                        </m:ctrlPr>
                      </m:dPr>
                      <m:e>
                        <m:r>
                          <a:rPr kumimoji="1" lang="en-US" altLang="ko-KR" sz="3000" b="0" i="1" smtClean="0">
                            <a:latin typeface="Cambria Math" panose="02040503050406030204" pitchFamily="18" charset="0"/>
                            <a:ea typeface="BM JUA OTF" panose="02020603020101020101" pitchFamily="18" charset="-127"/>
                          </a:rPr>
                          <m:t>𝑥</m:t>
                        </m:r>
                      </m:e>
                    </m:d>
                    <m:r>
                      <a:rPr kumimoji="1" lang="en-US" altLang="ko-KR" sz="3000" b="0" i="1" smtClean="0">
                        <a:latin typeface="Cambria Math" panose="02040503050406030204" pitchFamily="18" charset="0"/>
                        <a:ea typeface="BM JUA OTF" panose="02020603020101020101" pitchFamily="18" charset="-127"/>
                      </a:rPr>
                      <m:t>+1, </m:t>
                    </m:r>
                    <m:r>
                      <a:rPr kumimoji="1" lang="en-US" altLang="ko-KR" sz="3000" b="0" i="1" smtClean="0">
                        <a:latin typeface="Cambria Math" panose="02040503050406030204" pitchFamily="18" charset="0"/>
                        <a:ea typeface="BM JUA OTF" panose="02020603020101020101" pitchFamily="18" charset="-127"/>
                      </a:rPr>
                      <m:t>h</m:t>
                    </m:r>
                    <m:d>
                      <m:dPr>
                        <m:ctrlPr>
                          <a:rPr kumimoji="1" lang="en-US" altLang="ko-KR" sz="3000" b="0" i="1" smtClean="0">
                            <a:latin typeface="Cambria Math" panose="02040503050406030204" pitchFamily="18" charset="0"/>
                            <a:ea typeface="BM JUA OTF" panose="02020603020101020101" pitchFamily="18" charset="-127"/>
                          </a:rPr>
                        </m:ctrlPr>
                      </m:dPr>
                      <m:e>
                        <m:r>
                          <a:rPr kumimoji="1" lang="en-US" altLang="ko-KR" sz="3000" b="0" i="1" smtClean="0">
                            <a:latin typeface="Cambria Math" panose="02040503050406030204" pitchFamily="18" charset="0"/>
                            <a:ea typeface="BM JUA OTF" panose="02020603020101020101" pitchFamily="18" charset="-127"/>
                          </a:rPr>
                          <m:t>𝑥</m:t>
                        </m:r>
                      </m:e>
                    </m:d>
                    <m:r>
                      <a:rPr kumimoji="1" lang="en-US" altLang="ko-KR" sz="3000" b="0" i="1" smtClean="0">
                        <a:latin typeface="Cambria Math" panose="02040503050406030204" pitchFamily="18" charset="0"/>
                        <a:ea typeface="BM JUA OTF" panose="02020603020101020101" pitchFamily="18" charset="-127"/>
                      </a:rPr>
                      <m:t>+4, </m:t>
                    </m:r>
                    <m:r>
                      <a:rPr kumimoji="1" lang="en-US" altLang="ko-KR" sz="3000" b="0" i="1" smtClean="0">
                        <a:latin typeface="Cambria Math" panose="02040503050406030204" pitchFamily="18" charset="0"/>
                        <a:ea typeface="BM JUA OTF" panose="02020603020101020101" pitchFamily="18" charset="-127"/>
                      </a:rPr>
                      <m:t>h</m:t>
                    </m:r>
                    <m:d>
                      <m:dPr>
                        <m:ctrlPr>
                          <a:rPr kumimoji="1" lang="en-US" altLang="ko-KR" sz="3000" b="0" i="1" smtClean="0">
                            <a:latin typeface="Cambria Math" panose="02040503050406030204" pitchFamily="18" charset="0"/>
                            <a:ea typeface="BM JUA OTF" panose="02020603020101020101" pitchFamily="18" charset="-127"/>
                          </a:rPr>
                        </m:ctrlPr>
                      </m:dPr>
                      <m:e>
                        <m:r>
                          <a:rPr kumimoji="1" lang="en-US" altLang="ko-KR" sz="3000" b="0" i="1" smtClean="0">
                            <a:latin typeface="Cambria Math" panose="02040503050406030204" pitchFamily="18" charset="0"/>
                            <a:ea typeface="BM JUA OTF" panose="02020603020101020101" pitchFamily="18" charset="-127"/>
                          </a:rPr>
                          <m:t>𝑥</m:t>
                        </m:r>
                      </m:e>
                    </m:d>
                    <m:r>
                      <a:rPr kumimoji="1" lang="en-US" altLang="ko-KR" sz="3000" b="0" i="1" smtClean="0">
                        <a:latin typeface="Cambria Math" panose="02040503050406030204" pitchFamily="18" charset="0"/>
                        <a:ea typeface="BM JUA OTF" panose="02020603020101020101" pitchFamily="18" charset="-127"/>
                      </a:rPr>
                      <m:t>+9</m:t>
                    </m:r>
                  </m:oMath>
                </a14:m>
                <a:r>
                  <a:rPr kumimoji="1" lang="en-US" altLang="ko-KR" sz="3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 …..</a:t>
                </a:r>
              </a:p>
            </p:txBody>
          </p:sp>
        </mc:Choice>
        <mc:Fallback>
          <p:sp>
            <p:nvSpPr>
              <p:cNvPr id="10" name="제목 1">
                <a:extLst>
                  <a:ext uri="{FF2B5EF4-FFF2-40B4-BE49-F238E27FC236}">
                    <a16:creationId xmlns:a16="http://schemas.microsoft.com/office/drawing/2014/main" id="{1BF7FEEA-C88E-666C-46BB-9E668F64A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574" y="2199867"/>
                <a:ext cx="9508804" cy="2097178"/>
              </a:xfrm>
              <a:prstGeom prst="rect">
                <a:avLst/>
              </a:prstGeom>
              <a:blipFill>
                <a:blip r:embed="rId2"/>
                <a:stretch>
                  <a:fillRect l="-1469" b="-9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199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2B816-3F77-B141-0044-44A23313E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21" y="100208"/>
            <a:ext cx="8555061" cy="1629103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개방 주소 방법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이차원 조사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(quadratic probing)</a:t>
            </a:r>
            <a:endParaRPr kumimoji="1" lang="ko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596FA31-D105-ADCC-458F-1FB7D09CBBA7}"/>
              </a:ext>
            </a:extLst>
          </p:cNvPr>
          <p:cNvSpPr txBox="1">
            <a:spLocks/>
          </p:cNvSpPr>
          <p:nvPr/>
        </p:nvSpPr>
        <p:spPr>
          <a:xfrm>
            <a:off x="5681629" y="1166001"/>
            <a:ext cx="5284908" cy="28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en-US" altLang="ko-KR" sz="3000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324FB5FE-D36B-D97C-2B47-C3E0D3844BD9}"/>
              </a:ext>
            </a:extLst>
          </p:cNvPr>
          <p:cNvCxnSpPr>
            <a:cxnSpLocks/>
          </p:cNvCxnSpPr>
          <p:nvPr/>
        </p:nvCxnSpPr>
        <p:spPr>
          <a:xfrm>
            <a:off x="1634862" y="1841326"/>
            <a:ext cx="32878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1BF7FEEA-C88E-666C-46BB-9E668F64AA35}"/>
              </a:ext>
            </a:extLst>
          </p:cNvPr>
          <p:cNvSpPr txBox="1">
            <a:spLocks/>
          </p:cNvSpPr>
          <p:nvPr/>
        </p:nvSpPr>
        <p:spPr>
          <a:xfrm>
            <a:off x="1501574" y="2199867"/>
            <a:ext cx="9508804" cy="20971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en-US" altLang="ko-KR" sz="3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004CCA8-6169-B90F-1302-E0C3B4031480}"/>
              </a:ext>
            </a:extLst>
          </p:cNvPr>
          <p:cNvSpPr txBox="1">
            <a:spLocks/>
          </p:cNvSpPr>
          <p:nvPr/>
        </p:nvSpPr>
        <p:spPr>
          <a:xfrm>
            <a:off x="3326442" y="2482928"/>
            <a:ext cx="5973602" cy="20971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10:</a:t>
            </a:r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2</a:t>
            </a:r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endParaRPr kumimoji="1" lang="en-US" altLang="ko-KR" sz="3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l"/>
            <a:r>
              <a:rPr kumimoji="1" lang="en-US" altLang="ko-KR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18:</a:t>
            </a:r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2</a:t>
            </a:r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-&gt;</a:t>
            </a:r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3</a:t>
            </a:r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endParaRPr kumimoji="1" lang="en-US" altLang="ko-KR" sz="3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l"/>
            <a:r>
              <a:rPr kumimoji="1" lang="en-US" altLang="ko-KR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26:</a:t>
            </a:r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2</a:t>
            </a:r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-&gt;</a:t>
            </a:r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3</a:t>
            </a:r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-&gt;</a:t>
            </a:r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6</a:t>
            </a:r>
          </a:p>
          <a:p>
            <a:pPr algn="l"/>
            <a:r>
              <a:rPr kumimoji="1" lang="en-US" altLang="ko-KR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34:</a:t>
            </a:r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2</a:t>
            </a:r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-&gt;</a:t>
            </a:r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3</a:t>
            </a:r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-&gt;</a:t>
            </a:r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6</a:t>
            </a:r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-&gt;</a:t>
            </a:r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11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530E33F-CE11-122A-3155-1B85E8E39AE2}"/>
              </a:ext>
            </a:extLst>
          </p:cNvPr>
          <p:cNvSpPr txBox="1">
            <a:spLocks/>
          </p:cNvSpPr>
          <p:nvPr/>
        </p:nvSpPr>
        <p:spPr>
          <a:xfrm>
            <a:off x="800891" y="4000016"/>
            <a:ext cx="10910170" cy="20971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같은 </a:t>
            </a:r>
            <a:r>
              <a:rPr kumimoji="1" lang="ko-KR" altLang="en-US" sz="3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해시값을</a:t>
            </a:r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 가지는 원소들은 앞서 배치된 자취를 따라갈 수 밖에 없음</a:t>
            </a:r>
            <a:endParaRPr kumimoji="1" lang="en-US" altLang="ko-KR" sz="3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제목 1">
                <a:extLst>
                  <a:ext uri="{FF2B5EF4-FFF2-40B4-BE49-F238E27FC236}">
                    <a16:creationId xmlns:a16="http://schemas.microsoft.com/office/drawing/2014/main" id="{0D3A5E0A-93E7-F540-D3E0-934CD4E648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30949" y="1585317"/>
                <a:ext cx="5284908" cy="117786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h</m:t>
                      </m:r>
                      <m:d>
                        <m:dPr>
                          <m:ctrlPr>
                            <a:rPr kumimoji="1" lang="en-US" altLang="ko-KR" sz="3000" b="0" i="1" smtClean="0">
                              <a:latin typeface="Cambria Math" panose="02040503050406030204" pitchFamily="18" charset="0"/>
                              <a:ea typeface="BM JUA OTF" panose="02020603020101020101" pitchFamily="18" charset="-127"/>
                            </a:rPr>
                          </m:ctrlPr>
                        </m:dPr>
                        <m:e>
                          <m:r>
                            <a:rPr kumimoji="1" lang="en-US" altLang="ko-KR" sz="3000" b="0" i="1" smtClean="0">
                              <a:latin typeface="Cambria Math" panose="02040503050406030204" pitchFamily="18" charset="0"/>
                              <a:ea typeface="BM JUA OTF" panose="02020603020101020101" pitchFamily="18" charset="-127"/>
                            </a:rPr>
                            <m:t>𝑥</m:t>
                          </m:r>
                        </m:e>
                      </m:d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=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𝑥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 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𝑚𝑜𝑑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 8</m:t>
                      </m:r>
                    </m:oMath>
                  </m:oMathPara>
                </a14:m>
                <a:endParaRPr kumimoji="1" lang="ko-KR" altLang="en-US" sz="300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</p:txBody>
          </p:sp>
        </mc:Choice>
        <mc:Fallback>
          <p:sp>
            <p:nvSpPr>
              <p:cNvPr id="6" name="제목 1">
                <a:extLst>
                  <a:ext uri="{FF2B5EF4-FFF2-40B4-BE49-F238E27FC236}">
                    <a16:creationId xmlns:a16="http://schemas.microsoft.com/office/drawing/2014/main" id="{0D3A5E0A-93E7-F540-D3E0-934CD4E64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949" y="1585317"/>
                <a:ext cx="5284908" cy="1177860"/>
              </a:xfrm>
              <a:prstGeom prst="rect">
                <a:avLst/>
              </a:prstGeom>
              <a:blipFill>
                <a:blip r:embed="rId2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2397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2B816-3F77-B141-0044-44A23313E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21" y="100208"/>
            <a:ext cx="8555061" cy="1629103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개방 주소 방법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더블 </a:t>
            </a:r>
            <a:r>
              <a:rPr kumimoji="1" lang="ko-KR" altLang="en-US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해싱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(double hashing)</a:t>
            </a:r>
            <a:endParaRPr kumimoji="1" lang="ko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596FA31-D105-ADCC-458F-1FB7D09CBBA7}"/>
              </a:ext>
            </a:extLst>
          </p:cNvPr>
          <p:cNvSpPr txBox="1">
            <a:spLocks/>
          </p:cNvSpPr>
          <p:nvPr/>
        </p:nvSpPr>
        <p:spPr>
          <a:xfrm>
            <a:off x="5681629" y="1166001"/>
            <a:ext cx="5284908" cy="28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en-US" altLang="ko-KR" sz="3000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324FB5FE-D36B-D97C-2B47-C3E0D3844BD9}"/>
              </a:ext>
            </a:extLst>
          </p:cNvPr>
          <p:cNvCxnSpPr>
            <a:cxnSpLocks/>
          </p:cNvCxnSpPr>
          <p:nvPr/>
        </p:nvCxnSpPr>
        <p:spPr>
          <a:xfrm>
            <a:off x="1634862" y="1841326"/>
            <a:ext cx="32878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1BF7FEEA-C88E-666C-46BB-9E668F64AA35}"/>
              </a:ext>
            </a:extLst>
          </p:cNvPr>
          <p:cNvSpPr txBox="1">
            <a:spLocks/>
          </p:cNvSpPr>
          <p:nvPr/>
        </p:nvSpPr>
        <p:spPr>
          <a:xfrm>
            <a:off x="1501574" y="2199867"/>
            <a:ext cx="9508804" cy="20971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en-US" altLang="ko-KR" sz="3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530E33F-CE11-122A-3155-1B85E8E39AE2}"/>
              </a:ext>
            </a:extLst>
          </p:cNvPr>
          <p:cNvSpPr txBox="1">
            <a:spLocks/>
          </p:cNvSpPr>
          <p:nvPr/>
        </p:nvSpPr>
        <p:spPr>
          <a:xfrm>
            <a:off x="933187" y="2682394"/>
            <a:ext cx="10910170" cy="3229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두 개의 함수를 사용</a:t>
            </a:r>
            <a:endParaRPr kumimoji="1" lang="en-US" altLang="ko-KR" sz="3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l"/>
            <a:endParaRPr kumimoji="1" lang="en-US" altLang="ko-KR" sz="3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l"/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하나의 함수는 최초의 </a:t>
            </a:r>
            <a:r>
              <a:rPr kumimoji="1" lang="ko-KR" altLang="en-US" sz="3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해시값을</a:t>
            </a:r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 얻을 때 사용</a:t>
            </a:r>
            <a:endParaRPr kumimoji="1" lang="en-US" altLang="ko-KR" sz="3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l"/>
            <a:endParaRPr kumimoji="1" lang="en-US" altLang="ko-KR" sz="3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l"/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다른 하나의 함수는 해시 충돌이 일어났을 때 이동할 폭을 얻을 때 사용</a:t>
            </a:r>
            <a:endParaRPr kumimoji="1" lang="en-US" altLang="ko-KR" sz="3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l"/>
            <a:endParaRPr kumimoji="1" lang="en-US" altLang="ko-KR" sz="3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l"/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두 원소의 첫 번째 </a:t>
            </a:r>
            <a:r>
              <a:rPr kumimoji="1" lang="ko-KR" altLang="en-US" sz="3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해시값이</a:t>
            </a:r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 같더라도 두 번째 </a:t>
            </a:r>
            <a:r>
              <a:rPr kumimoji="1" lang="ko-KR" altLang="en-US" sz="3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해시값까지</a:t>
            </a:r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 같을 확률은 매우 작음</a:t>
            </a:r>
            <a:endParaRPr kumimoji="1" lang="en-US" altLang="ko-KR" sz="3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l"/>
            <a:endParaRPr kumimoji="1" lang="en-US" altLang="ko-KR" sz="3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l"/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서로 다른 보폭으로 점프를 하게 된다</a:t>
            </a:r>
            <a:r>
              <a:rPr kumimoji="1" lang="en-US" altLang="ko-KR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algn="l"/>
            <a:endParaRPr kumimoji="1" lang="en-US" altLang="ko-KR" sz="3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4079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2B816-3F77-B141-0044-44A23313E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209" y="131752"/>
            <a:ext cx="8555061" cy="1629103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Secure Hash Algorithm(SHA)</a:t>
            </a:r>
            <a:endParaRPr kumimoji="1" lang="ko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596FA31-D105-ADCC-458F-1FB7D09CBBA7}"/>
              </a:ext>
            </a:extLst>
          </p:cNvPr>
          <p:cNvSpPr txBox="1">
            <a:spLocks/>
          </p:cNvSpPr>
          <p:nvPr/>
        </p:nvSpPr>
        <p:spPr>
          <a:xfrm>
            <a:off x="5681629" y="1166001"/>
            <a:ext cx="5284908" cy="28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en-US" altLang="ko-KR" sz="3000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324FB5FE-D36B-D97C-2B47-C3E0D3844BD9}"/>
              </a:ext>
            </a:extLst>
          </p:cNvPr>
          <p:cNvCxnSpPr>
            <a:cxnSpLocks/>
          </p:cNvCxnSpPr>
          <p:nvPr/>
        </p:nvCxnSpPr>
        <p:spPr>
          <a:xfrm>
            <a:off x="1634862" y="1841326"/>
            <a:ext cx="32878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1BF7FEEA-C88E-666C-46BB-9E668F64AA35}"/>
              </a:ext>
            </a:extLst>
          </p:cNvPr>
          <p:cNvSpPr txBox="1">
            <a:spLocks/>
          </p:cNvSpPr>
          <p:nvPr/>
        </p:nvSpPr>
        <p:spPr>
          <a:xfrm>
            <a:off x="1501574" y="2199867"/>
            <a:ext cx="9508804" cy="20971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en-US" altLang="ko-KR" sz="3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id="{F530E33F-CE11-122A-3155-1B85E8E39A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3187" y="2682394"/>
                <a:ext cx="10910170" cy="322930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kumimoji="1" lang="en-US" altLang="ko-KR" sz="3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NSA(</a:t>
                </a:r>
                <a:r>
                  <a:rPr kumimoji="1" lang="ko-KR" altLang="en-US" sz="3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미국 국가 </a:t>
                </a:r>
                <a:r>
                  <a:rPr kumimoji="1" lang="ko-KR" altLang="en-US" sz="3000" dirty="0" err="1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안보국</a:t>
                </a:r>
                <a:r>
                  <a:rPr kumimoji="1" lang="en-US" altLang="ko-KR" sz="3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)</a:t>
                </a:r>
                <a:r>
                  <a:rPr kumimoji="1" lang="ko-KR" altLang="en-US" sz="3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에 의해 </a:t>
                </a:r>
                <a:r>
                  <a:rPr kumimoji="1" lang="en-US" altLang="ko-KR" sz="3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1993</a:t>
                </a:r>
                <a:r>
                  <a:rPr kumimoji="1" lang="ko-KR" altLang="en-US" sz="3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년 처음 개발된 해시 알고리즘</a:t>
                </a:r>
                <a:endParaRPr kumimoji="1" lang="en-US" altLang="ko-KR" sz="300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  <a:p>
                <a:pPr algn="l"/>
                <a:endParaRPr kumimoji="1" lang="en-US" altLang="ko-KR" sz="300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  <a:p>
                <a:pPr algn="l"/>
                <a:r>
                  <a:rPr kumimoji="1" lang="ko-KR" altLang="en-US" sz="3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현재 주로 사용되는 것은 </a:t>
                </a:r>
                <a:r>
                  <a:rPr kumimoji="1" lang="en-US" altLang="ko-KR" sz="3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SHA-2 </a:t>
                </a:r>
                <a:r>
                  <a:rPr kumimoji="1" lang="ko-KR" altLang="en-US" sz="3000" dirty="0" err="1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함수군</a:t>
                </a:r>
                <a:r>
                  <a:rPr kumimoji="1" lang="ko-KR" altLang="en-US" sz="3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 </a:t>
                </a:r>
                <a:r>
                  <a:rPr kumimoji="1" lang="en-US" altLang="ko-KR" sz="3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(</a:t>
                </a:r>
                <a:r>
                  <a:rPr kumimoji="1" lang="ko-KR" altLang="en-US" sz="3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다이제스트의 길이에 따라 나뉨</a:t>
                </a:r>
                <a:r>
                  <a:rPr kumimoji="1" lang="en-US" altLang="ko-KR" sz="3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)</a:t>
                </a:r>
              </a:p>
              <a:p>
                <a:pPr algn="l"/>
                <a:endParaRPr kumimoji="1" lang="en-US" altLang="ko-KR" sz="300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  <a:p>
                <a:pPr algn="l"/>
                <a:r>
                  <a:rPr kumimoji="1" lang="en-US" altLang="ko-KR" sz="3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SHA-256, SHA-512</a:t>
                </a:r>
                <a:r>
                  <a:rPr kumimoji="1" lang="ko-KR" altLang="en-US" sz="3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는 해시 충돌성이 사실상 </a:t>
                </a:r>
                <a:r>
                  <a:rPr kumimoji="1" lang="en-US" altLang="ko-KR" sz="3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0</a:t>
                </a:r>
                <a:r>
                  <a:rPr kumimoji="1" lang="ko-KR" altLang="en-US" sz="3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에 수렴한다</a:t>
                </a:r>
                <a:r>
                  <a:rPr kumimoji="1" lang="en-US" altLang="ko-KR" sz="3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.</a:t>
                </a:r>
              </a:p>
              <a:p>
                <a:pPr algn="l"/>
                <a:endParaRPr kumimoji="1" lang="en-US" altLang="ko-KR" sz="300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  <a:p>
                <a:pPr algn="l"/>
                <a:r>
                  <a:rPr kumimoji="1" lang="en-US" altLang="ko-KR" sz="3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256</a:t>
                </a:r>
                <a:r>
                  <a:rPr kumimoji="1" lang="ko-KR" altLang="en-US" sz="3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은 </a:t>
                </a:r>
                <a:r>
                  <a:rPr kumimoji="1" lang="ko-KR" altLang="en-US" sz="3000" dirty="0" err="1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해싱을</a:t>
                </a:r>
                <a:r>
                  <a:rPr kumimoji="1" lang="ko-KR" altLang="en-US" sz="3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 하면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3000" b="0" i="1" smtClean="0">
                            <a:latin typeface="Cambria Math" panose="02040503050406030204" pitchFamily="18" charset="0"/>
                            <a:ea typeface="BM JUA OTF" panose="02020603020101020101" pitchFamily="18" charset="-127"/>
                          </a:rPr>
                        </m:ctrlPr>
                      </m:sSupPr>
                      <m:e>
                        <m:r>
                          <a:rPr kumimoji="1" lang="en-US" altLang="ko-KR" sz="3000" b="0" i="1" smtClean="0">
                            <a:latin typeface="Cambria Math" panose="02040503050406030204" pitchFamily="18" charset="0"/>
                            <a:ea typeface="BM JUA OTF" panose="02020603020101020101" pitchFamily="18" charset="-127"/>
                          </a:rPr>
                          <m:t>2</m:t>
                        </m:r>
                      </m:e>
                      <m:sup>
                        <m:r>
                          <a:rPr kumimoji="1" lang="en-US" altLang="ko-KR" sz="3000" b="0" i="1" smtClean="0">
                            <a:latin typeface="Cambria Math" panose="02040503050406030204" pitchFamily="18" charset="0"/>
                            <a:ea typeface="BM JUA OTF" panose="02020603020101020101" pitchFamily="18" charset="-127"/>
                          </a:rPr>
                          <m:t>256</m:t>
                        </m:r>
                      </m:sup>
                    </m:sSup>
                    <m:r>
                      <a:rPr kumimoji="1" lang="ko-KR" altLang="en-US" sz="3000" b="0" i="1" smtClean="0">
                        <a:latin typeface="Cambria Math" panose="02040503050406030204" pitchFamily="18" charset="0"/>
                        <a:ea typeface="BM JUA OTF" panose="02020603020101020101" pitchFamily="18" charset="-127"/>
                      </a:rPr>
                      <m:t>개의</m:t>
                    </m:r>
                    <m:r>
                      <a:rPr kumimoji="1" lang="ko-KR" altLang="en-US" sz="3000" b="0" i="1" smtClean="0">
                        <a:latin typeface="Cambria Math" panose="02040503050406030204" pitchFamily="18" charset="0"/>
                        <a:ea typeface="BM JUA OTF" panose="02020603020101020101" pitchFamily="18" charset="-127"/>
                      </a:rPr>
                      <m:t> </m:t>
                    </m:r>
                    <m:r>
                      <a:rPr kumimoji="1" lang="ko-KR" altLang="en-US" sz="3000" b="0" i="1" smtClean="0">
                        <a:latin typeface="Cambria Math" panose="02040503050406030204" pitchFamily="18" charset="0"/>
                        <a:ea typeface="BM JUA OTF" panose="02020603020101020101" pitchFamily="18" charset="-127"/>
                      </a:rPr>
                      <m:t>해시값</m:t>
                    </m:r>
                    <m:r>
                      <a:rPr kumimoji="1" lang="ko-KR" altLang="en-US" sz="3000" b="0" i="1" smtClean="0">
                        <a:latin typeface="Cambria Math" panose="02040503050406030204" pitchFamily="18" charset="0"/>
                        <a:ea typeface="BM JUA OTF" panose="02020603020101020101" pitchFamily="18" charset="-127"/>
                      </a:rPr>
                      <m:t> </m:t>
                    </m:r>
                    <m:r>
                      <a:rPr kumimoji="1" lang="ko-KR" altLang="en-US" sz="3000" b="0" i="1" smtClean="0">
                        <a:latin typeface="Cambria Math" panose="02040503050406030204" pitchFamily="18" charset="0"/>
                        <a:ea typeface="BM JUA OTF" panose="02020603020101020101" pitchFamily="18" charset="-127"/>
                      </a:rPr>
                      <m:t>중</m:t>
                    </m:r>
                    <m:r>
                      <a:rPr kumimoji="1" lang="ko-KR" altLang="en-US" sz="3000" b="0" i="1" smtClean="0">
                        <a:latin typeface="Cambria Math" panose="02040503050406030204" pitchFamily="18" charset="0"/>
                        <a:ea typeface="BM JUA OTF" panose="02020603020101020101" pitchFamily="18" charset="-127"/>
                      </a:rPr>
                      <m:t> </m:t>
                    </m:r>
                    <m:r>
                      <a:rPr kumimoji="1" lang="ko-KR" altLang="en-US" sz="3000" b="0" i="1" smtClean="0">
                        <a:latin typeface="Cambria Math" panose="02040503050406030204" pitchFamily="18" charset="0"/>
                        <a:ea typeface="BM JUA OTF" panose="02020603020101020101" pitchFamily="18" charset="-127"/>
                      </a:rPr>
                      <m:t>하나가</m:t>
                    </m:r>
                    <m:r>
                      <a:rPr kumimoji="1" lang="ko-KR" altLang="en-US" sz="3000" b="0" i="1" smtClean="0">
                        <a:latin typeface="Cambria Math" panose="02040503050406030204" pitchFamily="18" charset="0"/>
                        <a:ea typeface="BM JUA OTF" panose="02020603020101020101" pitchFamily="18" charset="-127"/>
                      </a:rPr>
                      <m:t> </m:t>
                    </m:r>
                    <m:r>
                      <a:rPr kumimoji="1" lang="ko-KR" altLang="en-US" sz="3000" b="0" i="1" smtClean="0">
                        <a:latin typeface="Cambria Math" panose="02040503050406030204" pitchFamily="18" charset="0"/>
                        <a:ea typeface="BM JUA OTF" panose="02020603020101020101" pitchFamily="18" charset="-127"/>
                      </a:rPr>
                      <m:t>나타난다</m:t>
                    </m:r>
                    <m:r>
                      <a:rPr kumimoji="1" lang="en-US" altLang="ko-KR" sz="3000" b="0" i="1" smtClean="0">
                        <a:latin typeface="Cambria Math" panose="02040503050406030204" pitchFamily="18" charset="0"/>
                        <a:ea typeface="BM JUA OTF" panose="02020603020101020101" pitchFamily="18" charset="-127"/>
                      </a:rPr>
                      <m:t>.</m:t>
                    </m:r>
                  </m:oMath>
                </a14:m>
                <a:endParaRPr kumimoji="1" lang="en-US" altLang="ko-KR" sz="3000" b="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  <a:p>
                <a:pPr algn="l"/>
                <a:endParaRPr kumimoji="1" lang="en-US" altLang="ko-KR" sz="300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</p:txBody>
          </p:sp>
        </mc:Choice>
        <mc:Fallback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id="{F530E33F-CE11-122A-3155-1B85E8E39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187" y="2682394"/>
                <a:ext cx="10910170" cy="3229302"/>
              </a:xfrm>
              <a:prstGeom prst="rect">
                <a:avLst/>
              </a:prstGeom>
              <a:blipFill>
                <a:blip r:embed="rId2"/>
                <a:stretch>
                  <a:fillRect l="-1279" t="-8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6936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2B816-3F77-B141-0044-44A23313E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209" y="131752"/>
            <a:ext cx="8555061" cy="1629103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Secure Hash Algorithm(SHA)</a:t>
            </a:r>
            <a:endParaRPr kumimoji="1" lang="ko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596FA31-D105-ADCC-458F-1FB7D09CBBA7}"/>
              </a:ext>
            </a:extLst>
          </p:cNvPr>
          <p:cNvSpPr txBox="1">
            <a:spLocks/>
          </p:cNvSpPr>
          <p:nvPr/>
        </p:nvSpPr>
        <p:spPr>
          <a:xfrm>
            <a:off x="5681629" y="1166001"/>
            <a:ext cx="5284908" cy="28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en-US" altLang="ko-KR" sz="3000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324FB5FE-D36B-D97C-2B47-C3E0D3844BD9}"/>
              </a:ext>
            </a:extLst>
          </p:cNvPr>
          <p:cNvCxnSpPr>
            <a:cxnSpLocks/>
          </p:cNvCxnSpPr>
          <p:nvPr/>
        </p:nvCxnSpPr>
        <p:spPr>
          <a:xfrm>
            <a:off x="1634862" y="1841326"/>
            <a:ext cx="32878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1BF7FEEA-C88E-666C-46BB-9E668F64AA35}"/>
              </a:ext>
            </a:extLst>
          </p:cNvPr>
          <p:cNvSpPr txBox="1">
            <a:spLocks/>
          </p:cNvSpPr>
          <p:nvPr/>
        </p:nvSpPr>
        <p:spPr>
          <a:xfrm>
            <a:off x="1501574" y="2199867"/>
            <a:ext cx="9508804" cy="20971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en-US" altLang="ko-KR" sz="3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530E33F-CE11-122A-3155-1B85E8E39AE2}"/>
              </a:ext>
            </a:extLst>
          </p:cNvPr>
          <p:cNvSpPr txBox="1">
            <a:spLocks/>
          </p:cNvSpPr>
          <p:nvPr/>
        </p:nvSpPr>
        <p:spPr>
          <a:xfrm>
            <a:off x="933187" y="2682394"/>
            <a:ext cx="10910170" cy="3229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4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Libienz</a:t>
            </a:r>
            <a:r>
              <a:rPr kumimoji="1" lang="en-US" altLang="ko-KR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  </a:t>
            </a:r>
            <a:r>
              <a:rPr kumimoji="1" lang="en-US" altLang="ko-KR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51d1e9b2d42296642ad2bac1931f747e0026eff3fd7df298f06cab87edc83558</a:t>
            </a:r>
          </a:p>
          <a:p>
            <a:pPr algn="l"/>
            <a:endParaRPr kumimoji="1" lang="en-US" altLang="ko-KR" sz="3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l"/>
            <a:r>
              <a:rPr kumimoji="1" lang="en-US" altLang="ko-KR" sz="4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Libienz</a:t>
            </a:r>
            <a:r>
              <a:rPr kumimoji="1" lang="en-US" altLang="ko-KR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algn="l"/>
            <a:r>
              <a:rPr kumimoji="1" lang="en-US" altLang="ko-KR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ce029c7720dcb2712f8b7f156efb4b5953b3158a8f4b51b224013a837750e420</a:t>
            </a:r>
          </a:p>
          <a:p>
            <a:pPr algn="l"/>
            <a:endParaRPr kumimoji="1" lang="en-US" altLang="ko-KR" sz="3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3403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2B816-3F77-B141-0044-44A23313E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209" y="131752"/>
            <a:ext cx="8555061" cy="1629103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Secure Hash Algorithm(SHA)</a:t>
            </a:r>
            <a:endParaRPr kumimoji="1" lang="ko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596FA31-D105-ADCC-458F-1FB7D09CBBA7}"/>
              </a:ext>
            </a:extLst>
          </p:cNvPr>
          <p:cNvSpPr txBox="1">
            <a:spLocks/>
          </p:cNvSpPr>
          <p:nvPr/>
        </p:nvSpPr>
        <p:spPr>
          <a:xfrm>
            <a:off x="5681629" y="1166001"/>
            <a:ext cx="5284908" cy="28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en-US" altLang="ko-KR" sz="3000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324FB5FE-D36B-D97C-2B47-C3E0D3844BD9}"/>
              </a:ext>
            </a:extLst>
          </p:cNvPr>
          <p:cNvCxnSpPr>
            <a:cxnSpLocks/>
          </p:cNvCxnSpPr>
          <p:nvPr/>
        </p:nvCxnSpPr>
        <p:spPr>
          <a:xfrm>
            <a:off x="1634862" y="1841326"/>
            <a:ext cx="32878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1BF7FEEA-C88E-666C-46BB-9E668F64AA35}"/>
              </a:ext>
            </a:extLst>
          </p:cNvPr>
          <p:cNvSpPr txBox="1">
            <a:spLocks/>
          </p:cNvSpPr>
          <p:nvPr/>
        </p:nvSpPr>
        <p:spPr>
          <a:xfrm>
            <a:off x="1501574" y="2199867"/>
            <a:ext cx="9508804" cy="20971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en-US" altLang="ko-KR" sz="3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530E33F-CE11-122A-3155-1B85E8E39AE2}"/>
              </a:ext>
            </a:extLst>
          </p:cNvPr>
          <p:cNvSpPr txBox="1">
            <a:spLocks/>
          </p:cNvSpPr>
          <p:nvPr/>
        </p:nvSpPr>
        <p:spPr>
          <a:xfrm>
            <a:off x="933187" y="2682394"/>
            <a:ext cx="10910170" cy="3229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추상보다 상세에 집착하는 개발자 </a:t>
            </a:r>
            <a:r>
              <a:rPr kumimoji="1" lang="ko-KR" altLang="en-US" sz="4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리비엔즈</a:t>
            </a:r>
            <a:r>
              <a:rPr kumimoji="1"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 입니다</a:t>
            </a:r>
            <a:r>
              <a:rPr kumimoji="1" lang="en-US" altLang="ko-KR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  <a:r>
              <a:rPr kumimoji="1"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4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백엔드</a:t>
            </a:r>
            <a:r>
              <a:rPr kumimoji="1"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 개발자가 되기 위하여 여러 공부를 하고 있고 함께 하는 문화를 즐깁니다</a:t>
            </a:r>
            <a:r>
              <a:rPr kumimoji="1" lang="en-US" altLang="ko-KR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!</a:t>
            </a:r>
            <a:endParaRPr kumimoji="1" lang="en-US" altLang="ko-KR" sz="3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l"/>
            <a:endParaRPr kumimoji="1" lang="en-US" altLang="ko-KR" sz="3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l"/>
            <a:r>
              <a:rPr kumimoji="1" lang="en-US" altLang="ko-KR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c2721db5299503a73b6e80bf7d2010d3dcba61adac78f8ab9daa453c5aabfdf3</a:t>
            </a:r>
          </a:p>
        </p:txBody>
      </p:sp>
    </p:spTree>
    <p:extLst>
      <p:ext uri="{BB962C8B-B14F-4D97-AF65-F5344CB8AC3E}">
        <p14:creationId xmlns:p14="http://schemas.microsoft.com/office/powerpoint/2010/main" val="975795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2B816-3F77-B141-0044-44A23313E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209" y="131752"/>
            <a:ext cx="4189739" cy="1629103"/>
          </a:xfrm>
        </p:spPr>
        <p:txBody>
          <a:bodyPr>
            <a:normAutofit/>
          </a:bodyPr>
          <a:lstStyle/>
          <a:p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해시의 응용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596FA31-D105-ADCC-458F-1FB7D09CBBA7}"/>
              </a:ext>
            </a:extLst>
          </p:cNvPr>
          <p:cNvSpPr txBox="1">
            <a:spLocks/>
          </p:cNvSpPr>
          <p:nvPr/>
        </p:nvSpPr>
        <p:spPr>
          <a:xfrm>
            <a:off x="5681629" y="1166001"/>
            <a:ext cx="5284908" cy="28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en-US" altLang="ko-KR" sz="3000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324FB5FE-D36B-D97C-2B47-C3E0D3844BD9}"/>
              </a:ext>
            </a:extLst>
          </p:cNvPr>
          <p:cNvCxnSpPr>
            <a:cxnSpLocks/>
          </p:cNvCxnSpPr>
          <p:nvPr/>
        </p:nvCxnSpPr>
        <p:spPr>
          <a:xfrm>
            <a:off x="1634862" y="1841326"/>
            <a:ext cx="32878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1BF7FEEA-C88E-666C-46BB-9E668F64AA35}"/>
              </a:ext>
            </a:extLst>
          </p:cNvPr>
          <p:cNvSpPr txBox="1">
            <a:spLocks/>
          </p:cNvSpPr>
          <p:nvPr/>
        </p:nvSpPr>
        <p:spPr>
          <a:xfrm>
            <a:off x="1501574" y="2199867"/>
            <a:ext cx="9508804" cy="20971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en-US" altLang="ko-KR" sz="3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530E33F-CE11-122A-3155-1B85E8E39AE2}"/>
              </a:ext>
            </a:extLst>
          </p:cNvPr>
          <p:cNvSpPr txBox="1">
            <a:spLocks/>
          </p:cNvSpPr>
          <p:nvPr/>
        </p:nvSpPr>
        <p:spPr>
          <a:xfrm>
            <a:off x="933187" y="2682394"/>
            <a:ext cx="10910170" cy="3229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무결성 검사</a:t>
            </a:r>
            <a:endParaRPr kumimoji="1" lang="en-US" altLang="ko-KR" sz="3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l"/>
            <a:endParaRPr kumimoji="1" lang="en-US" altLang="ko-KR" sz="3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l"/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클라우드 스토리지에서 동일한 파일 식별 및 수정된 파일 검출</a:t>
            </a:r>
            <a:endParaRPr kumimoji="1" lang="en-US" altLang="ko-KR" sz="3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l"/>
            <a:endParaRPr kumimoji="1" lang="en-US" altLang="ko-KR" sz="3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l"/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데이터베이스에 비밀번호를 저장할 때 사용</a:t>
            </a:r>
            <a:endParaRPr kumimoji="1" lang="en-US" altLang="ko-KR" sz="3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l"/>
            <a:endParaRPr kumimoji="1" lang="en-US" altLang="ko-KR" sz="3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l"/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블록체인</a:t>
            </a:r>
            <a:endParaRPr kumimoji="1" lang="en-US" altLang="ko-KR" sz="3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l"/>
            <a:endParaRPr kumimoji="1" lang="en-US" altLang="ko-KR" sz="3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l"/>
            <a:r>
              <a:rPr kumimoji="1" lang="en-US" altLang="ko-KR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111775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2B816-3F77-B141-0044-44A23313E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31" y="0"/>
            <a:ext cx="6064469" cy="1629103"/>
          </a:xfrm>
        </p:spPr>
        <p:txBody>
          <a:bodyPr>
            <a:normAutofit/>
          </a:bodyPr>
          <a:lstStyle/>
          <a:p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배열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7D4C65-7795-E28C-69C2-07905AB80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94" y="1968683"/>
            <a:ext cx="7772400" cy="1460317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C0423219-7E45-2354-61FC-65D628A5CBFF}"/>
              </a:ext>
            </a:extLst>
          </p:cNvPr>
          <p:cNvSpPr txBox="1">
            <a:spLocks/>
          </p:cNvSpPr>
          <p:nvPr/>
        </p:nvSpPr>
        <p:spPr>
          <a:xfrm>
            <a:off x="2212427" y="3768580"/>
            <a:ext cx="8371490" cy="16291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원소를 저장하고 검색하는데 걸리는 시간이 </a:t>
            </a:r>
            <a:r>
              <a:rPr kumimoji="1" lang="en-US" altLang="ko-KR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n</a:t>
            </a:r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에 비례</a:t>
            </a:r>
          </a:p>
        </p:txBody>
      </p:sp>
    </p:spTree>
    <p:extLst>
      <p:ext uri="{BB962C8B-B14F-4D97-AF65-F5344CB8AC3E}">
        <p14:creationId xmlns:p14="http://schemas.microsoft.com/office/powerpoint/2010/main" val="363095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2B816-3F77-B141-0044-44A23313E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31" y="0"/>
            <a:ext cx="6064469" cy="1629103"/>
          </a:xfrm>
        </p:spPr>
        <p:txBody>
          <a:bodyPr>
            <a:normAutofit/>
          </a:bodyPr>
          <a:lstStyle/>
          <a:p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트리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0423219-7E45-2354-61FC-65D628A5CBFF}"/>
              </a:ext>
            </a:extLst>
          </p:cNvPr>
          <p:cNvSpPr txBox="1">
            <a:spLocks/>
          </p:cNvSpPr>
          <p:nvPr/>
        </p:nvSpPr>
        <p:spPr>
          <a:xfrm>
            <a:off x="2212427" y="3768580"/>
            <a:ext cx="8371490" cy="16291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원소를 저장하고 검색하는데 걸리는 시간이 </a:t>
            </a:r>
            <a:r>
              <a:rPr kumimoji="1" lang="en-US" altLang="ko-KR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log n</a:t>
            </a:r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에 비례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B91B48-0393-B924-2535-D223B82DE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82" y="1954924"/>
            <a:ext cx="4529242" cy="262820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D1D9E6D-98EA-0404-95FB-74060453E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593" y="1751031"/>
            <a:ext cx="41021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68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C0423219-7E45-2354-61FC-65D628A5CBFF}"/>
              </a:ext>
            </a:extLst>
          </p:cNvPr>
          <p:cNvSpPr txBox="1">
            <a:spLocks/>
          </p:cNvSpPr>
          <p:nvPr/>
        </p:nvSpPr>
        <p:spPr>
          <a:xfrm>
            <a:off x="24715" y="0"/>
            <a:ext cx="11998411" cy="20885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4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트리든</a:t>
            </a:r>
            <a:r>
              <a:rPr kumimoji="1"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 배열이든 자료의 규모에 비례하여 </a:t>
            </a:r>
            <a:r>
              <a:rPr kumimoji="1" lang="ko-KR" altLang="en-US" sz="4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시간복잡도가</a:t>
            </a:r>
            <a:r>
              <a:rPr kumimoji="1"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 증가</a:t>
            </a:r>
            <a:r>
              <a:rPr kumimoji="1" lang="en-US" altLang="ko-KR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!</a:t>
            </a:r>
            <a:endParaRPr kumimoji="1" lang="ko-KR" altLang="en-US" sz="4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1414BDC-5FB3-CB85-AA09-C25648381D36}"/>
              </a:ext>
            </a:extLst>
          </p:cNvPr>
          <p:cNvSpPr txBox="1">
            <a:spLocks/>
          </p:cNvSpPr>
          <p:nvPr/>
        </p:nvSpPr>
        <p:spPr>
          <a:xfrm>
            <a:off x="86500" y="3315934"/>
            <a:ext cx="11998411" cy="15691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저장된 자료의 규모에 상관없이 </a:t>
            </a:r>
            <a:r>
              <a:rPr kumimoji="1" lang="ko-KR" altLang="en-US" sz="40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상수 시간</a:t>
            </a:r>
            <a:r>
              <a:rPr kumimoji="1"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에 </a:t>
            </a:r>
            <a:endParaRPr kumimoji="1" lang="en-US" altLang="ko-KR" sz="4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kumimoji="1"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가능하게 할 수는 없을까</a:t>
            </a:r>
            <a:r>
              <a:rPr kumimoji="1" lang="en-US" altLang="ko-KR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?</a:t>
            </a:r>
            <a:endParaRPr kumimoji="1" lang="ko-KR" altLang="en-US" sz="4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6526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2B816-3F77-B141-0044-44A23313E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31" y="0"/>
            <a:ext cx="6064469" cy="1629103"/>
          </a:xfrm>
        </p:spPr>
        <p:txBody>
          <a:bodyPr>
            <a:normAutofit/>
          </a:bodyPr>
          <a:lstStyle/>
          <a:p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해시 테이블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제목 1">
                <a:extLst>
                  <a:ext uri="{FF2B5EF4-FFF2-40B4-BE49-F238E27FC236}">
                    <a16:creationId xmlns:a16="http://schemas.microsoft.com/office/drawing/2014/main" id="{C0423219-7E45-2354-61FC-65D628A5CB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81629" y="870919"/>
                <a:ext cx="5284908" cy="117786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h</m:t>
                      </m:r>
                      <m:d>
                        <m:dPr>
                          <m:ctrlPr>
                            <a:rPr kumimoji="1" lang="en-US" altLang="ko-KR" sz="3000" b="0" i="1" smtClean="0">
                              <a:latin typeface="Cambria Math" panose="02040503050406030204" pitchFamily="18" charset="0"/>
                              <a:ea typeface="BM JUA OTF" panose="02020603020101020101" pitchFamily="18" charset="-127"/>
                            </a:rPr>
                          </m:ctrlPr>
                        </m:dPr>
                        <m:e>
                          <m:r>
                            <a:rPr kumimoji="1" lang="en-US" altLang="ko-KR" sz="3000" b="0" i="1" smtClean="0">
                              <a:latin typeface="Cambria Math" panose="02040503050406030204" pitchFamily="18" charset="0"/>
                              <a:ea typeface="BM JUA OTF" panose="02020603020101020101" pitchFamily="18" charset="-127"/>
                            </a:rPr>
                            <m:t>𝑥</m:t>
                          </m:r>
                        </m:e>
                      </m:d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=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𝑥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 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𝑚𝑜𝑑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 8</m:t>
                      </m:r>
                    </m:oMath>
                  </m:oMathPara>
                </a14:m>
                <a:endParaRPr kumimoji="1" lang="ko-KR" altLang="en-US" sz="300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</p:txBody>
          </p:sp>
        </mc:Choice>
        <mc:Fallback>
          <p:sp>
            <p:nvSpPr>
              <p:cNvPr id="6" name="제목 1">
                <a:extLst>
                  <a:ext uri="{FF2B5EF4-FFF2-40B4-BE49-F238E27FC236}">
                    <a16:creationId xmlns:a16="http://schemas.microsoft.com/office/drawing/2014/main" id="{C0423219-7E45-2354-61FC-65D628A5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629" y="870919"/>
                <a:ext cx="5284908" cy="1177860"/>
              </a:xfrm>
              <a:prstGeom prst="rect">
                <a:avLst/>
              </a:prstGeom>
              <a:blipFill>
                <a:blip r:embed="rId2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5193EBD-4DDB-07C4-CDE5-0D27C4D15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806249"/>
              </p:ext>
            </p:extLst>
          </p:nvPr>
        </p:nvGraphicFramePr>
        <p:xfrm>
          <a:off x="685114" y="1992411"/>
          <a:ext cx="3602682" cy="421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341">
                  <a:extLst>
                    <a:ext uri="{9D8B030D-6E8A-4147-A177-3AD203B41FA5}">
                      <a16:colId xmlns:a16="http://schemas.microsoft.com/office/drawing/2014/main" val="2656200104"/>
                    </a:ext>
                  </a:extLst>
                </a:gridCol>
                <a:gridCol w="1801341">
                  <a:extLst>
                    <a:ext uri="{9D8B030D-6E8A-4147-A177-3AD203B41FA5}">
                      <a16:colId xmlns:a16="http://schemas.microsoft.com/office/drawing/2014/main" val="313092917"/>
                    </a:ext>
                  </a:extLst>
                </a:gridCol>
              </a:tblGrid>
              <a:tr h="526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983475"/>
                  </a:ext>
                </a:extLst>
              </a:tr>
              <a:tr h="526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506733"/>
                  </a:ext>
                </a:extLst>
              </a:tr>
              <a:tr h="526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527028"/>
                  </a:ext>
                </a:extLst>
              </a:tr>
              <a:tr h="526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973970"/>
                  </a:ext>
                </a:extLst>
              </a:tr>
              <a:tr h="526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831363"/>
                  </a:ext>
                </a:extLst>
              </a:tr>
              <a:tr h="526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531525"/>
                  </a:ext>
                </a:extLst>
              </a:tr>
              <a:tr h="526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351943"/>
                  </a:ext>
                </a:extLst>
              </a:tr>
              <a:tr h="526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none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04629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제목 1">
                <a:extLst>
                  <a:ext uri="{FF2B5EF4-FFF2-40B4-BE49-F238E27FC236}">
                    <a16:creationId xmlns:a16="http://schemas.microsoft.com/office/drawing/2014/main" id="{E596FA31-D105-ADCC-458F-1FB7D09CBB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81629" y="1166001"/>
                <a:ext cx="5284908" cy="281681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h</m:t>
                      </m:r>
                      <m:d>
                        <m:dPr>
                          <m:ctrlPr>
                            <a:rPr kumimoji="1" lang="en-US" altLang="ko-KR" sz="3000" b="0" i="1" smtClean="0">
                              <a:latin typeface="Cambria Math" panose="02040503050406030204" pitchFamily="18" charset="0"/>
                              <a:ea typeface="BM JUA OTF" panose="02020603020101020101" pitchFamily="18" charset="-127"/>
                            </a:rPr>
                          </m:ctrlPr>
                        </m:dPr>
                        <m:e>
                          <m:r>
                            <a:rPr kumimoji="1" lang="en-US" altLang="ko-KR" sz="3000" b="0" i="1" smtClean="0">
                              <a:latin typeface="Cambria Math" panose="02040503050406030204" pitchFamily="18" charset="0"/>
                              <a:ea typeface="BM JUA OTF" panose="02020603020101020101" pitchFamily="18" charset="-127"/>
                            </a:rPr>
                            <m:t>10</m:t>
                          </m:r>
                        </m:e>
                      </m:d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=2</m:t>
                      </m:r>
                    </m:oMath>
                  </m:oMathPara>
                </a14:m>
                <a:endParaRPr kumimoji="1" lang="en-US" altLang="ko-KR" sz="3000" b="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h</m:t>
                      </m:r>
                      <m:d>
                        <m:dPr>
                          <m:ctrlPr>
                            <a:rPr kumimoji="1" lang="en-US" altLang="ko-KR" sz="3000" b="0" i="1" smtClean="0">
                              <a:latin typeface="Cambria Math" panose="02040503050406030204" pitchFamily="18" charset="0"/>
                              <a:ea typeface="BM JUA OTF" panose="02020603020101020101" pitchFamily="18" charset="-127"/>
                            </a:rPr>
                          </m:ctrlPr>
                        </m:dPr>
                        <m:e>
                          <m:r>
                            <a:rPr kumimoji="1" lang="en-US" altLang="ko-KR" sz="3000" b="0" i="1" smtClean="0">
                              <a:latin typeface="Cambria Math" panose="02040503050406030204" pitchFamily="18" charset="0"/>
                              <a:ea typeface="BM JUA OTF" panose="02020603020101020101" pitchFamily="18" charset="-127"/>
                            </a:rPr>
                            <m:t>1</m:t>
                          </m:r>
                          <m:r>
                            <a:rPr kumimoji="1" lang="en-US" altLang="ko-KR" sz="3000" b="0" i="1" smtClean="0">
                              <a:latin typeface="Cambria Math" panose="02040503050406030204" pitchFamily="18" charset="0"/>
                              <a:ea typeface="BM JUA OTF" panose="02020603020101020101" pitchFamily="18" charset="-127"/>
                            </a:rPr>
                            <m:t>1</m:t>
                          </m:r>
                        </m:e>
                      </m:d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=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3</m:t>
                      </m:r>
                    </m:oMath>
                  </m:oMathPara>
                </a14:m>
                <a:endParaRPr kumimoji="1" lang="en-US" altLang="ko-KR" sz="3000" b="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h</m:t>
                      </m:r>
                      <m:d>
                        <m:dPr>
                          <m:ctrlPr>
                            <a:rPr kumimoji="1" lang="en-US" altLang="ko-KR" sz="3000" b="0" i="1" smtClean="0">
                              <a:latin typeface="Cambria Math" panose="02040503050406030204" pitchFamily="18" charset="0"/>
                              <a:ea typeface="BM JUA OTF" panose="02020603020101020101" pitchFamily="18" charset="-127"/>
                            </a:rPr>
                          </m:ctrlPr>
                        </m:dPr>
                        <m:e>
                          <m:r>
                            <a:rPr kumimoji="1" lang="en-US" altLang="ko-KR" sz="3000" b="0" i="1" smtClean="0">
                              <a:latin typeface="Cambria Math" panose="02040503050406030204" pitchFamily="18" charset="0"/>
                              <a:ea typeface="BM JUA OTF" panose="02020603020101020101" pitchFamily="18" charset="-127"/>
                            </a:rPr>
                            <m:t>15</m:t>
                          </m:r>
                        </m:e>
                      </m:d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=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7</m:t>
                      </m:r>
                    </m:oMath>
                  </m:oMathPara>
                </a14:m>
                <a:endParaRPr kumimoji="1" lang="en-US" altLang="ko-KR" sz="3000" b="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</p:txBody>
          </p:sp>
        </mc:Choice>
        <mc:Fallback>
          <p:sp>
            <p:nvSpPr>
              <p:cNvPr id="9" name="제목 1">
                <a:extLst>
                  <a:ext uri="{FF2B5EF4-FFF2-40B4-BE49-F238E27FC236}">
                    <a16:creationId xmlns:a16="http://schemas.microsoft.com/office/drawing/2014/main" id="{E596FA31-D105-ADCC-458F-1FB7D09CB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629" y="1166001"/>
                <a:ext cx="5284908" cy="2816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603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2B816-3F77-B141-0044-44A23313E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31" y="0"/>
            <a:ext cx="6064469" cy="1629103"/>
          </a:xfrm>
        </p:spPr>
        <p:txBody>
          <a:bodyPr>
            <a:normAutofit/>
          </a:bodyPr>
          <a:lstStyle/>
          <a:p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해시 테이블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0423219-7E45-2354-61FC-65D628A5CBFF}"/>
              </a:ext>
            </a:extLst>
          </p:cNvPr>
          <p:cNvSpPr txBox="1">
            <a:spLocks/>
          </p:cNvSpPr>
          <p:nvPr/>
        </p:nvSpPr>
        <p:spPr>
          <a:xfrm>
            <a:off x="3063765" y="620398"/>
            <a:ext cx="6161730" cy="53858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해시 테이블 동작 과정</a:t>
            </a:r>
            <a:endParaRPr kumimoji="1" lang="en-US" altLang="ko-KR" sz="4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l"/>
            <a:endParaRPr kumimoji="1" lang="en-US" altLang="ko-KR" sz="25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514350" indent="-514350" algn="l">
              <a:buAutoNum type="arabicPeriod"/>
            </a:pPr>
            <a:r>
              <a:rPr kumimoji="1" lang="ko-KR" altLang="en-US" sz="2500" dirty="0">
                <a:latin typeface="BM JUA OTF" panose="02020603020101020101" pitchFamily="18" charset="-127"/>
                <a:ea typeface="BM JUA OTF" panose="02020603020101020101" pitchFamily="18" charset="-127"/>
              </a:rPr>
              <a:t>원소의 </a:t>
            </a:r>
            <a:r>
              <a:rPr kumimoji="1" lang="ko-KR" altLang="en-US" sz="25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해시값을</a:t>
            </a:r>
            <a:r>
              <a:rPr kumimoji="1" lang="ko-KR" altLang="en-US" sz="2500" dirty="0">
                <a:latin typeface="BM JUA OTF" panose="02020603020101020101" pitchFamily="18" charset="-127"/>
                <a:ea typeface="BM JUA OTF" panose="02020603020101020101" pitchFamily="18" charset="-127"/>
              </a:rPr>
              <a:t> 해시 함수를 이용하여 계산</a:t>
            </a:r>
            <a:endParaRPr kumimoji="1" lang="en-US" altLang="ko-KR" sz="25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514350" indent="-514350" algn="l">
              <a:buAutoNum type="arabicPeriod"/>
            </a:pPr>
            <a:r>
              <a:rPr kumimoji="1" lang="ko-KR" altLang="en-US" sz="25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해시값을</a:t>
            </a:r>
            <a:r>
              <a:rPr kumimoji="1" lang="ko-KR" altLang="en-US" sz="2500" dirty="0">
                <a:latin typeface="BM JUA OTF" panose="02020603020101020101" pitchFamily="18" charset="-127"/>
                <a:ea typeface="BM JUA OTF" panose="02020603020101020101" pitchFamily="18" charset="-127"/>
              </a:rPr>
              <a:t> 주소로 하는 위치에 원소를 저장</a:t>
            </a:r>
            <a:endParaRPr kumimoji="1" lang="en-US" altLang="ko-KR" sz="25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514350" indent="-514350" algn="l">
              <a:buAutoNum type="arabicPeriod"/>
            </a:pPr>
            <a:r>
              <a:rPr kumimoji="1" lang="ko-KR" altLang="en-US" sz="2500" dirty="0">
                <a:latin typeface="BM JUA OTF" panose="02020603020101020101" pitchFamily="18" charset="-127"/>
                <a:ea typeface="BM JUA OTF" panose="02020603020101020101" pitchFamily="18" charset="-127"/>
              </a:rPr>
              <a:t>검색을 할 때도 원소의 </a:t>
            </a:r>
            <a:r>
              <a:rPr kumimoji="1" lang="ko-KR" altLang="en-US" sz="25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해시값을</a:t>
            </a:r>
            <a:r>
              <a:rPr kumimoji="1" lang="ko-KR" altLang="en-US" sz="2500" dirty="0">
                <a:latin typeface="BM JUA OTF" panose="02020603020101020101" pitchFamily="18" charset="-127"/>
                <a:ea typeface="BM JUA OTF" panose="02020603020101020101" pitchFamily="18" charset="-127"/>
              </a:rPr>
              <a:t> 계산하여 해당 위치를 조회</a:t>
            </a:r>
            <a:endParaRPr kumimoji="1" lang="en-US" altLang="ko-KR" sz="25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514350" indent="-514350" algn="l">
              <a:buAutoNum type="arabicPeriod"/>
            </a:pPr>
            <a:endParaRPr kumimoji="1" lang="en-US" altLang="ko-KR" sz="25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514350" indent="-514350" algn="l">
              <a:buAutoNum type="arabicPeriod"/>
            </a:pPr>
            <a:endParaRPr kumimoji="1" lang="en-US" altLang="ko-KR" sz="25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l"/>
            <a:r>
              <a:rPr kumimoji="1" lang="ko-KR" altLang="en-US" sz="2500" dirty="0">
                <a:latin typeface="BM JUA OTF" panose="02020603020101020101" pitchFamily="18" charset="-127"/>
                <a:ea typeface="BM JUA OTF" panose="02020603020101020101" pitchFamily="18" charset="-127"/>
              </a:rPr>
              <a:t>이렇게 해시 테이블은 원소를 저장하고 </a:t>
            </a:r>
            <a:r>
              <a:rPr kumimoji="1" lang="ko-KR" altLang="en-US" sz="25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조회하는데에</a:t>
            </a:r>
            <a:r>
              <a:rPr kumimoji="1" lang="ko-KR" altLang="en-US" sz="25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25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상수 시간</a:t>
            </a:r>
            <a:r>
              <a:rPr kumimoji="1" lang="ko-KR" altLang="en-US" sz="2500" dirty="0">
                <a:latin typeface="BM JUA OTF" panose="02020603020101020101" pitchFamily="18" charset="-127"/>
                <a:ea typeface="BM JUA OTF" panose="02020603020101020101" pitchFamily="18" charset="-127"/>
              </a:rPr>
              <a:t>이 걸리도록 한다</a:t>
            </a:r>
            <a:r>
              <a:rPr kumimoji="1" lang="en-US" altLang="ko-KR" sz="25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algn="l"/>
            <a:endParaRPr kumimoji="1" lang="ko-KR" altLang="en-US" sz="25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596FA31-D105-ADCC-458F-1FB7D09CBBA7}"/>
              </a:ext>
            </a:extLst>
          </p:cNvPr>
          <p:cNvSpPr txBox="1">
            <a:spLocks/>
          </p:cNvSpPr>
          <p:nvPr/>
        </p:nvSpPr>
        <p:spPr>
          <a:xfrm>
            <a:off x="5681629" y="1166001"/>
            <a:ext cx="5284908" cy="28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/>
            <a:endParaRPr kumimoji="1" lang="en-US" altLang="ko-KR" sz="3000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1948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2B816-3F77-B141-0044-44A23313E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31" y="0"/>
            <a:ext cx="6064469" cy="1629103"/>
          </a:xfrm>
        </p:spPr>
        <p:txBody>
          <a:bodyPr>
            <a:normAutofit/>
          </a:bodyPr>
          <a:lstStyle/>
          <a:p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해시 함수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0423219-7E45-2354-61FC-65D628A5CBFF}"/>
              </a:ext>
            </a:extLst>
          </p:cNvPr>
          <p:cNvSpPr txBox="1">
            <a:spLocks/>
          </p:cNvSpPr>
          <p:nvPr/>
        </p:nvSpPr>
        <p:spPr>
          <a:xfrm>
            <a:off x="1634862" y="2178808"/>
            <a:ext cx="9056101" cy="16291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임의의 길이의 데이터를 고정된 길이의 데이터로 매핑하는 함수 </a:t>
            </a:r>
            <a:endParaRPr kumimoji="1" lang="en-US" altLang="ko-KR" sz="3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l"/>
            <a:endParaRPr kumimoji="1" lang="ko-KR" altLang="en-US" sz="3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596FA31-D105-ADCC-458F-1FB7D09CBBA7}"/>
              </a:ext>
            </a:extLst>
          </p:cNvPr>
          <p:cNvSpPr txBox="1">
            <a:spLocks/>
          </p:cNvSpPr>
          <p:nvPr/>
        </p:nvSpPr>
        <p:spPr>
          <a:xfrm>
            <a:off x="5681629" y="1166001"/>
            <a:ext cx="5284908" cy="28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en-US" altLang="ko-KR" sz="3000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324FB5FE-D36B-D97C-2B47-C3E0D3844BD9}"/>
              </a:ext>
            </a:extLst>
          </p:cNvPr>
          <p:cNvCxnSpPr>
            <a:cxnSpLocks/>
          </p:cNvCxnSpPr>
          <p:nvPr/>
        </p:nvCxnSpPr>
        <p:spPr>
          <a:xfrm>
            <a:off x="1634862" y="1841326"/>
            <a:ext cx="32878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제목 1">
                <a:extLst>
                  <a:ext uri="{FF2B5EF4-FFF2-40B4-BE49-F238E27FC236}">
                    <a16:creationId xmlns:a16="http://schemas.microsoft.com/office/drawing/2014/main" id="{00D980C7-0A6D-3D73-D983-51BA6F7867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1892" y="3481333"/>
                <a:ext cx="5284908" cy="117786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h</m:t>
                      </m:r>
                      <m:d>
                        <m:dPr>
                          <m:ctrlPr>
                            <a:rPr kumimoji="1" lang="en-US" altLang="ko-KR" sz="3000" b="0" i="1" smtClean="0">
                              <a:latin typeface="Cambria Math" panose="02040503050406030204" pitchFamily="18" charset="0"/>
                              <a:ea typeface="BM JUA OTF" panose="02020603020101020101" pitchFamily="18" charset="-127"/>
                            </a:rPr>
                          </m:ctrlPr>
                        </m:dPr>
                        <m:e>
                          <m:r>
                            <a:rPr kumimoji="1" lang="en-US" altLang="ko-KR" sz="3000" b="0" i="1" smtClean="0">
                              <a:latin typeface="Cambria Math" panose="02040503050406030204" pitchFamily="18" charset="0"/>
                              <a:ea typeface="BM JUA OTF" panose="02020603020101020101" pitchFamily="18" charset="-127"/>
                            </a:rPr>
                            <m:t>𝑥</m:t>
                          </m:r>
                        </m:e>
                      </m:d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=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𝑥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 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𝑚𝑜𝑑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BM JUA OTF" panose="02020603020101020101" pitchFamily="18" charset="-127"/>
                        </a:rPr>
                        <m:t> 8</m:t>
                      </m:r>
                    </m:oMath>
                  </m:oMathPara>
                </a14:m>
                <a:endParaRPr kumimoji="1" lang="ko-KR" altLang="en-US" sz="300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</p:txBody>
          </p:sp>
        </mc:Choice>
        <mc:Fallback>
          <p:sp>
            <p:nvSpPr>
              <p:cNvPr id="7" name="제목 1">
                <a:extLst>
                  <a:ext uri="{FF2B5EF4-FFF2-40B4-BE49-F238E27FC236}">
                    <a16:creationId xmlns:a16="http://schemas.microsoft.com/office/drawing/2014/main" id="{00D980C7-0A6D-3D73-D983-51BA6F786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892" y="3481333"/>
                <a:ext cx="5284908" cy="1177860"/>
              </a:xfrm>
              <a:prstGeom prst="rect">
                <a:avLst/>
              </a:prstGeom>
              <a:blipFill>
                <a:blip r:embed="rId2"/>
                <a:stretch>
                  <a:fillRect b="-107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502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2B816-3F77-B141-0044-44A23313E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31" y="0"/>
            <a:ext cx="6064469" cy="1629103"/>
          </a:xfrm>
        </p:spPr>
        <p:txBody>
          <a:bodyPr>
            <a:normAutofit/>
          </a:bodyPr>
          <a:lstStyle/>
          <a:p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좋은 해시 함수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0423219-7E45-2354-61FC-65D628A5CBFF}"/>
              </a:ext>
            </a:extLst>
          </p:cNvPr>
          <p:cNvSpPr txBox="1">
            <a:spLocks/>
          </p:cNvSpPr>
          <p:nvPr/>
        </p:nvSpPr>
        <p:spPr>
          <a:xfrm>
            <a:off x="1634862" y="3218466"/>
            <a:ext cx="9056101" cy="162910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 간단한 계산</a:t>
            </a:r>
            <a:endParaRPr kumimoji="1" lang="en-US" altLang="ko-KR" sz="3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l"/>
            <a:endParaRPr kumimoji="1" lang="en-US" altLang="ko-KR" sz="3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l"/>
            <a:endParaRPr kumimoji="1" lang="en-US" altLang="ko-KR" sz="3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l"/>
            <a:r>
              <a:rPr kumimoji="1" lang="en-US" altLang="ko-KR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 입력 원소가 해시 테이블 전체에 고루 저장되어야 한다</a:t>
            </a:r>
            <a:r>
              <a:rPr kumimoji="1" lang="en-US" altLang="ko-KR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  <a:r>
              <a:rPr kumimoji="1" lang="ko-KR" altLang="en-US" sz="30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endParaRPr kumimoji="1" lang="en-US" altLang="ko-KR" sz="3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l"/>
            <a:endParaRPr kumimoji="1" lang="ko-KR" altLang="en-US" sz="3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596FA31-D105-ADCC-458F-1FB7D09CBBA7}"/>
              </a:ext>
            </a:extLst>
          </p:cNvPr>
          <p:cNvSpPr txBox="1">
            <a:spLocks/>
          </p:cNvSpPr>
          <p:nvPr/>
        </p:nvSpPr>
        <p:spPr>
          <a:xfrm>
            <a:off x="5681629" y="1166001"/>
            <a:ext cx="5284908" cy="28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en-US" altLang="ko-KR" sz="3000" b="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324FB5FE-D36B-D97C-2B47-C3E0D3844BD9}"/>
              </a:ext>
            </a:extLst>
          </p:cNvPr>
          <p:cNvCxnSpPr>
            <a:cxnSpLocks/>
          </p:cNvCxnSpPr>
          <p:nvPr/>
        </p:nvCxnSpPr>
        <p:spPr>
          <a:xfrm>
            <a:off x="1634862" y="1841326"/>
            <a:ext cx="32878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587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1897</TotalTime>
  <Words>822</Words>
  <Application>Microsoft Macintosh PowerPoint</Application>
  <PresentationFormat>와이드스크린</PresentationFormat>
  <Paragraphs>234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맑은 고딕</vt:lpstr>
      <vt:lpstr>BM JUA OTF</vt:lpstr>
      <vt:lpstr>Arial</vt:lpstr>
      <vt:lpstr>Cambria Math</vt:lpstr>
      <vt:lpstr>Office 테마</vt:lpstr>
      <vt:lpstr># Hash Function</vt:lpstr>
      <vt:lpstr>여러가지 자료구조!</vt:lpstr>
      <vt:lpstr>배열</vt:lpstr>
      <vt:lpstr>트리</vt:lpstr>
      <vt:lpstr>PowerPoint 프레젠테이션</vt:lpstr>
      <vt:lpstr>해시 테이블</vt:lpstr>
      <vt:lpstr>해시 테이블</vt:lpstr>
      <vt:lpstr>해시 함수</vt:lpstr>
      <vt:lpstr>좋은 해시 함수</vt:lpstr>
      <vt:lpstr>해시 충돌</vt:lpstr>
      <vt:lpstr>해시 충돌</vt:lpstr>
      <vt:lpstr>Naive한 해시 충돌 해결: 체이닝</vt:lpstr>
      <vt:lpstr>해시 충돌 해결: 개방 주소 방법 (open addressing)</vt:lpstr>
      <vt:lpstr>개방 주소 방법: 선형 조사(linear probing)</vt:lpstr>
      <vt:lpstr>개방 주소 방법: 선형 조사(linear probing)</vt:lpstr>
      <vt:lpstr>개방 주소 방법: 선형 조사(linear probing)</vt:lpstr>
      <vt:lpstr>개방 주소 방법: 선형 조사(linear probing)</vt:lpstr>
      <vt:lpstr>개방 주소 방법: 선형 조사(linear probing)</vt:lpstr>
      <vt:lpstr>개방 주소 방법: 선형 조사(linear probing)</vt:lpstr>
      <vt:lpstr>개방 주소 방법: 선형 조사(linear probing)</vt:lpstr>
      <vt:lpstr>개방 주소 방법: 이차원 조사(quadratic probing)</vt:lpstr>
      <vt:lpstr>개방 주소 방법: 이차원 조사(quadratic probing)</vt:lpstr>
      <vt:lpstr>개방 주소 방법: 더블 해싱(double hashing)</vt:lpstr>
      <vt:lpstr>Secure Hash Algorithm(SHA)</vt:lpstr>
      <vt:lpstr>Secure Hash Algorithm(SHA)</vt:lpstr>
      <vt:lpstr>Secure Hash Algorithm(SHA)</vt:lpstr>
      <vt:lpstr>해시의 응용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 Hash Function</dc:title>
  <dc:creator>이근희</dc:creator>
  <cp:lastModifiedBy>이근희</cp:lastModifiedBy>
  <cp:revision>3</cp:revision>
  <dcterms:created xsi:type="dcterms:W3CDTF">2024-02-01T23:02:26Z</dcterms:created>
  <dcterms:modified xsi:type="dcterms:W3CDTF">2024-02-03T06:39:42Z</dcterms:modified>
</cp:coreProperties>
</file>