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2" r:id="rId5"/>
    <p:sldId id="263" r:id="rId6"/>
    <p:sldId id="260" r:id="rId7"/>
    <p:sldId id="258" r:id="rId8"/>
    <p:sldId id="267" r:id="rId9"/>
    <p:sldId id="268" r:id="rId10"/>
    <p:sldId id="265" r:id="rId11"/>
    <p:sldId id="266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72" r:id="rId35"/>
    <p:sldId id="295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1B39F-4740-E0D8-532E-41EA87FC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A2442-A966-BC47-EADC-6FFA15FCD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74AC4-F647-C78A-91D4-91A92AE0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A2F2D-B8F3-FF5D-A9E1-C19492A2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9A098-60D1-DE8A-C0B2-5205E72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74371-7929-D497-BB7C-82B6FEF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852C7-6B11-9496-CC9E-519EB981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0A4B5-7B92-FC14-A5BA-CC99D52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3B8A-A375-8DCC-2BC9-56B0077E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AD45E-604D-5B85-10E3-4F9A265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468546-B6DF-78D8-926C-892BA90F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0C7D7-FF8B-5F12-A404-B2F8CB53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A628B-6A7C-932D-8980-00E9DB22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C491-E268-A868-99A3-F260E6F4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70EF6-98A7-33A3-3455-D6FAC9B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5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B391-253E-15F5-5F52-3146D561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A5D4-EA62-101B-CFC9-AB0A309B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FE2F7-FDDB-A838-960D-DD6D6A59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04BF3-CBE4-356B-1D5C-B01D1195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4D8D4-9FDA-7297-8312-7EBD6EB3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5C16-F5D8-23D5-E439-17DEE426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9C6F3-4531-8FE3-CEE7-5A121A90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39565-F29A-9B0D-C93B-D2A51AAE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70684-FA70-607F-6FC7-5E1E1A0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F128E-9890-A866-DE7B-6BA5BA7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BB9F2-4826-A46D-8BAB-787A1CBF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2F7F0-575C-AB71-E07B-9E77EEC26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6056E-5F38-0FFF-81FE-DF0EA6E86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2C9FD-AD35-F0C5-7783-09208DB7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58804-AB8F-9C22-DA0F-1029C51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63117-5F1A-76E3-7D5D-439C806C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FD0A4-BBA5-A0AF-86FD-732324BA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0BF57-82C3-BE37-3761-C8F8091F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B9D62-5ECA-44F4-5BE6-E5FD537B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CE7F7-807B-80EA-DA24-9A25D82E8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48432-D3A2-891A-7BBF-CFFA6C0DB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2DF64-0A7B-3D44-EF27-FA940EC0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05313-209A-EF0B-08F3-275F8DAF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9C95E-1E68-0200-F52B-3E0C1B23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7713-807B-0497-2A69-4FAC9BDA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0836F-0843-043F-4B99-C01B793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E073D-1403-3EE6-32DC-556D07F9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88861-4F1C-F8BD-5406-460F252F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1E9AD6-5B88-37B7-1349-538F2BC3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86FE7-6238-51E8-01C5-0CBD219A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BBF67-F81E-E249-9CF8-6EBF435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35B0-8496-9F9E-249B-A7598B83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B86D-0C47-E1A6-5EB4-2386AC25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1FD7-B956-9414-AE46-20FA2826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6E3F4-45E6-20D0-8E2E-A294DDB8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4F6B6-7935-C771-6BF2-E9CC08C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F5A57-16EA-9962-E007-5126AB7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4E930-6DA7-41F5-8352-05E4EFD6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D5698-4580-5E15-08C2-01DE4E82C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F968-9BB5-24A3-EF8B-09B3AAE9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58781-CFFC-BE56-6C74-18690D6B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1C041-BF8D-E4CB-D538-A7EF411A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7FD40-3640-5880-777D-4D703203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69F702-DEC0-593F-D04C-8E54CFE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3BCE3-A35B-8B35-CDC9-17D910F0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3342-5CD2-C5DE-1A8F-847B05E9B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67F8-AC1F-441C-A0C6-A11CE18E7B9A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BF05A-0BBE-387C-97C5-42C7DFBF7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43A81-8FBF-7D47-BD26-4D65A361E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5A4B-6657-4306-B025-449CA336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7B892-6B19-A4E9-D284-6CF41CA3C238}"/>
              </a:ext>
            </a:extLst>
          </p:cNvPr>
          <p:cNvSpPr txBox="1"/>
          <p:nvPr/>
        </p:nvSpPr>
        <p:spPr>
          <a:xfrm>
            <a:off x="4310619" y="2921168"/>
            <a:ext cx="3570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자바 버전</a:t>
            </a:r>
          </a:p>
        </p:txBody>
      </p:sp>
    </p:spTree>
    <p:extLst>
      <p:ext uri="{BB962C8B-B14F-4D97-AF65-F5344CB8AC3E}">
        <p14:creationId xmlns:p14="http://schemas.microsoft.com/office/powerpoint/2010/main" val="3804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그래픽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9BE2A7A4-1CE1-91AE-5304-297417BD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16" y="1246716"/>
            <a:ext cx="4364567" cy="436456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7A83368-167F-2A9A-B68A-247F3CAE8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4A9866-F943-7882-F723-A9C8700E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80" y="970080"/>
            <a:ext cx="4641203" cy="46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BE39C-2EF0-EC20-8103-7DBE99E33CEF}"/>
              </a:ext>
            </a:extLst>
          </p:cNvPr>
          <p:cNvSpPr txBox="1"/>
          <p:nvPr/>
        </p:nvSpPr>
        <p:spPr>
          <a:xfrm>
            <a:off x="2650071" y="1897158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284EB-DE0F-9755-CC1D-A13AF22BF2EC}"/>
              </a:ext>
            </a:extLst>
          </p:cNvPr>
          <p:cNvSpPr txBox="1"/>
          <p:nvPr/>
        </p:nvSpPr>
        <p:spPr>
          <a:xfrm>
            <a:off x="2650071" y="3047801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7F8B7-93F9-2F7E-DDFE-93EFABF226E9}"/>
              </a:ext>
            </a:extLst>
          </p:cNvPr>
          <p:cNvSpPr txBox="1"/>
          <p:nvPr/>
        </p:nvSpPr>
        <p:spPr>
          <a:xfrm>
            <a:off x="2650071" y="4198443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D49F455-8506-3430-D676-92B7894D98EC}"/>
              </a:ext>
            </a:extLst>
          </p:cNvPr>
          <p:cNvSpPr/>
          <p:nvPr/>
        </p:nvSpPr>
        <p:spPr>
          <a:xfrm>
            <a:off x="1151466" y="1897158"/>
            <a:ext cx="956733" cy="5232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4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425B7-81F0-2026-B9FA-BB2B4C9ECACE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5000" y="1274636"/>
            <a:ext cx="1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lambda</a:t>
            </a:r>
          </a:p>
          <a:p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5000" y="2228743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람다식은 익명 함수를 생성하기 위한 식을 지칭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4717B-3C88-8AD5-4D50-EE90F605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037760"/>
            <a:ext cx="4134427" cy="1028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1A62A1-D980-70F6-698E-58F5B6D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7" y="3204471"/>
            <a:ext cx="4191585" cy="69542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B6D32C-AFD2-1B96-7689-8FB75965E39A}"/>
              </a:ext>
            </a:extLst>
          </p:cNvPr>
          <p:cNvCxnSpPr/>
          <p:nvPr/>
        </p:nvCxnSpPr>
        <p:spPr>
          <a:xfrm>
            <a:off x="5334000" y="3572928"/>
            <a:ext cx="1134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CBB2D46-49F5-DA73-9933-D74441BA2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89" y="4221809"/>
            <a:ext cx="4324954" cy="22291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77A0C-A1B4-E903-5D9A-695F1D3D93ED}"/>
              </a:ext>
            </a:extLst>
          </p:cNvPr>
          <p:cNvSpPr/>
          <p:nvPr/>
        </p:nvSpPr>
        <p:spPr>
          <a:xfrm>
            <a:off x="7606054" y="3572928"/>
            <a:ext cx="2147547" cy="326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AC3C0F-3199-FEB3-328A-7DCC57E41086}"/>
              </a:ext>
            </a:extLst>
          </p:cNvPr>
          <p:cNvSpPr/>
          <p:nvPr/>
        </p:nvSpPr>
        <p:spPr>
          <a:xfrm>
            <a:off x="4092385" y="5900092"/>
            <a:ext cx="3688482" cy="407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5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5000" y="1274636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method references(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메서드 참조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)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992D0-780D-67C0-CE3B-5A63408BE67A}"/>
              </a:ext>
            </a:extLst>
          </p:cNvPr>
          <p:cNvSpPr txBox="1"/>
          <p:nvPr/>
        </p:nvSpPr>
        <p:spPr>
          <a:xfrm>
            <a:off x="634999" y="2228743"/>
            <a:ext cx="1035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메서드 참조는 람다 표현식의 한 형태로</a:t>
            </a:r>
            <a:r>
              <a:rPr lang="en-US" altLang="ko-KR" dirty="0"/>
              <a:t>, </a:t>
            </a:r>
            <a:r>
              <a:rPr lang="ko-KR" altLang="en-US" dirty="0"/>
              <a:t>이미 정의된 메서드를 재사용하기 위한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ACF8E-99B7-C926-8B4E-7BF91124A6D3}"/>
              </a:ext>
            </a:extLst>
          </p:cNvPr>
          <p:cNvSpPr txBox="1"/>
          <p:nvPr/>
        </p:nvSpPr>
        <p:spPr>
          <a:xfrm>
            <a:off x="634999" y="3028962"/>
            <a:ext cx="2810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이름</a:t>
            </a:r>
            <a:r>
              <a:rPr lang="en-US" altLang="ko-KR" dirty="0"/>
              <a:t>::</a:t>
            </a:r>
            <a:r>
              <a:rPr lang="ko-KR" altLang="en-US" dirty="0"/>
              <a:t>메소드 이름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생성자</a:t>
            </a:r>
            <a:r>
              <a:rPr lang="en-US" altLang="ko-KR" dirty="0"/>
              <a:t>::new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12B22E-8EC8-B7CB-0ACC-956A48DA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887" y="2806333"/>
            <a:ext cx="6011114" cy="1124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4A7800-63E5-7FA1-745C-1D673635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08" y="4364519"/>
            <a:ext cx="6068272" cy="68589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AD26CA-E4C2-F0E8-363F-5709CF7EAC91}"/>
              </a:ext>
            </a:extLst>
          </p:cNvPr>
          <p:cNvCxnSpPr/>
          <p:nvPr/>
        </p:nvCxnSpPr>
        <p:spPr>
          <a:xfrm>
            <a:off x="3937000" y="3234261"/>
            <a:ext cx="1134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25E383-3582-BCFB-95C6-B14F212074B0}"/>
              </a:ext>
            </a:extLst>
          </p:cNvPr>
          <p:cNvCxnSpPr/>
          <p:nvPr/>
        </p:nvCxnSpPr>
        <p:spPr>
          <a:xfrm>
            <a:off x="3937000" y="4639728"/>
            <a:ext cx="1134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966F9-AA47-BFE0-C106-B80B29299CEB}"/>
              </a:ext>
            </a:extLst>
          </p:cNvPr>
          <p:cNvSpPr/>
          <p:nvPr/>
        </p:nvSpPr>
        <p:spPr>
          <a:xfrm>
            <a:off x="7004919" y="3531332"/>
            <a:ext cx="1622614" cy="329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12939-2173-773F-9A86-11840034F37B}"/>
              </a:ext>
            </a:extLst>
          </p:cNvPr>
          <p:cNvSpPr/>
          <p:nvPr/>
        </p:nvSpPr>
        <p:spPr>
          <a:xfrm>
            <a:off x="9104651" y="4783287"/>
            <a:ext cx="1013016" cy="267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3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5000" y="1274636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stream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992D0-780D-67C0-CE3B-5A63408BE67A}"/>
              </a:ext>
            </a:extLst>
          </p:cNvPr>
          <p:cNvSpPr txBox="1"/>
          <p:nvPr/>
        </p:nvSpPr>
        <p:spPr>
          <a:xfrm>
            <a:off x="634999" y="2228743"/>
            <a:ext cx="1035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스트림은 데이터 처리 연산을 지원하도록 소스에서 추출된 연속된 요소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29FA72-DD39-40BF-6465-047F4CC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8" y="3028962"/>
            <a:ext cx="7668549" cy="15091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C4F670-2BEA-CE6A-5971-CC7A1E0D791D}"/>
              </a:ext>
            </a:extLst>
          </p:cNvPr>
          <p:cNvSpPr/>
          <p:nvPr/>
        </p:nvSpPr>
        <p:spPr>
          <a:xfrm>
            <a:off x="1560852" y="3829181"/>
            <a:ext cx="3188948" cy="70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0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A02D15-6AE1-31A5-0FB2-E90D191D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3028962"/>
            <a:ext cx="9085168" cy="2017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5000" y="1274636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optional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992D0-780D-67C0-CE3B-5A63408BE67A}"/>
              </a:ext>
            </a:extLst>
          </p:cNvPr>
          <p:cNvSpPr txBox="1"/>
          <p:nvPr/>
        </p:nvSpPr>
        <p:spPr>
          <a:xfrm>
            <a:off x="634999" y="2228743"/>
            <a:ext cx="1035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Optional </a:t>
            </a:r>
            <a:r>
              <a:rPr lang="ko-KR" altLang="en-US" dirty="0"/>
              <a:t>클래스는 </a:t>
            </a:r>
            <a:r>
              <a:rPr lang="en-US" altLang="ko-KR" dirty="0"/>
              <a:t>null </a:t>
            </a:r>
            <a:r>
              <a:rPr lang="ko-KR" altLang="en-US" dirty="0"/>
              <a:t>값을 가질 수 있는 객체를 감싸는 래퍼 클래스</a:t>
            </a:r>
          </a:p>
        </p:txBody>
      </p:sp>
    </p:spTree>
    <p:extLst>
      <p:ext uri="{BB962C8B-B14F-4D97-AF65-F5344CB8AC3E}">
        <p14:creationId xmlns:p14="http://schemas.microsoft.com/office/powerpoint/2010/main" val="150033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4999" y="1274636"/>
            <a:ext cx="546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인터페이스 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default, static method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E3BF5-5B9B-0EF6-9BFB-A8F2B803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62" y="2317127"/>
            <a:ext cx="2972215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C62387-808B-6747-CE42-0F75FAB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61" y="2317127"/>
            <a:ext cx="4067743" cy="137179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1E6E25-767E-B262-8BE3-59C18C1FD8E3}"/>
              </a:ext>
            </a:extLst>
          </p:cNvPr>
          <p:cNvCxnSpPr>
            <a:cxnSpLocks/>
          </p:cNvCxnSpPr>
          <p:nvPr/>
        </p:nvCxnSpPr>
        <p:spPr>
          <a:xfrm>
            <a:off x="3292459" y="3234261"/>
            <a:ext cx="18140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3FE033-FAD3-F586-FDEB-A4436C97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4" y="3903111"/>
            <a:ext cx="3505689" cy="17337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4F9DC9-0905-81FD-4C70-A0CBDF26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861" y="3834181"/>
            <a:ext cx="4248743" cy="230537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A409A4-0E63-F444-F85A-295B3BF30AC2}"/>
              </a:ext>
            </a:extLst>
          </p:cNvPr>
          <p:cNvCxnSpPr>
            <a:cxnSpLocks/>
          </p:cNvCxnSpPr>
          <p:nvPr/>
        </p:nvCxnSpPr>
        <p:spPr>
          <a:xfrm>
            <a:off x="3204844" y="5257795"/>
            <a:ext cx="2103756" cy="20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2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4999" y="1274636"/>
            <a:ext cx="546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인터페이스 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default, static method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303B1-F553-9912-2423-0411B2EC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9" y="2176114"/>
            <a:ext cx="4763165" cy="3667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A0586D-A91C-751B-82D1-A53EB54BB78B}"/>
              </a:ext>
            </a:extLst>
          </p:cNvPr>
          <p:cNvSpPr/>
          <p:nvPr/>
        </p:nvSpPr>
        <p:spPr>
          <a:xfrm>
            <a:off x="3804517" y="3292512"/>
            <a:ext cx="3214348" cy="77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242D2E-1E76-4363-CB79-56835866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27" y="2450892"/>
            <a:ext cx="5009946" cy="3132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241AB-CF9D-673D-9129-4883D18F868A}"/>
              </a:ext>
            </a:extLst>
          </p:cNvPr>
          <p:cNvSpPr txBox="1"/>
          <p:nvPr/>
        </p:nvSpPr>
        <p:spPr>
          <a:xfrm>
            <a:off x="262472" y="373158"/>
            <a:ext cx="393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8F0E-21DD-83C7-0744-F3CA73777075}"/>
              </a:ext>
            </a:extLst>
          </p:cNvPr>
          <p:cNvSpPr txBox="1"/>
          <p:nvPr/>
        </p:nvSpPr>
        <p:spPr>
          <a:xfrm>
            <a:off x="634999" y="1274636"/>
            <a:ext cx="546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인터페이스 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default, static method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A0586D-A91C-751B-82D1-A53EB54BB78B}"/>
              </a:ext>
            </a:extLst>
          </p:cNvPr>
          <p:cNvSpPr/>
          <p:nvPr/>
        </p:nvSpPr>
        <p:spPr>
          <a:xfrm>
            <a:off x="4224869" y="3479801"/>
            <a:ext cx="3214348" cy="77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C79AD9-52F8-3452-0D17-C62041966878}"/>
              </a:ext>
            </a:extLst>
          </p:cNvPr>
          <p:cNvSpPr/>
          <p:nvPr/>
        </p:nvSpPr>
        <p:spPr>
          <a:xfrm>
            <a:off x="4301067" y="4991114"/>
            <a:ext cx="2116667" cy="404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9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BE39C-2EF0-EC20-8103-7DBE99E33CEF}"/>
              </a:ext>
            </a:extLst>
          </p:cNvPr>
          <p:cNvSpPr txBox="1"/>
          <p:nvPr/>
        </p:nvSpPr>
        <p:spPr>
          <a:xfrm>
            <a:off x="2650071" y="1897158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284EB-DE0F-9755-CC1D-A13AF22BF2EC}"/>
              </a:ext>
            </a:extLst>
          </p:cNvPr>
          <p:cNvSpPr txBox="1"/>
          <p:nvPr/>
        </p:nvSpPr>
        <p:spPr>
          <a:xfrm>
            <a:off x="2650071" y="3047801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7F8B7-93F9-2F7E-DDFE-93EFABF226E9}"/>
              </a:ext>
            </a:extLst>
          </p:cNvPr>
          <p:cNvSpPr txBox="1"/>
          <p:nvPr/>
        </p:nvSpPr>
        <p:spPr>
          <a:xfrm>
            <a:off x="2650071" y="4198443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D49F455-8506-3430-D676-92B7894D98EC}"/>
              </a:ext>
            </a:extLst>
          </p:cNvPr>
          <p:cNvSpPr/>
          <p:nvPr/>
        </p:nvSpPr>
        <p:spPr>
          <a:xfrm>
            <a:off x="1210733" y="3047801"/>
            <a:ext cx="956733" cy="5232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EE8EB0A-9429-09F3-D548-A149CD0B1E95}"/>
              </a:ext>
            </a:extLst>
          </p:cNvPr>
          <p:cNvSpPr/>
          <p:nvPr/>
        </p:nvSpPr>
        <p:spPr>
          <a:xfrm>
            <a:off x="528993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1995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EDDFF1-4E6F-3D08-0578-FDDE9D284543}"/>
              </a:ext>
            </a:extLst>
          </p:cNvPr>
          <p:cNvSpPr/>
          <p:nvPr/>
        </p:nvSpPr>
        <p:spPr>
          <a:xfrm>
            <a:off x="1964828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1996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331A52-D6D8-6AB0-2BDA-4BE919023AE8}"/>
              </a:ext>
            </a:extLst>
          </p:cNvPr>
          <p:cNvSpPr/>
          <p:nvPr/>
        </p:nvSpPr>
        <p:spPr>
          <a:xfrm>
            <a:off x="3400663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1997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1DC4DD-4F07-DC93-6361-3D57840E7CD8}"/>
              </a:ext>
            </a:extLst>
          </p:cNvPr>
          <p:cNvSpPr/>
          <p:nvPr/>
        </p:nvSpPr>
        <p:spPr>
          <a:xfrm>
            <a:off x="4836498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1998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AB5F7C-525C-4BCE-8D74-463882F34233}"/>
              </a:ext>
            </a:extLst>
          </p:cNvPr>
          <p:cNvSpPr/>
          <p:nvPr/>
        </p:nvSpPr>
        <p:spPr>
          <a:xfrm>
            <a:off x="6272333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2000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DBD0AA-35CA-8A4B-C310-67FD8AA7D2A8}"/>
              </a:ext>
            </a:extLst>
          </p:cNvPr>
          <p:cNvSpPr/>
          <p:nvPr/>
        </p:nvSpPr>
        <p:spPr>
          <a:xfrm>
            <a:off x="7708168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2002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877EC-5906-3506-E844-EF8E195C30D5}"/>
              </a:ext>
            </a:extLst>
          </p:cNvPr>
          <p:cNvSpPr/>
          <p:nvPr/>
        </p:nvSpPr>
        <p:spPr>
          <a:xfrm>
            <a:off x="9144003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2004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075605-19E0-D9AD-B071-AD07BA24EBDA}"/>
              </a:ext>
            </a:extLst>
          </p:cNvPr>
          <p:cNvSpPr/>
          <p:nvPr/>
        </p:nvSpPr>
        <p:spPr>
          <a:xfrm>
            <a:off x="10579838" y="2889000"/>
            <a:ext cx="1080000" cy="108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2006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D757B7-5C3B-B073-F69B-008F45A11A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608993" y="3429000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A560AE-AACF-FBAE-24D5-6ADE33D62205}"/>
              </a:ext>
            </a:extLst>
          </p:cNvPr>
          <p:cNvCxnSpPr>
            <a:cxnSpLocks/>
          </p:cNvCxnSpPr>
          <p:nvPr/>
        </p:nvCxnSpPr>
        <p:spPr>
          <a:xfrm>
            <a:off x="3044828" y="3429000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C137B7-83BA-7C97-DFD4-952DE00BBB64}"/>
              </a:ext>
            </a:extLst>
          </p:cNvPr>
          <p:cNvCxnSpPr>
            <a:cxnSpLocks/>
          </p:cNvCxnSpPr>
          <p:nvPr/>
        </p:nvCxnSpPr>
        <p:spPr>
          <a:xfrm>
            <a:off x="4480663" y="3428370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5AC1D3-F37B-9080-E4C9-451DEC8A5339}"/>
              </a:ext>
            </a:extLst>
          </p:cNvPr>
          <p:cNvCxnSpPr>
            <a:cxnSpLocks/>
          </p:cNvCxnSpPr>
          <p:nvPr/>
        </p:nvCxnSpPr>
        <p:spPr>
          <a:xfrm>
            <a:off x="5918082" y="3428370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B701F8-38F2-DF05-51EB-AF565C8EBCCC}"/>
              </a:ext>
            </a:extLst>
          </p:cNvPr>
          <p:cNvCxnSpPr>
            <a:cxnSpLocks/>
          </p:cNvCxnSpPr>
          <p:nvPr/>
        </p:nvCxnSpPr>
        <p:spPr>
          <a:xfrm>
            <a:off x="7352333" y="3428370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8A63B7-FCBF-A0FB-7D1C-A594ACD9E783}"/>
              </a:ext>
            </a:extLst>
          </p:cNvPr>
          <p:cNvCxnSpPr>
            <a:cxnSpLocks/>
          </p:cNvCxnSpPr>
          <p:nvPr/>
        </p:nvCxnSpPr>
        <p:spPr>
          <a:xfrm>
            <a:off x="8788168" y="3420183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2B5689-FCB7-323E-1786-A722D65A0B8D}"/>
              </a:ext>
            </a:extLst>
          </p:cNvPr>
          <p:cNvCxnSpPr>
            <a:cxnSpLocks/>
          </p:cNvCxnSpPr>
          <p:nvPr/>
        </p:nvCxnSpPr>
        <p:spPr>
          <a:xfrm>
            <a:off x="10224003" y="3420183"/>
            <a:ext cx="355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448EA2-8CB1-A3B9-E535-CF998EFD3D5C}"/>
              </a:ext>
            </a:extLst>
          </p:cNvPr>
          <p:cNvCxnSpPr>
            <a:cxnSpLocks/>
          </p:cNvCxnSpPr>
          <p:nvPr/>
        </p:nvCxnSpPr>
        <p:spPr>
          <a:xfrm>
            <a:off x="-68013" y="3428370"/>
            <a:ext cx="5970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DA987C-0AD7-CE61-B358-58A94EB442E0}"/>
              </a:ext>
            </a:extLst>
          </p:cNvPr>
          <p:cNvCxnSpPr>
            <a:cxnSpLocks/>
          </p:cNvCxnSpPr>
          <p:nvPr/>
        </p:nvCxnSpPr>
        <p:spPr>
          <a:xfrm>
            <a:off x="11659837" y="3428370"/>
            <a:ext cx="5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lease Svg Png Icon Free Download (#163719) - OnlineWebFonts.COM">
            <a:extLst>
              <a:ext uri="{FF2B5EF4-FFF2-40B4-BE49-F238E27FC236}">
                <a16:creationId xmlns:a16="http://schemas.microsoft.com/office/drawing/2014/main" id="{F8016840-D9BE-74CF-1B20-93C41260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3" y="1386853"/>
            <a:ext cx="1232147" cy="12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B4E354-F2C3-DE32-F27D-462E69CAF5ED}"/>
              </a:ext>
            </a:extLst>
          </p:cNvPr>
          <p:cNvSpPr txBox="1"/>
          <p:nvPr/>
        </p:nvSpPr>
        <p:spPr>
          <a:xfrm>
            <a:off x="63909" y="4185204"/>
            <a:ext cx="225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</a:t>
            </a:r>
            <a:r>
              <a:rPr lang="ko-KR" altLang="en-US" b="1" dirty="0"/>
              <a:t>릴리즈</a:t>
            </a:r>
            <a:endParaRPr lang="en-US" altLang="ko-KR" b="1" dirty="0"/>
          </a:p>
          <a:p>
            <a:r>
              <a:rPr lang="en-US" altLang="ko-KR" b="1" dirty="0"/>
              <a:t>Java Alpha &amp; Beta 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0B58B-3A2A-E8C4-D12E-75CDF111FCA5}"/>
              </a:ext>
            </a:extLst>
          </p:cNvPr>
          <p:cNvSpPr txBox="1"/>
          <p:nvPr/>
        </p:nvSpPr>
        <p:spPr>
          <a:xfrm>
            <a:off x="1955962" y="416996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JDK 1.0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2F980D-BD7C-50EC-618D-2EFD5433E107}"/>
              </a:ext>
            </a:extLst>
          </p:cNvPr>
          <p:cNvSpPr txBox="1"/>
          <p:nvPr/>
        </p:nvSpPr>
        <p:spPr>
          <a:xfrm>
            <a:off x="3400663" y="418520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JDK 1.1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AA7E0-CBC2-1695-902A-6D0147F4A16A}"/>
              </a:ext>
            </a:extLst>
          </p:cNvPr>
          <p:cNvSpPr txBox="1"/>
          <p:nvPr/>
        </p:nvSpPr>
        <p:spPr>
          <a:xfrm>
            <a:off x="4828288" y="416996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J2SE 1.2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502ED-C37A-67A2-836A-D97954882436}"/>
              </a:ext>
            </a:extLst>
          </p:cNvPr>
          <p:cNvSpPr txBox="1"/>
          <p:nvPr/>
        </p:nvSpPr>
        <p:spPr>
          <a:xfrm>
            <a:off x="6285485" y="416996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J2SE 1.3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8023A2-D99B-1FFB-B6FB-6314571020FF}"/>
              </a:ext>
            </a:extLst>
          </p:cNvPr>
          <p:cNvSpPr txBox="1"/>
          <p:nvPr/>
        </p:nvSpPr>
        <p:spPr>
          <a:xfrm>
            <a:off x="7700614" y="416996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J2SE 1.4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89D29A-017D-970F-FDE5-6E4407337260}"/>
              </a:ext>
            </a:extLst>
          </p:cNvPr>
          <p:cNvSpPr txBox="1"/>
          <p:nvPr/>
        </p:nvSpPr>
        <p:spPr>
          <a:xfrm>
            <a:off x="9115743" y="416996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J2SE 5.0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04C78F-AEE9-492A-0048-5CFA624591B4}"/>
              </a:ext>
            </a:extLst>
          </p:cNvPr>
          <p:cNvSpPr txBox="1"/>
          <p:nvPr/>
        </p:nvSpPr>
        <p:spPr>
          <a:xfrm>
            <a:off x="10530872" y="4169963"/>
            <a:ext cx="136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6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E3C3F-B3E5-B616-A64B-04D119BAE3A7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Java Version History</a:t>
            </a:r>
            <a:endParaRPr lang="ko-KR" altLang="en-US" sz="3200" b="1" dirty="0"/>
          </a:p>
        </p:txBody>
      </p:sp>
      <p:pic>
        <p:nvPicPr>
          <p:cNvPr id="1034" name="Picture 10" descr="Java] 1. 자바">
            <a:extLst>
              <a:ext uri="{FF2B5EF4-FFF2-40B4-BE49-F238E27FC236}">
                <a16:creationId xmlns:a16="http://schemas.microsoft.com/office/drawing/2014/main" id="{7D46D100-5976-A32E-9E78-DF1E7A0B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51" y="784460"/>
            <a:ext cx="2440873" cy="15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0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5000" y="1274636"/>
            <a:ext cx="1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모듈화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6680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패키지는 클래스들의 묶음이고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모듈</a:t>
            </a:r>
            <a:r>
              <a:rPr lang="ko-KR" altLang="en-US" dirty="0"/>
              <a:t>은 패키지의 묶음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FFFFA-6168-75D8-8165-451A8143761F}"/>
              </a:ext>
            </a:extLst>
          </p:cNvPr>
          <p:cNvSpPr txBox="1"/>
          <p:nvPr/>
        </p:nvSpPr>
        <p:spPr>
          <a:xfrm>
            <a:off x="635000" y="3033539"/>
            <a:ext cx="782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기존의 자바는 모듈의 패키지속 클래스를 외부에 </a:t>
            </a:r>
            <a:r>
              <a:rPr lang="ko-KR" altLang="en-US" dirty="0" err="1"/>
              <a:t>숨길수</a:t>
            </a:r>
            <a:r>
              <a:rPr lang="ko-KR" altLang="en-US" dirty="0"/>
              <a:t> 없었으나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B101BB-B1E8-FFD6-68C8-C667EC33289D}"/>
              </a:ext>
            </a:extLst>
          </p:cNvPr>
          <p:cNvSpPr/>
          <p:nvPr/>
        </p:nvSpPr>
        <p:spPr>
          <a:xfrm>
            <a:off x="4466168" y="3595982"/>
            <a:ext cx="605368" cy="7556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A1026-1B13-E395-6786-A9306D20DAD7}"/>
              </a:ext>
            </a:extLst>
          </p:cNvPr>
          <p:cNvSpPr txBox="1"/>
          <p:nvPr/>
        </p:nvSpPr>
        <p:spPr>
          <a:xfrm>
            <a:off x="601132" y="4536381"/>
            <a:ext cx="10346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8 </a:t>
            </a:r>
            <a:r>
              <a:rPr lang="ko-KR" altLang="en-US" dirty="0"/>
              <a:t>이후 모듈을 만들기 위해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Jigsaw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모듈 시스템</a:t>
            </a:r>
            <a:r>
              <a:rPr lang="ko-KR" altLang="en-US" dirty="0"/>
              <a:t> 이라는 기능을 제공하기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캡슐화를 통해 각 모듈이 제공하는 기능만을 외부에 공개하고</a:t>
            </a:r>
            <a:r>
              <a:rPr lang="en-US" altLang="ko-KR" dirty="0"/>
              <a:t>, </a:t>
            </a:r>
            <a:r>
              <a:rPr lang="ko-KR" altLang="en-US" dirty="0"/>
              <a:t>모듈의 내부 동작은 숨김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모듈의 내부 구조를 자유롭게 바꿀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사람이 모듈을 사용할 때도 그저 제공하는 기능만을 알면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123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5000" y="1274636"/>
            <a:ext cx="1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GC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개선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GC </a:t>
            </a:r>
            <a:r>
              <a:rPr lang="ko-KR" altLang="en-US" dirty="0"/>
              <a:t>알고리즘인 </a:t>
            </a:r>
            <a:r>
              <a:rPr lang="en-US" altLang="ko-KR" dirty="0"/>
              <a:t>G1(Garbage First)</a:t>
            </a:r>
            <a:r>
              <a:rPr lang="ko-KR" altLang="en-US" dirty="0"/>
              <a:t>이 기본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컬렉터로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ZGC(Z Garbage Collector)</a:t>
            </a:r>
            <a:r>
              <a:rPr lang="ko-KR" altLang="en-US" dirty="0"/>
              <a:t>와 같은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실험적으로 도입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60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96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Collection Factory 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기능 강화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Set, List, Map </a:t>
            </a:r>
            <a:r>
              <a:rPr lang="ko-KR" altLang="en-US" dirty="0"/>
              <a:t>인터페이스에 불변</a:t>
            </a:r>
            <a:r>
              <a:rPr lang="en-US" altLang="ko-KR" dirty="0"/>
              <a:t>(Immutable) </a:t>
            </a:r>
            <a:r>
              <a:rPr lang="ko-KR" altLang="en-US" dirty="0"/>
              <a:t>속성을 </a:t>
            </a:r>
            <a:r>
              <a:rPr lang="ko-KR" altLang="en-US" dirty="0" err="1"/>
              <a:t>지닌채로</a:t>
            </a:r>
            <a:r>
              <a:rPr lang="ko-KR" altLang="en-US" dirty="0"/>
              <a:t> 생성할 수 있는 메서드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ko-KR" altLang="en-US" dirty="0"/>
              <a:t>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3F9AB-25DD-2410-C62F-E5CD0CF1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843130"/>
            <a:ext cx="7544853" cy="1171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A0920E-8D5A-F562-B002-98E4E6D5D7D4}"/>
              </a:ext>
            </a:extLst>
          </p:cNvPr>
          <p:cNvSpPr/>
          <p:nvPr/>
        </p:nvSpPr>
        <p:spPr>
          <a:xfrm>
            <a:off x="3640667" y="2167188"/>
            <a:ext cx="224366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9A3A167-6E89-ED83-7C4A-763A39CD4BBA}"/>
              </a:ext>
            </a:extLst>
          </p:cNvPr>
          <p:cNvCxnSpPr>
            <a:cxnSpLocks/>
            <a:stCxn id="6" idx="1"/>
            <a:endCxn id="21" idx="1"/>
          </p:cNvCxnSpPr>
          <p:nvPr/>
        </p:nvCxnSpPr>
        <p:spPr>
          <a:xfrm rot="10800000" flipV="1">
            <a:off x="2053169" y="2382631"/>
            <a:ext cx="1587499" cy="3075909"/>
          </a:xfrm>
          <a:prstGeom prst="curvedConnector3">
            <a:avLst>
              <a:gd name="adj1" fmla="val 2141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CF3AFC-99DB-DAD1-6DBE-6CA4D6F9D561}"/>
              </a:ext>
            </a:extLst>
          </p:cNvPr>
          <p:cNvSpPr txBox="1"/>
          <p:nvPr/>
        </p:nvSpPr>
        <p:spPr>
          <a:xfrm>
            <a:off x="2053168" y="4581378"/>
            <a:ext cx="27093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불변 속성 복사 메서드</a:t>
            </a:r>
            <a:endParaRPr lang="en-US" altLang="ko-KR" dirty="0"/>
          </a:p>
          <a:p>
            <a:r>
              <a:rPr lang="en-US" altLang="ko-KR" dirty="0" err="1"/>
              <a:t>copyOf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List.copyOf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Set.copyOf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Map.copyOf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DFFC7-C5EE-5BC4-410F-6873D766A2E6}"/>
              </a:ext>
            </a:extLst>
          </p:cNvPr>
          <p:cNvSpPr txBox="1"/>
          <p:nvPr/>
        </p:nvSpPr>
        <p:spPr>
          <a:xfrm>
            <a:off x="5571065" y="4581378"/>
            <a:ext cx="27093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불변 속성 반환 메서드</a:t>
            </a:r>
            <a:endParaRPr lang="en-US" altLang="ko-KR" dirty="0"/>
          </a:p>
          <a:p>
            <a:r>
              <a:rPr lang="en-US" altLang="ko-KR" dirty="0" err="1"/>
              <a:t>toUnmodifiable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toUnmodifiableList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toUnmodifiableSet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toUnmodifiableMap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isBlank</a:t>
            </a:r>
            <a:r>
              <a:rPr lang="en-US" altLang="ko-KR" dirty="0"/>
              <a:t>: </a:t>
            </a:r>
            <a:r>
              <a:rPr lang="ko-KR" altLang="en-US" dirty="0"/>
              <a:t>문자열이 </a:t>
            </a:r>
            <a:r>
              <a:rPr lang="ko-KR" altLang="en-US" dirty="0" err="1"/>
              <a:t>비어있거나</a:t>
            </a:r>
            <a:r>
              <a:rPr lang="ko-KR" altLang="en-US" dirty="0"/>
              <a:t> 공백이면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DD47B-8BDD-0E8A-BE31-70853353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2930351"/>
            <a:ext cx="5372266" cy="22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lines: </a:t>
            </a:r>
            <a:r>
              <a:rPr lang="ko-KR" altLang="en-US" dirty="0"/>
              <a:t>줄 단위로 나뉘어 있는 문자를 스트림으로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C952B6-41AC-0235-C969-514F6D6E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8" y="2951788"/>
            <a:ext cx="5547225" cy="23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5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strip: </a:t>
            </a:r>
            <a:r>
              <a:rPr lang="ko-KR" altLang="en-US" dirty="0"/>
              <a:t>문자열 양쪽의 공백 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1F9C1-4360-8145-F3D3-4E5E3BD4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3028961"/>
            <a:ext cx="8383962" cy="17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stripLeading</a:t>
            </a:r>
            <a:r>
              <a:rPr lang="en-US" altLang="ko-KR" dirty="0"/>
              <a:t>: </a:t>
            </a:r>
            <a:r>
              <a:rPr lang="ko-KR" altLang="en-US" dirty="0"/>
              <a:t>문자열 앞의 공백 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A097B-98C7-99BA-2F2F-B6D0FD4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3121295"/>
            <a:ext cx="8510426" cy="16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stripTrailing</a:t>
            </a:r>
            <a:r>
              <a:rPr lang="en-US" altLang="ko-KR" dirty="0"/>
              <a:t>: </a:t>
            </a:r>
            <a:r>
              <a:rPr lang="ko-KR" altLang="en-US" dirty="0"/>
              <a:t>문자열 뒤의 공백 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464D49-41E2-937E-1E85-1FA54D03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3028961"/>
            <a:ext cx="8979769" cy="16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문자열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Method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추가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repeat: </a:t>
            </a:r>
            <a:r>
              <a:rPr lang="ko-KR" altLang="en-US"/>
              <a:t>문자열을 파라미터로 주어진 수 만큼 반복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D6E53-F93E-7486-1640-0E21C4ED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2988620"/>
            <a:ext cx="8468840" cy="16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7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BE39C-2EF0-EC20-8103-7DBE99E33CEF}"/>
              </a:ext>
            </a:extLst>
          </p:cNvPr>
          <p:cNvSpPr txBox="1"/>
          <p:nvPr/>
        </p:nvSpPr>
        <p:spPr>
          <a:xfrm>
            <a:off x="2650071" y="1897158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8 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284EB-DE0F-9755-CC1D-A13AF22BF2EC}"/>
              </a:ext>
            </a:extLst>
          </p:cNvPr>
          <p:cNvSpPr txBox="1"/>
          <p:nvPr/>
        </p:nvSpPr>
        <p:spPr>
          <a:xfrm>
            <a:off x="2650071" y="3047801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9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11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7F8B7-93F9-2F7E-DDFE-93EFABF226E9}"/>
              </a:ext>
            </a:extLst>
          </p:cNvPr>
          <p:cNvSpPr txBox="1"/>
          <p:nvPr/>
        </p:nvSpPr>
        <p:spPr>
          <a:xfrm>
            <a:off x="2650071" y="4198443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D49F455-8506-3430-D676-92B7894D98EC}"/>
              </a:ext>
            </a:extLst>
          </p:cNvPr>
          <p:cNvSpPr/>
          <p:nvPr/>
        </p:nvSpPr>
        <p:spPr>
          <a:xfrm>
            <a:off x="1210733" y="4177358"/>
            <a:ext cx="956733" cy="5232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8A63B7-FCBF-A0FB-7D1C-A594ACD9E783}"/>
              </a:ext>
            </a:extLst>
          </p:cNvPr>
          <p:cNvCxnSpPr>
            <a:cxnSpLocks/>
          </p:cNvCxnSpPr>
          <p:nvPr/>
        </p:nvCxnSpPr>
        <p:spPr>
          <a:xfrm>
            <a:off x="-618067" y="3420183"/>
            <a:ext cx="12810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1EE8EB0A-9429-09F3-D548-A149CD0B1E95}"/>
              </a:ext>
            </a:extLst>
          </p:cNvPr>
          <p:cNvSpPr/>
          <p:nvPr/>
        </p:nvSpPr>
        <p:spPr>
          <a:xfrm>
            <a:off x="528993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2006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EDDFF1-4E6F-3D08-0578-FDDE9D284543}"/>
              </a:ext>
            </a:extLst>
          </p:cNvPr>
          <p:cNvSpPr/>
          <p:nvPr/>
        </p:nvSpPr>
        <p:spPr>
          <a:xfrm>
            <a:off x="3306273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B4E354-F2C3-DE32-F27D-462E69CAF5ED}"/>
              </a:ext>
            </a:extLst>
          </p:cNvPr>
          <p:cNvSpPr txBox="1"/>
          <p:nvPr/>
        </p:nvSpPr>
        <p:spPr>
          <a:xfrm>
            <a:off x="297763" y="4168448"/>
            <a:ext cx="134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6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0B58B-3A2A-E8C4-D12E-75CDF111FCA5}"/>
              </a:ext>
            </a:extLst>
          </p:cNvPr>
          <p:cNvSpPr txBox="1"/>
          <p:nvPr/>
        </p:nvSpPr>
        <p:spPr>
          <a:xfrm>
            <a:off x="3276763" y="4169963"/>
            <a:ext cx="128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7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2F980D-BD7C-50EC-618D-2EFD5433E107}"/>
              </a:ext>
            </a:extLst>
          </p:cNvPr>
          <p:cNvSpPr txBox="1"/>
          <p:nvPr/>
        </p:nvSpPr>
        <p:spPr>
          <a:xfrm>
            <a:off x="5348003" y="4185204"/>
            <a:ext cx="128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8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AA7E0-CBC2-1695-902A-6D0147F4A16A}"/>
              </a:ext>
            </a:extLst>
          </p:cNvPr>
          <p:cNvSpPr txBox="1"/>
          <p:nvPr/>
        </p:nvSpPr>
        <p:spPr>
          <a:xfrm>
            <a:off x="7453985" y="4169963"/>
            <a:ext cx="128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502ED-C37A-67A2-836A-D97954882436}"/>
              </a:ext>
            </a:extLst>
          </p:cNvPr>
          <p:cNvSpPr txBox="1"/>
          <p:nvPr/>
        </p:nvSpPr>
        <p:spPr>
          <a:xfrm>
            <a:off x="9766579" y="4168448"/>
            <a:ext cx="141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10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E3C3F-B3E5-B616-A64B-04D119BAE3A7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Java Version History</a:t>
            </a:r>
            <a:endParaRPr lang="ko-KR" altLang="en-US" sz="3200" b="1" dirty="0"/>
          </a:p>
        </p:txBody>
      </p:sp>
      <p:pic>
        <p:nvPicPr>
          <p:cNvPr id="1034" name="Picture 10" descr="Java] 1. 자바">
            <a:extLst>
              <a:ext uri="{FF2B5EF4-FFF2-40B4-BE49-F238E27FC236}">
                <a16:creationId xmlns:a16="http://schemas.microsoft.com/office/drawing/2014/main" id="{7D46D100-5976-A32E-9E78-DF1E7A0B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51" y="826797"/>
            <a:ext cx="2440873" cy="15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DAB5F7C-525C-4BCE-8D74-463882F34233}"/>
              </a:ext>
            </a:extLst>
          </p:cNvPr>
          <p:cNvSpPr/>
          <p:nvPr/>
        </p:nvSpPr>
        <p:spPr>
          <a:xfrm>
            <a:off x="9989209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2018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1DC4DD-4F07-DC93-6361-3D57840E7CD8}"/>
              </a:ext>
            </a:extLst>
          </p:cNvPr>
          <p:cNvSpPr/>
          <p:nvPr/>
        </p:nvSpPr>
        <p:spPr>
          <a:xfrm>
            <a:off x="7554307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2017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331A52-D6D8-6AB0-2BDA-4BE919023AE8}"/>
              </a:ext>
            </a:extLst>
          </p:cNvPr>
          <p:cNvSpPr/>
          <p:nvPr/>
        </p:nvSpPr>
        <p:spPr>
          <a:xfrm>
            <a:off x="5458071" y="2889000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2014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708DF-01AB-5B27-8163-FBDEBC353A35}"/>
              </a:ext>
            </a:extLst>
          </p:cNvPr>
          <p:cNvSpPr txBox="1"/>
          <p:nvPr/>
        </p:nvSpPr>
        <p:spPr>
          <a:xfrm>
            <a:off x="2103249" y="2519668"/>
            <a:ext cx="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5</a:t>
            </a:r>
            <a:r>
              <a:rPr lang="ko-KR" altLang="en-US" b="1" dirty="0"/>
              <a:t>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0461E2-94EC-9614-236C-A85152A4388F}"/>
              </a:ext>
            </a:extLst>
          </p:cNvPr>
          <p:cNvCxnSpPr/>
          <p:nvPr/>
        </p:nvCxnSpPr>
        <p:spPr>
          <a:xfrm>
            <a:off x="2006600" y="2920994"/>
            <a:ext cx="1134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01EAEF-4108-DC51-FBBA-E084D0E7AD32}"/>
              </a:ext>
            </a:extLst>
          </p:cNvPr>
          <p:cNvSpPr txBox="1"/>
          <p:nvPr/>
        </p:nvSpPr>
        <p:spPr>
          <a:xfrm>
            <a:off x="5205533" y="2502035"/>
            <a:ext cx="158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람다</a:t>
            </a:r>
            <a:r>
              <a:rPr lang="en-US" altLang="ko-KR" b="1" dirty="0"/>
              <a:t>, </a:t>
            </a:r>
            <a:r>
              <a:rPr lang="ko-KR" altLang="en-US" b="1" dirty="0"/>
              <a:t>스트림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C21A6-F661-E606-03FD-D162381BB954}"/>
              </a:ext>
            </a:extLst>
          </p:cNvPr>
          <p:cNvSpPr txBox="1"/>
          <p:nvPr/>
        </p:nvSpPr>
        <p:spPr>
          <a:xfrm>
            <a:off x="7301769" y="2519668"/>
            <a:ext cx="158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모듈화</a:t>
            </a:r>
          </a:p>
        </p:txBody>
      </p:sp>
    </p:spTree>
    <p:extLst>
      <p:ext uri="{BB962C8B-B14F-4D97-AF65-F5344CB8AC3E}">
        <p14:creationId xmlns:p14="http://schemas.microsoft.com/office/powerpoint/2010/main" val="723572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Record Data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클래스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Record</a:t>
            </a:r>
            <a:r>
              <a:rPr lang="ko-KR" altLang="en-US" dirty="0"/>
              <a:t>는 불변의 데이터 컨테이너로서</a:t>
            </a:r>
            <a:r>
              <a:rPr lang="en-US" altLang="ko-KR" dirty="0"/>
              <a:t>, </a:t>
            </a:r>
            <a:r>
              <a:rPr lang="ko-KR" altLang="en-US" dirty="0"/>
              <a:t>간결한 문법을 통해 클래스를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9B2B3F-1828-FE1F-35BF-E46A6A79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4" y="3596152"/>
            <a:ext cx="5190261" cy="731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3A66-3E54-3B96-79EC-2EF68E7C157A}"/>
              </a:ext>
            </a:extLst>
          </p:cNvPr>
          <p:cNvSpPr txBox="1"/>
          <p:nvPr/>
        </p:nvSpPr>
        <p:spPr>
          <a:xfrm>
            <a:off x="8113059" y="2916621"/>
            <a:ext cx="18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getter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E1662-CFC6-A871-1E17-2543293FF4E6}"/>
              </a:ext>
            </a:extLst>
          </p:cNvPr>
          <p:cNvSpPr txBox="1"/>
          <p:nvPr/>
        </p:nvSpPr>
        <p:spPr>
          <a:xfrm>
            <a:off x="8113059" y="3596152"/>
            <a:ext cx="18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setter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6B57E-ECF2-B1AF-9997-153E99BB3276}"/>
              </a:ext>
            </a:extLst>
          </p:cNvPr>
          <p:cNvSpPr txBox="1"/>
          <p:nvPr/>
        </p:nvSpPr>
        <p:spPr>
          <a:xfrm>
            <a:off x="8113059" y="4275683"/>
            <a:ext cx="18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equals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9BD1C-C443-1BE2-442F-DFE0C6D8EF73}"/>
              </a:ext>
            </a:extLst>
          </p:cNvPr>
          <p:cNvSpPr txBox="1"/>
          <p:nvPr/>
        </p:nvSpPr>
        <p:spPr>
          <a:xfrm>
            <a:off x="8113059" y="4955215"/>
            <a:ext cx="18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hashCode</a:t>
            </a:r>
            <a:endParaRPr lang="ko-KR" altLang="en-US" sz="2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36E947-31FC-13D7-F044-6876A3C1D2E6}"/>
              </a:ext>
            </a:extLst>
          </p:cNvPr>
          <p:cNvCxnSpPr>
            <a:cxnSpLocks/>
          </p:cNvCxnSpPr>
          <p:nvPr/>
        </p:nvCxnSpPr>
        <p:spPr>
          <a:xfrm flipH="1">
            <a:off x="5954982" y="3218329"/>
            <a:ext cx="1898100" cy="446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6C2875-5DB1-A8FE-ECDA-954ED7F67AB0}"/>
              </a:ext>
            </a:extLst>
          </p:cNvPr>
          <p:cNvCxnSpPr>
            <a:cxnSpLocks/>
          </p:cNvCxnSpPr>
          <p:nvPr/>
        </p:nvCxnSpPr>
        <p:spPr>
          <a:xfrm flipH="1">
            <a:off x="5954982" y="3787869"/>
            <a:ext cx="2158076" cy="1277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64F059-5F3F-48D0-0E8C-E001F36A5F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54982" y="4201892"/>
            <a:ext cx="2158077" cy="3046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ED52E6-92C1-30C4-76CE-D7C9B4C66E3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954982" y="4488173"/>
            <a:ext cx="2158077" cy="697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FA0C6C61-F74C-0CF0-72E1-91E2F25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2" y="2598075"/>
            <a:ext cx="5695005" cy="41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텍스트 블록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텍스트 블록은 여러 줄에 걸쳐 문자열을 쉽고 가독성 있게 작성할 수 있도록 도와주는 문법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F3A66-3E54-3B96-79EC-2EF68E7C157A}"/>
              </a:ext>
            </a:extLst>
          </p:cNvPr>
          <p:cNvSpPr txBox="1"/>
          <p:nvPr/>
        </p:nvSpPr>
        <p:spPr>
          <a:xfrm>
            <a:off x="491563" y="3979239"/>
            <a:ext cx="347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""" { String </a:t>
            </a:r>
            <a:r>
              <a:rPr lang="ko-KR" altLang="en-US" sz="2400" dirty="0"/>
              <a:t>문자열 </a:t>
            </a:r>
            <a:r>
              <a:rPr lang="en-US" altLang="ko-KR" sz="2400" dirty="0"/>
              <a:t>} """</a:t>
            </a:r>
            <a:endParaRPr lang="ko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6C2875-5DB1-A8FE-ECDA-954ED7F67AB0}"/>
              </a:ext>
            </a:extLst>
          </p:cNvPr>
          <p:cNvCxnSpPr>
            <a:cxnSpLocks/>
          </p:cNvCxnSpPr>
          <p:nvPr/>
        </p:nvCxnSpPr>
        <p:spPr>
          <a:xfrm>
            <a:off x="4746016" y="4091844"/>
            <a:ext cx="171225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635BB90-8E0E-A05C-D38C-982F0063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27" y="3156704"/>
            <a:ext cx="3572294" cy="21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Sealed Class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41625-3E74-D448-64BC-DC1D00EAA298}"/>
              </a:ext>
            </a:extLst>
          </p:cNvPr>
          <p:cNvSpPr txBox="1"/>
          <p:nvPr/>
        </p:nvSpPr>
        <p:spPr>
          <a:xfrm>
            <a:off x="634999" y="2228743"/>
            <a:ext cx="10845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텍스트 블록은 </a:t>
            </a:r>
            <a:r>
              <a:rPr lang="en-US" altLang="ko-KR" dirty="0"/>
              <a:t>Sealed </a:t>
            </a:r>
            <a:r>
              <a:rPr lang="ko-KR" altLang="en-US" dirty="0"/>
              <a:t>클래스는 상속을 제한할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클래스가 상속받을 수 있는지 명시적으로 지정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BCF00-4C31-BFC4-0086-5AA3F7B4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9" y="3718169"/>
            <a:ext cx="6032489" cy="1750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7E3B04-1EED-A112-C3DA-8F871CBE4E6D}"/>
              </a:ext>
            </a:extLst>
          </p:cNvPr>
          <p:cNvSpPr/>
          <p:nvPr/>
        </p:nvSpPr>
        <p:spPr>
          <a:xfrm>
            <a:off x="1132047" y="4186518"/>
            <a:ext cx="5331505" cy="447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0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CF70E-B222-A8DC-E5BB-81889FDAE2CB}"/>
              </a:ext>
            </a:extLst>
          </p:cNvPr>
          <p:cNvSpPr txBox="1"/>
          <p:nvPr/>
        </p:nvSpPr>
        <p:spPr>
          <a:xfrm>
            <a:off x="634999" y="1274636"/>
            <a:ext cx="45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Sealed Class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3C9B-ACCF-4397-67E4-405CDF59F987}"/>
              </a:ext>
            </a:extLst>
          </p:cNvPr>
          <p:cNvSpPr txBox="1"/>
          <p:nvPr/>
        </p:nvSpPr>
        <p:spPr>
          <a:xfrm>
            <a:off x="262472" y="382084"/>
            <a:ext cx="7052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자바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12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부터 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17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버전까지의 특징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78934-CAC6-1983-B0BE-4EE3A015025C}"/>
              </a:ext>
            </a:extLst>
          </p:cNvPr>
          <p:cNvSpPr txBox="1"/>
          <p:nvPr/>
        </p:nvSpPr>
        <p:spPr>
          <a:xfrm>
            <a:off x="634999" y="1888918"/>
            <a:ext cx="10669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sealed </a:t>
            </a:r>
            <a:r>
              <a:rPr lang="ko-KR" altLang="en-US" dirty="0"/>
              <a:t>클래스를 더 알아보면 하위 클래스로 </a:t>
            </a:r>
            <a:r>
              <a:rPr lang="en-US" altLang="ko-KR" dirty="0"/>
              <a:t>final, sealed, </a:t>
            </a:r>
            <a:r>
              <a:rPr lang="ko-KR" altLang="en-US" dirty="0"/>
              <a:t>또는 </a:t>
            </a:r>
            <a:r>
              <a:rPr lang="en-US" altLang="ko-KR" dirty="0"/>
              <a:t>non-sealed</a:t>
            </a:r>
            <a:r>
              <a:rPr lang="ko-KR" altLang="en-US" dirty="0"/>
              <a:t>로 선언될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final: </a:t>
            </a:r>
            <a:r>
              <a:rPr lang="ko-KR" altLang="en-US" dirty="0"/>
              <a:t>더 이상의 하위 클래스를 가질 수 없음을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sealed: </a:t>
            </a:r>
            <a:r>
              <a:rPr lang="ko-KR" altLang="en-US" dirty="0"/>
              <a:t>하위 클래스를 가질 수 있지만</a:t>
            </a:r>
            <a:r>
              <a:rPr lang="en-US" altLang="ko-KR" dirty="0"/>
              <a:t>, </a:t>
            </a:r>
            <a:r>
              <a:rPr lang="ko-KR" altLang="en-US" dirty="0"/>
              <a:t>그것들은 </a:t>
            </a:r>
            <a:r>
              <a:rPr lang="en-US" altLang="ko-KR" dirty="0"/>
              <a:t>permits </a:t>
            </a:r>
            <a:r>
              <a:rPr lang="ko-KR" altLang="en-US" dirty="0"/>
              <a:t>키워드로 명시해야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non-sealed: </a:t>
            </a:r>
            <a:r>
              <a:rPr lang="ko-KR" altLang="en-US" dirty="0"/>
              <a:t>하위 클래스를 가질 수 있으며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dirty="0" err="1"/>
              <a:t>클래스든지</a:t>
            </a:r>
            <a:r>
              <a:rPr lang="ko-KR" altLang="en-US" dirty="0"/>
              <a:t> 상속받을 수 있음을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C7AD83-EA16-AA6D-B469-6416EB96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89" y="3429000"/>
            <a:ext cx="7530713" cy="29826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2C0C9A-D5BE-0EFB-F7EE-D81ADC0F3BCC}"/>
              </a:ext>
            </a:extLst>
          </p:cNvPr>
          <p:cNvSpPr/>
          <p:nvPr/>
        </p:nvSpPr>
        <p:spPr>
          <a:xfrm>
            <a:off x="2566400" y="3901960"/>
            <a:ext cx="6030753" cy="347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E83DF8-F2A1-08D5-AA9B-82EC10DA0FB7}"/>
              </a:ext>
            </a:extLst>
          </p:cNvPr>
          <p:cNvSpPr/>
          <p:nvPr/>
        </p:nvSpPr>
        <p:spPr>
          <a:xfrm>
            <a:off x="2566400" y="4333907"/>
            <a:ext cx="526424" cy="26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BDC8D-F92C-14C3-C7FE-65B9276F56FB}"/>
              </a:ext>
            </a:extLst>
          </p:cNvPr>
          <p:cNvSpPr/>
          <p:nvPr/>
        </p:nvSpPr>
        <p:spPr>
          <a:xfrm>
            <a:off x="2566400" y="5289176"/>
            <a:ext cx="526424" cy="448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11833-F7DA-401D-2FE8-D2D4D4313479}"/>
              </a:ext>
            </a:extLst>
          </p:cNvPr>
          <p:cNvSpPr/>
          <p:nvPr/>
        </p:nvSpPr>
        <p:spPr>
          <a:xfrm>
            <a:off x="2566400" y="5882490"/>
            <a:ext cx="1010518" cy="26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6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39E4F-0AAA-129C-8DB6-C38233E41C3C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DA569-9219-3828-A317-9AFD76B977E8}"/>
              </a:ext>
            </a:extLst>
          </p:cNvPr>
          <p:cNvSpPr txBox="1"/>
          <p:nvPr/>
        </p:nvSpPr>
        <p:spPr>
          <a:xfrm>
            <a:off x="394446" y="1382286"/>
            <a:ext cx="68400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자바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8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버전을 선택한 경우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2000" dirty="0"/>
          </a:p>
          <a:p>
            <a:r>
              <a:rPr lang="ko-KR" altLang="en-US" sz="2000" dirty="0"/>
              <a:t>첫 번째 </a:t>
            </a:r>
            <a:r>
              <a:rPr lang="en-US" altLang="ko-KR" sz="2000" dirty="0"/>
              <a:t>LTS(Long Term Support) </a:t>
            </a:r>
            <a:r>
              <a:rPr lang="ko-KR" altLang="en-US" sz="2000" dirty="0"/>
              <a:t>버전으로</a:t>
            </a:r>
            <a:r>
              <a:rPr lang="en-US" altLang="ko-KR" sz="2000" dirty="0"/>
              <a:t>, </a:t>
            </a:r>
            <a:r>
              <a:rPr lang="ko-KR" altLang="en-US" sz="2000" dirty="0"/>
              <a:t>지원 기간이 </a:t>
            </a:r>
            <a:r>
              <a:rPr lang="en-US" altLang="ko-KR" sz="2000" dirty="0"/>
              <a:t>30</a:t>
            </a:r>
            <a:r>
              <a:rPr lang="ko-KR" altLang="en-US" sz="2000" dirty="0"/>
              <a:t>년이라는 긴 기간 동안 안정적인 운영이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국내에서 개발된 프로젝트 중 많은 부분이 자바 </a:t>
            </a:r>
            <a:r>
              <a:rPr lang="en-US" altLang="ko-KR" sz="2000" dirty="0"/>
              <a:t>8 </a:t>
            </a:r>
            <a:r>
              <a:rPr lang="ko-KR" altLang="en-US" sz="2000" dirty="0"/>
              <a:t>버전을 사용하고 있어</a:t>
            </a:r>
            <a:r>
              <a:rPr lang="en-US" altLang="ko-KR" sz="2000" dirty="0"/>
              <a:t>, </a:t>
            </a:r>
            <a:r>
              <a:rPr lang="ko-KR" altLang="en-US" sz="2000" dirty="0"/>
              <a:t>호환성 유지를 위해 선택하는 경우가 많습니다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lambda, stream API, optional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참조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인터페이스의 </a:t>
            </a:r>
            <a:r>
              <a:rPr lang="en-US" altLang="ko-KR" sz="2000" dirty="0"/>
              <a:t>default/static </a:t>
            </a:r>
            <a:r>
              <a:rPr lang="ko-KR" altLang="en-US" sz="2000" dirty="0"/>
              <a:t>메서드 등의 새로운 특징이 도입되었습니다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266" name="Picture 2" descr="JAVA8] 자바 8 API의 기본 메소드 &amp; 스태틱 메소드">
            <a:extLst>
              <a:ext uri="{FF2B5EF4-FFF2-40B4-BE49-F238E27FC236}">
                <a16:creationId xmlns:a16="http://schemas.microsoft.com/office/drawing/2014/main" id="{BFA77F41-864B-6743-2AA9-EF21D2A8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24" y="2188401"/>
            <a:ext cx="3907130" cy="23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79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39E4F-0AAA-129C-8DB6-C38233E41C3C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DA569-9219-3828-A317-9AFD76B977E8}"/>
              </a:ext>
            </a:extLst>
          </p:cNvPr>
          <p:cNvSpPr txBox="1"/>
          <p:nvPr/>
        </p:nvSpPr>
        <p:spPr>
          <a:xfrm>
            <a:off x="394446" y="1382286"/>
            <a:ext cx="7270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자바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11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버전을 선택한 경우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2000" dirty="0"/>
              <a:t>모듈화</a:t>
            </a:r>
            <a:r>
              <a:rPr lang="en-US" altLang="ko-KR" sz="2000" dirty="0"/>
              <a:t>, 'var' </a:t>
            </a:r>
            <a:r>
              <a:rPr lang="ko-KR" altLang="en-US" sz="2000" dirty="0"/>
              <a:t>키워드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가비지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컬렉터</a:t>
            </a:r>
            <a:r>
              <a:rPr lang="en-US" altLang="ko-KR" sz="2000" dirty="0"/>
              <a:t>(GC)</a:t>
            </a:r>
            <a:r>
              <a:rPr lang="ko-KR" altLang="en-US" sz="2000" dirty="0"/>
              <a:t>의 개선</a:t>
            </a:r>
            <a:r>
              <a:rPr lang="en-US" altLang="ko-KR" sz="2000" dirty="0"/>
              <a:t>, </a:t>
            </a:r>
            <a:r>
              <a:rPr lang="ko-KR" altLang="en-US" sz="2000" dirty="0"/>
              <a:t>컬렉션 팩토리 메서드의 기능 강화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문자열 메서드 등의 특징이 추가되었습니다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여전히 광범위하게 사용되고 있는 </a:t>
            </a:r>
            <a:r>
              <a:rPr lang="en-US" altLang="ko-KR" sz="2000" dirty="0"/>
              <a:t>LTS </a:t>
            </a:r>
            <a:r>
              <a:rPr lang="ko-KR" altLang="en-US" sz="2000" dirty="0"/>
              <a:t>버전입니다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2290" name="Picture 2" descr="기술 면접] Java 11 vs Java 17 차이">
            <a:extLst>
              <a:ext uri="{FF2B5EF4-FFF2-40B4-BE49-F238E27FC236}">
                <a16:creationId xmlns:a16="http://schemas.microsoft.com/office/drawing/2014/main" id="{A3E7B1FD-2C31-155C-B92F-B500C74A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24" y="1852939"/>
            <a:ext cx="3432081" cy="15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7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39E4F-0AAA-129C-8DB6-C38233E41C3C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DA569-9219-3828-A317-9AFD76B977E8}"/>
              </a:ext>
            </a:extLst>
          </p:cNvPr>
          <p:cNvSpPr txBox="1"/>
          <p:nvPr/>
        </p:nvSpPr>
        <p:spPr>
          <a:xfrm>
            <a:off x="394446" y="1382286"/>
            <a:ext cx="72703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자바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17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버전을 선택한 경우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2000" dirty="0"/>
              <a:t>스프링 부트 </a:t>
            </a:r>
            <a:r>
              <a:rPr lang="en-US" altLang="ko-KR" sz="2000" dirty="0"/>
              <a:t>3.0 </a:t>
            </a:r>
            <a:r>
              <a:rPr lang="ko-KR" altLang="en-US" sz="2000" dirty="0"/>
              <a:t>이상 버전에서는 자바 </a:t>
            </a:r>
            <a:r>
              <a:rPr lang="en-US" altLang="ko-KR" sz="2000" dirty="0"/>
              <a:t>17 </a:t>
            </a:r>
            <a:r>
              <a:rPr lang="ko-KR" altLang="en-US" sz="2000" dirty="0"/>
              <a:t>이상을 지원하며</a:t>
            </a:r>
            <a:r>
              <a:rPr lang="en-US" altLang="ko-KR" sz="2000" dirty="0"/>
              <a:t>, </a:t>
            </a:r>
            <a:r>
              <a:rPr lang="ko-KR" altLang="en-US" sz="2000" dirty="0"/>
              <a:t>지원 기간이 길어 안정적인 운영이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가비지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컬렉터</a:t>
            </a:r>
            <a:r>
              <a:rPr lang="en-US" altLang="ko-KR" sz="2000" dirty="0"/>
              <a:t>(GC)</a:t>
            </a:r>
            <a:r>
              <a:rPr lang="ko-KR" altLang="en-US" sz="2000" dirty="0"/>
              <a:t>의 성능이 </a:t>
            </a:r>
            <a:r>
              <a:rPr lang="en-US" altLang="ko-KR" sz="2000" dirty="0"/>
              <a:t>8, 11 </a:t>
            </a:r>
            <a:r>
              <a:rPr lang="ko-KR" altLang="en-US" sz="2000" dirty="0"/>
              <a:t>버전보다 향상되었습니다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애플의 </a:t>
            </a:r>
            <a:r>
              <a:rPr lang="en-US" altLang="ko-KR" sz="2000" dirty="0"/>
              <a:t>M1 </a:t>
            </a:r>
            <a:r>
              <a:rPr lang="ko-KR" altLang="en-US" sz="2000" dirty="0"/>
              <a:t>및 이후 프로세서 탑재 제품군에 대한 정식 지원이 이루어졌습니다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record </a:t>
            </a:r>
            <a:r>
              <a:rPr lang="ko-KR" altLang="en-US" sz="2000" dirty="0"/>
              <a:t>데이터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블록</a:t>
            </a:r>
            <a:r>
              <a:rPr lang="en-US" altLang="ko-KR" sz="2000" dirty="0"/>
              <a:t>, sealed </a:t>
            </a:r>
            <a:r>
              <a:rPr lang="ko-KR" altLang="en-US" sz="2000" dirty="0"/>
              <a:t>클래스 등의 새로운 특징이 도입되었습니다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3318" name="Picture 6" descr="자바17, 자바 생태계 확산 촉진제로 자리매김” &lt; 임베디드컴퓨팅 &lt; 컴퓨팅인사이트 &lt; 기사본문 - IT비즈뉴스(ITBizNews)">
            <a:extLst>
              <a:ext uri="{FF2B5EF4-FFF2-40B4-BE49-F238E27FC236}">
                <a16:creationId xmlns:a16="http://schemas.microsoft.com/office/drawing/2014/main" id="{99D95CE5-BBB0-445C-3974-261E00DE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39" y="2619148"/>
            <a:ext cx="4354561" cy="14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16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39E4F-0AAA-129C-8DB6-C38233E41C3C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더 알아보면 좋을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DA569-9219-3828-A317-9AFD76B977E8}"/>
              </a:ext>
            </a:extLst>
          </p:cNvPr>
          <p:cNvSpPr txBox="1"/>
          <p:nvPr/>
        </p:nvSpPr>
        <p:spPr>
          <a:xfrm>
            <a:off x="394446" y="1382286"/>
            <a:ext cx="90543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해당 포스트에서는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자바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21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버전</a:t>
            </a:r>
            <a:r>
              <a:rPr lang="ko-KR" altLang="en-US" sz="2000" dirty="0"/>
              <a:t>에</a:t>
            </a:r>
            <a:r>
              <a:rPr lang="ko-KR" altLang="en-US" sz="2000" b="1" dirty="0"/>
              <a:t> </a:t>
            </a:r>
            <a:r>
              <a:rPr lang="ko-KR" altLang="en-US" sz="2000" dirty="0"/>
              <a:t>대한 내용은 다루지 않았습니다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다만 여러 기업들의 기술 블로그를 </a:t>
            </a:r>
            <a:r>
              <a:rPr lang="ko-KR" altLang="en-US" sz="2000" dirty="0" err="1"/>
              <a:t>살펴보았을때</a:t>
            </a:r>
            <a:r>
              <a:rPr lang="ko-KR" altLang="en-US" sz="2000" dirty="0"/>
              <a:t> 자바 </a:t>
            </a:r>
            <a:r>
              <a:rPr lang="en-US" altLang="ko-KR" sz="2000" dirty="0"/>
              <a:t>21 </a:t>
            </a:r>
            <a:r>
              <a:rPr lang="ko-KR" altLang="en-US" sz="2000" dirty="0"/>
              <a:t>버전에 추가되는 </a:t>
            </a:r>
            <a:r>
              <a:rPr lang="en-US" altLang="ko-KR" sz="2000" dirty="0">
                <a:solidFill>
                  <a:srgbClr val="FF0000"/>
                </a:solidFill>
              </a:rPr>
              <a:t>Virtual Thread</a:t>
            </a:r>
            <a:r>
              <a:rPr lang="ko-KR" altLang="en-US" sz="2000" dirty="0"/>
              <a:t>라는 개념에 주목하고 있는 것 같습니다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265B0-15F8-D367-C429-C06140A1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6" y="3057673"/>
            <a:ext cx="5210071" cy="29180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F2D002-B310-91E8-9AB3-22C4036B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01" y="3245941"/>
            <a:ext cx="5885531" cy="25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38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7B892-6B19-A4E9-D284-6CF41CA3C238}"/>
              </a:ext>
            </a:extLst>
          </p:cNvPr>
          <p:cNvSpPr txBox="1"/>
          <p:nvPr/>
        </p:nvSpPr>
        <p:spPr>
          <a:xfrm>
            <a:off x="4310619" y="2921168"/>
            <a:ext cx="428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감사합니다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690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8A63B7-FCBF-A0FB-7D1C-A594ACD9E783}"/>
              </a:ext>
            </a:extLst>
          </p:cNvPr>
          <p:cNvCxnSpPr>
            <a:cxnSpLocks/>
          </p:cNvCxnSpPr>
          <p:nvPr/>
        </p:nvCxnSpPr>
        <p:spPr>
          <a:xfrm>
            <a:off x="-618067" y="3420183"/>
            <a:ext cx="12810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1EE8EB0A-9429-09F3-D548-A149CD0B1E95}"/>
              </a:ext>
            </a:extLst>
          </p:cNvPr>
          <p:cNvSpPr/>
          <p:nvPr/>
        </p:nvSpPr>
        <p:spPr>
          <a:xfrm>
            <a:off x="528993" y="2889000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2018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EDDFF1-4E6F-3D08-0578-FDDE9D284543}"/>
              </a:ext>
            </a:extLst>
          </p:cNvPr>
          <p:cNvSpPr/>
          <p:nvPr/>
        </p:nvSpPr>
        <p:spPr>
          <a:xfrm>
            <a:off x="2882938" y="2889000"/>
            <a:ext cx="1080000" cy="10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B4E354-F2C3-DE32-F27D-462E69CAF5ED}"/>
              </a:ext>
            </a:extLst>
          </p:cNvPr>
          <p:cNvSpPr txBox="1"/>
          <p:nvPr/>
        </p:nvSpPr>
        <p:spPr>
          <a:xfrm>
            <a:off x="297763" y="4168448"/>
            <a:ext cx="15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11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0B58B-3A2A-E8C4-D12E-75CDF111FCA5}"/>
              </a:ext>
            </a:extLst>
          </p:cNvPr>
          <p:cNvSpPr txBox="1"/>
          <p:nvPr/>
        </p:nvSpPr>
        <p:spPr>
          <a:xfrm>
            <a:off x="2676936" y="4139668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12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E3C3F-B3E5-B616-A64B-04D119BAE3A7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Java Version History</a:t>
            </a:r>
            <a:endParaRPr lang="ko-KR" altLang="en-US" sz="3200" b="1" dirty="0"/>
          </a:p>
        </p:txBody>
      </p:sp>
      <p:pic>
        <p:nvPicPr>
          <p:cNvPr id="1034" name="Picture 10" descr="Java] 1. 자바">
            <a:extLst>
              <a:ext uri="{FF2B5EF4-FFF2-40B4-BE49-F238E27FC236}">
                <a16:creationId xmlns:a16="http://schemas.microsoft.com/office/drawing/2014/main" id="{7D46D100-5976-A32E-9E78-DF1E7A0B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51" y="826797"/>
            <a:ext cx="2440873" cy="15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1331A52-D6D8-6AB0-2BDA-4BE919023AE8}"/>
              </a:ext>
            </a:extLst>
          </p:cNvPr>
          <p:cNvSpPr/>
          <p:nvPr/>
        </p:nvSpPr>
        <p:spPr>
          <a:xfrm>
            <a:off x="4230401" y="2889000"/>
            <a:ext cx="1080000" cy="10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708DF-01AB-5B27-8163-FBDEBC353A35}"/>
              </a:ext>
            </a:extLst>
          </p:cNvPr>
          <p:cNvSpPr txBox="1"/>
          <p:nvPr/>
        </p:nvSpPr>
        <p:spPr>
          <a:xfrm>
            <a:off x="692419" y="2492053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A3C97A-1684-5F21-429E-711A20484A29}"/>
              </a:ext>
            </a:extLst>
          </p:cNvPr>
          <p:cNvSpPr/>
          <p:nvPr/>
        </p:nvSpPr>
        <p:spPr>
          <a:xfrm>
            <a:off x="6107607" y="2880183"/>
            <a:ext cx="1080000" cy="10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2020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7486D5-890E-CF70-6281-8A5A41EEED80}"/>
              </a:ext>
            </a:extLst>
          </p:cNvPr>
          <p:cNvSpPr/>
          <p:nvPr/>
        </p:nvSpPr>
        <p:spPr>
          <a:xfrm>
            <a:off x="7455070" y="2880183"/>
            <a:ext cx="1080000" cy="10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2020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DDFFEB-CAF0-2C2C-14D7-F32EB75863DB}"/>
              </a:ext>
            </a:extLst>
          </p:cNvPr>
          <p:cNvSpPr/>
          <p:nvPr/>
        </p:nvSpPr>
        <p:spPr>
          <a:xfrm>
            <a:off x="9192546" y="2880183"/>
            <a:ext cx="1080000" cy="10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E4BBFA-B5FE-64BC-0CD5-ED04F475B6AA}"/>
              </a:ext>
            </a:extLst>
          </p:cNvPr>
          <p:cNvSpPr/>
          <p:nvPr/>
        </p:nvSpPr>
        <p:spPr>
          <a:xfrm>
            <a:off x="10540009" y="2880183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DCEF-ED77-10B6-F0D3-7A57FAD1B5E4}"/>
              </a:ext>
            </a:extLst>
          </p:cNvPr>
          <p:cNvSpPr txBox="1"/>
          <p:nvPr/>
        </p:nvSpPr>
        <p:spPr>
          <a:xfrm>
            <a:off x="3999469" y="4139668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13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08B23-B04F-DD41-B341-05A3CEA17745}"/>
              </a:ext>
            </a:extLst>
          </p:cNvPr>
          <p:cNvSpPr txBox="1"/>
          <p:nvPr/>
        </p:nvSpPr>
        <p:spPr>
          <a:xfrm>
            <a:off x="3046364" y="2496771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928DA-754B-BD6C-F56F-9E4CDC3DF776}"/>
              </a:ext>
            </a:extLst>
          </p:cNvPr>
          <p:cNvSpPr txBox="1"/>
          <p:nvPr/>
        </p:nvSpPr>
        <p:spPr>
          <a:xfrm>
            <a:off x="4393827" y="2502329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AEE8-F358-DFA2-7031-06CC294C8E3A}"/>
              </a:ext>
            </a:extLst>
          </p:cNvPr>
          <p:cNvSpPr txBox="1"/>
          <p:nvPr/>
        </p:nvSpPr>
        <p:spPr>
          <a:xfrm>
            <a:off x="6291879" y="2440723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266BB-3FFD-6A02-63C6-B17DD41DFB7B}"/>
              </a:ext>
            </a:extLst>
          </p:cNvPr>
          <p:cNvSpPr txBox="1"/>
          <p:nvPr/>
        </p:nvSpPr>
        <p:spPr>
          <a:xfrm>
            <a:off x="7639342" y="2446281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B9933-1D2F-4C07-A0B2-7CB15357E233}"/>
              </a:ext>
            </a:extLst>
          </p:cNvPr>
          <p:cNvSpPr txBox="1"/>
          <p:nvPr/>
        </p:nvSpPr>
        <p:spPr>
          <a:xfrm>
            <a:off x="9398970" y="2405219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A5833-57E5-6F81-1CF7-A3DD227887F0}"/>
              </a:ext>
            </a:extLst>
          </p:cNvPr>
          <p:cNvSpPr txBox="1"/>
          <p:nvPr/>
        </p:nvSpPr>
        <p:spPr>
          <a:xfrm>
            <a:off x="10746433" y="2410777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1CAC5-5E68-7071-74FF-FCF7A81DD7CC}"/>
              </a:ext>
            </a:extLst>
          </p:cNvPr>
          <p:cNvSpPr txBox="1"/>
          <p:nvPr/>
        </p:nvSpPr>
        <p:spPr>
          <a:xfrm>
            <a:off x="5995870" y="4182984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14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16981-31AD-F821-F9E3-CD4D3643F3B7}"/>
              </a:ext>
            </a:extLst>
          </p:cNvPr>
          <p:cNvSpPr txBox="1"/>
          <p:nvPr/>
        </p:nvSpPr>
        <p:spPr>
          <a:xfrm>
            <a:off x="7318403" y="4182984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15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C8856-94E4-E149-D033-BAC01FDA9C89}"/>
              </a:ext>
            </a:extLst>
          </p:cNvPr>
          <p:cNvSpPr txBox="1"/>
          <p:nvPr/>
        </p:nvSpPr>
        <p:spPr>
          <a:xfrm>
            <a:off x="9069270" y="4182984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16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0F7D7-2638-3ADA-0E70-BAB625A753CF}"/>
              </a:ext>
            </a:extLst>
          </p:cNvPr>
          <p:cNvSpPr txBox="1"/>
          <p:nvPr/>
        </p:nvSpPr>
        <p:spPr>
          <a:xfrm>
            <a:off x="10391803" y="4182984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17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A680A-5BB6-0242-F839-168396DC4693}"/>
              </a:ext>
            </a:extLst>
          </p:cNvPr>
          <p:cNvSpPr txBox="1"/>
          <p:nvPr/>
        </p:nvSpPr>
        <p:spPr>
          <a:xfrm>
            <a:off x="305926" y="5210375"/>
            <a:ext cx="102340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6개월</a:t>
            </a:r>
            <a:r>
              <a:rPr lang="ko-KR" altLang="en-US" sz="2000" dirty="0"/>
              <a:t>마다 메이저 버전을 출시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3년</a:t>
            </a:r>
            <a:r>
              <a:rPr lang="ko-KR" altLang="en-US" sz="2000" dirty="0"/>
              <a:t>마다 </a:t>
            </a:r>
            <a:r>
              <a:rPr lang="ko-KR" altLang="en-US" sz="2000" dirty="0" err="1"/>
              <a:t>Long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Term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Support</a:t>
            </a:r>
            <a:r>
              <a:rPr lang="ko-KR" altLang="en-US" sz="2000" dirty="0"/>
              <a:t>(LTS) 버전을 출시 </a:t>
            </a:r>
            <a:r>
              <a:rPr lang="en-US" altLang="ko-KR" sz="2000" dirty="0"/>
              <a:t>-&gt; 17</a:t>
            </a:r>
            <a:r>
              <a:rPr lang="ko-KR" altLang="en-US" sz="2000" dirty="0"/>
              <a:t>버전 이후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년</a:t>
            </a:r>
            <a:r>
              <a:rPr lang="ko-KR" altLang="en-US" sz="2000" dirty="0"/>
              <a:t>으로 수정</a:t>
            </a:r>
          </a:p>
        </p:txBody>
      </p:sp>
    </p:spTree>
    <p:extLst>
      <p:ext uri="{BB962C8B-B14F-4D97-AF65-F5344CB8AC3E}">
        <p14:creationId xmlns:p14="http://schemas.microsoft.com/office/powerpoint/2010/main" val="1564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8A63B7-FCBF-A0FB-7D1C-A594ACD9E783}"/>
              </a:ext>
            </a:extLst>
          </p:cNvPr>
          <p:cNvCxnSpPr>
            <a:cxnSpLocks/>
          </p:cNvCxnSpPr>
          <p:nvPr/>
        </p:nvCxnSpPr>
        <p:spPr>
          <a:xfrm>
            <a:off x="-618067" y="3420183"/>
            <a:ext cx="12810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7EDDFF1-4E6F-3D08-0578-FDDE9D284543}"/>
              </a:ext>
            </a:extLst>
          </p:cNvPr>
          <p:cNvSpPr/>
          <p:nvPr/>
        </p:nvSpPr>
        <p:spPr>
          <a:xfrm>
            <a:off x="6362748" y="2889000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2023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0B58B-3A2A-E8C4-D12E-75CDF111FCA5}"/>
              </a:ext>
            </a:extLst>
          </p:cNvPr>
          <p:cNvSpPr txBox="1"/>
          <p:nvPr/>
        </p:nvSpPr>
        <p:spPr>
          <a:xfrm>
            <a:off x="6156746" y="4139668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20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E3C3F-B3E5-B616-A64B-04D119BAE3A7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Java Version History</a:t>
            </a:r>
            <a:endParaRPr lang="ko-KR" altLang="en-US" sz="3200" b="1" dirty="0"/>
          </a:p>
        </p:txBody>
      </p:sp>
      <p:pic>
        <p:nvPicPr>
          <p:cNvPr id="1034" name="Picture 10" descr="Java] 1. 자바">
            <a:extLst>
              <a:ext uri="{FF2B5EF4-FFF2-40B4-BE49-F238E27FC236}">
                <a16:creationId xmlns:a16="http://schemas.microsoft.com/office/drawing/2014/main" id="{7D46D100-5976-A32E-9E78-DF1E7A0B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51" y="826797"/>
            <a:ext cx="2440873" cy="15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1331A52-D6D8-6AB0-2BDA-4BE919023AE8}"/>
              </a:ext>
            </a:extLst>
          </p:cNvPr>
          <p:cNvSpPr/>
          <p:nvPr/>
        </p:nvSpPr>
        <p:spPr>
          <a:xfrm>
            <a:off x="7710211" y="2889000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2023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DCEF-ED77-10B6-F0D3-7A57FAD1B5E4}"/>
              </a:ext>
            </a:extLst>
          </p:cNvPr>
          <p:cNvSpPr txBox="1"/>
          <p:nvPr/>
        </p:nvSpPr>
        <p:spPr>
          <a:xfrm>
            <a:off x="7479279" y="4139668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21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08B23-B04F-DD41-B341-05A3CEA17745}"/>
              </a:ext>
            </a:extLst>
          </p:cNvPr>
          <p:cNvSpPr txBox="1"/>
          <p:nvPr/>
        </p:nvSpPr>
        <p:spPr>
          <a:xfrm>
            <a:off x="6526174" y="2496771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928DA-754B-BD6C-F56F-9E4CDC3DF776}"/>
              </a:ext>
            </a:extLst>
          </p:cNvPr>
          <p:cNvSpPr txBox="1"/>
          <p:nvPr/>
        </p:nvSpPr>
        <p:spPr>
          <a:xfrm>
            <a:off x="7873637" y="2502329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AA6A8F-4240-2087-FA02-ADDE4352E85A}"/>
              </a:ext>
            </a:extLst>
          </p:cNvPr>
          <p:cNvSpPr/>
          <p:nvPr/>
        </p:nvSpPr>
        <p:spPr>
          <a:xfrm>
            <a:off x="2361366" y="2897817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02B39-2C5E-A1C4-16D7-FBF6F20FD1C1}"/>
              </a:ext>
            </a:extLst>
          </p:cNvPr>
          <p:cNvSpPr txBox="1"/>
          <p:nvPr/>
        </p:nvSpPr>
        <p:spPr>
          <a:xfrm>
            <a:off x="2155364" y="4148485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18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EC8F3C-E9BB-1096-1E10-3B00E337CC48}"/>
              </a:ext>
            </a:extLst>
          </p:cNvPr>
          <p:cNvSpPr/>
          <p:nvPr/>
        </p:nvSpPr>
        <p:spPr>
          <a:xfrm>
            <a:off x="3708829" y="2897817"/>
            <a:ext cx="1080000" cy="10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FDA4B-D04A-36CA-A6F6-04494BB81420}"/>
              </a:ext>
            </a:extLst>
          </p:cNvPr>
          <p:cNvSpPr txBox="1"/>
          <p:nvPr/>
        </p:nvSpPr>
        <p:spPr>
          <a:xfrm>
            <a:off x="3477897" y="4148485"/>
            <a:ext cx="14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 19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349CC-E414-72FD-D016-D0858F7084A6}"/>
              </a:ext>
            </a:extLst>
          </p:cNvPr>
          <p:cNvSpPr txBox="1"/>
          <p:nvPr/>
        </p:nvSpPr>
        <p:spPr>
          <a:xfrm>
            <a:off x="2524792" y="2505588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34F25-7956-06E6-ACA4-31EC9EFDE07D}"/>
              </a:ext>
            </a:extLst>
          </p:cNvPr>
          <p:cNvSpPr txBox="1"/>
          <p:nvPr/>
        </p:nvSpPr>
        <p:spPr>
          <a:xfrm>
            <a:off x="3872255" y="2511146"/>
            <a:ext cx="7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</a:t>
            </a:r>
            <a:r>
              <a:rPr lang="ko-KR" altLang="en-US" b="1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92282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7B892-6B19-A4E9-D284-6CF41CA3C238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자바 </a:t>
            </a:r>
            <a:r>
              <a:rPr lang="en-US" altLang="ko-KR" sz="3200" b="1" dirty="0"/>
              <a:t>LTS </a:t>
            </a:r>
            <a:r>
              <a:rPr lang="ko-KR" altLang="en-US" sz="3200" b="1" dirty="0"/>
              <a:t>현황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9ADA9E-B538-B1A8-BD51-B0F049F31E7A}"/>
              </a:ext>
            </a:extLst>
          </p:cNvPr>
          <p:cNvSpPr/>
          <p:nvPr/>
        </p:nvSpPr>
        <p:spPr>
          <a:xfrm>
            <a:off x="496604" y="1331134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DA4616C-1314-7352-7EED-D9E366B74EC0}"/>
              </a:ext>
            </a:extLst>
          </p:cNvPr>
          <p:cNvSpPr/>
          <p:nvPr/>
        </p:nvSpPr>
        <p:spPr>
          <a:xfrm>
            <a:off x="2105274" y="2660401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DB09B0-95E7-8810-9CB3-17B33DB3DC72}"/>
              </a:ext>
            </a:extLst>
          </p:cNvPr>
          <p:cNvSpPr/>
          <p:nvPr/>
        </p:nvSpPr>
        <p:spPr>
          <a:xfrm>
            <a:off x="3781680" y="3989668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17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B0A297-A2F9-5688-4724-662B39EAA524}"/>
              </a:ext>
            </a:extLst>
          </p:cNvPr>
          <p:cNvSpPr/>
          <p:nvPr/>
        </p:nvSpPr>
        <p:spPr>
          <a:xfrm>
            <a:off x="5085554" y="5318935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21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C9BEF5-10E2-A11F-D735-E0D2F7E55DD3}"/>
              </a:ext>
            </a:extLst>
          </p:cNvPr>
          <p:cNvCxnSpPr>
            <a:stCxn id="3" idx="6"/>
          </p:cNvCxnSpPr>
          <p:nvPr/>
        </p:nvCxnSpPr>
        <p:spPr>
          <a:xfrm>
            <a:off x="1576604" y="1871134"/>
            <a:ext cx="88966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D9107-101E-1D97-85C1-5638A1A801CD}"/>
              </a:ext>
            </a:extLst>
          </p:cNvPr>
          <p:cNvSpPr txBox="1"/>
          <p:nvPr/>
        </p:nvSpPr>
        <p:spPr>
          <a:xfrm>
            <a:off x="1576604" y="2057691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48A60-3BF7-4BEE-127A-F6C0D31A9CC9}"/>
              </a:ext>
            </a:extLst>
          </p:cNvPr>
          <p:cNvSpPr txBox="1"/>
          <p:nvPr/>
        </p:nvSpPr>
        <p:spPr>
          <a:xfrm>
            <a:off x="9973734" y="2060421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30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F6FB72-1A2F-948E-EE97-4B3B8DC1ECF0}"/>
              </a:ext>
            </a:extLst>
          </p:cNvPr>
          <p:cNvCxnSpPr>
            <a:cxnSpLocks/>
          </p:cNvCxnSpPr>
          <p:nvPr/>
        </p:nvCxnSpPr>
        <p:spPr>
          <a:xfrm>
            <a:off x="3185273" y="3200401"/>
            <a:ext cx="58401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11C1C7-8AAE-D57C-C030-C03865461C38}"/>
              </a:ext>
            </a:extLst>
          </p:cNvPr>
          <p:cNvSpPr txBox="1"/>
          <p:nvPr/>
        </p:nvSpPr>
        <p:spPr>
          <a:xfrm>
            <a:off x="3185273" y="3340291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18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F5E97-E760-7DE7-968E-6FBAE492202D}"/>
              </a:ext>
            </a:extLst>
          </p:cNvPr>
          <p:cNvSpPr txBox="1"/>
          <p:nvPr/>
        </p:nvSpPr>
        <p:spPr>
          <a:xfrm>
            <a:off x="8507196" y="3340291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26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2A212B-0198-6F96-0073-B1C42435591A}"/>
              </a:ext>
            </a:extLst>
          </p:cNvPr>
          <p:cNvCxnSpPr>
            <a:cxnSpLocks/>
          </p:cNvCxnSpPr>
          <p:nvPr/>
        </p:nvCxnSpPr>
        <p:spPr>
          <a:xfrm flipV="1">
            <a:off x="4861680" y="4529668"/>
            <a:ext cx="536182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AB82AF-EA64-F71D-C13E-EDB78A4DCA87}"/>
              </a:ext>
            </a:extLst>
          </p:cNvPr>
          <p:cNvSpPr txBox="1"/>
          <p:nvPr/>
        </p:nvSpPr>
        <p:spPr>
          <a:xfrm>
            <a:off x="4821152" y="4679304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BAFC9-DA64-5D7F-C595-60205AE2A9D1}"/>
              </a:ext>
            </a:extLst>
          </p:cNvPr>
          <p:cNvSpPr txBox="1"/>
          <p:nvPr/>
        </p:nvSpPr>
        <p:spPr>
          <a:xfrm>
            <a:off x="9723967" y="4669558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29</a:t>
            </a:r>
            <a:endParaRPr lang="ko-KR" altLang="en-US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B21620-7B2F-687E-2765-7D6B6C0C7956}"/>
              </a:ext>
            </a:extLst>
          </p:cNvPr>
          <p:cNvCxnSpPr>
            <a:cxnSpLocks/>
          </p:cNvCxnSpPr>
          <p:nvPr/>
        </p:nvCxnSpPr>
        <p:spPr>
          <a:xfrm>
            <a:off x="6165554" y="5832256"/>
            <a:ext cx="50781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E9A7C6-A5EB-E7F4-3FDB-C776FCD6F0F2}"/>
              </a:ext>
            </a:extLst>
          </p:cNvPr>
          <p:cNvSpPr txBox="1"/>
          <p:nvPr/>
        </p:nvSpPr>
        <p:spPr>
          <a:xfrm>
            <a:off x="6125026" y="5981891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23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7DDBF-EA28-20D7-E579-73B1385BE52B}"/>
              </a:ext>
            </a:extLst>
          </p:cNvPr>
          <p:cNvSpPr txBox="1"/>
          <p:nvPr/>
        </p:nvSpPr>
        <p:spPr>
          <a:xfrm>
            <a:off x="10744200" y="5998825"/>
            <a:ext cx="49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31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1D6AD-7115-38FF-309D-B8CA8BD115A7}"/>
              </a:ext>
            </a:extLst>
          </p:cNvPr>
          <p:cNvSpPr txBox="1"/>
          <p:nvPr/>
        </p:nvSpPr>
        <p:spPr>
          <a:xfrm>
            <a:off x="4848383" y="782387"/>
            <a:ext cx="249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Oracle JDK </a:t>
            </a:r>
            <a:r>
              <a:rPr lang="ko-KR" altLang="en-US" b="1" dirty="0"/>
              <a:t>지원기간</a:t>
            </a:r>
          </a:p>
        </p:txBody>
      </p:sp>
    </p:spTree>
    <p:extLst>
      <p:ext uri="{BB962C8B-B14F-4D97-AF65-F5344CB8AC3E}">
        <p14:creationId xmlns:p14="http://schemas.microsoft.com/office/powerpoint/2010/main" val="11833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D77A8-7E49-96FF-C277-21788521F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5"/>
          <a:stretch/>
        </p:blipFill>
        <p:spPr>
          <a:xfrm>
            <a:off x="7845790" y="1688841"/>
            <a:ext cx="4058216" cy="4891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8CBA3-19B2-6FD7-4703-68F86BC77FBF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자바 버전 사용현황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96C884-125A-08AA-94CE-C036A8A21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78"/>
          <a:stretch/>
        </p:blipFill>
        <p:spPr>
          <a:xfrm>
            <a:off x="4262125" y="1688841"/>
            <a:ext cx="3425152" cy="4891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97AC23-0A6A-168F-8B84-C43784EC3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27"/>
          <a:stretch/>
        </p:blipFill>
        <p:spPr>
          <a:xfrm>
            <a:off x="401441" y="1644232"/>
            <a:ext cx="3475130" cy="4935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425D3-063C-374E-20BA-775686E1D559}"/>
              </a:ext>
            </a:extLst>
          </p:cNvPr>
          <p:cNvSpPr txBox="1"/>
          <p:nvPr/>
        </p:nvSpPr>
        <p:spPr>
          <a:xfrm>
            <a:off x="3756914" y="718435"/>
            <a:ext cx="46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Jetbrains</a:t>
            </a:r>
            <a:r>
              <a:rPr lang="ko-KR" altLang="en-US" b="1" dirty="0"/>
              <a:t>의 자바 버전 사용 설문조사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8F78C-9D7F-2B9C-35EE-ED5B27ABC779}"/>
              </a:ext>
            </a:extLst>
          </p:cNvPr>
          <p:cNvSpPr txBox="1"/>
          <p:nvPr/>
        </p:nvSpPr>
        <p:spPr>
          <a:xfrm>
            <a:off x="1497109" y="1173435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2021</a:t>
            </a:r>
            <a:r>
              <a:rPr lang="ko-KR" altLang="en-US" b="1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BF34B-DDB4-DFF5-4C1E-955100BDC0A6}"/>
              </a:ext>
            </a:extLst>
          </p:cNvPr>
          <p:cNvSpPr txBox="1"/>
          <p:nvPr/>
        </p:nvSpPr>
        <p:spPr>
          <a:xfrm>
            <a:off x="5332804" y="1173435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r>
              <a:rPr lang="ko-KR" altLang="en-US" b="1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A4319-03EF-7474-2972-CC57E07D4E54}"/>
              </a:ext>
            </a:extLst>
          </p:cNvPr>
          <p:cNvSpPr txBox="1"/>
          <p:nvPr/>
        </p:nvSpPr>
        <p:spPr>
          <a:xfrm>
            <a:off x="9233001" y="1173435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r>
              <a:rPr lang="ko-KR" altLang="en-US" b="1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22792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8CBA3-19B2-6FD7-4703-68F86BC77FBF}"/>
              </a:ext>
            </a:extLst>
          </p:cNvPr>
          <p:cNvSpPr txBox="1"/>
          <p:nvPr/>
        </p:nvSpPr>
        <p:spPr>
          <a:xfrm>
            <a:off x="230489" y="216861"/>
            <a:ext cx="443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자바 버전 사용현황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425D3-063C-374E-20BA-775686E1D559}"/>
              </a:ext>
            </a:extLst>
          </p:cNvPr>
          <p:cNvSpPr txBox="1"/>
          <p:nvPr/>
        </p:nvSpPr>
        <p:spPr>
          <a:xfrm>
            <a:off x="436490" y="2115435"/>
            <a:ext cx="1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/>
              <a:t>자바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8F78C-9D7F-2B9C-35EE-ED5B27ABC779}"/>
              </a:ext>
            </a:extLst>
          </p:cNvPr>
          <p:cNvSpPr txBox="1"/>
          <p:nvPr/>
        </p:nvSpPr>
        <p:spPr>
          <a:xfrm>
            <a:off x="1962778" y="5516850"/>
            <a:ext cx="128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2021</a:t>
            </a:r>
            <a:r>
              <a:rPr lang="ko-KR" altLang="en-US" sz="2400" b="1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BF34B-DDB4-DFF5-4C1E-955100BDC0A6}"/>
              </a:ext>
            </a:extLst>
          </p:cNvPr>
          <p:cNvSpPr txBox="1"/>
          <p:nvPr/>
        </p:nvSpPr>
        <p:spPr>
          <a:xfrm>
            <a:off x="5307406" y="5516850"/>
            <a:ext cx="128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2022</a:t>
            </a:r>
            <a:r>
              <a:rPr lang="ko-KR" altLang="en-US" sz="2400" b="1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A4319-03EF-7474-2972-CC57E07D4E54}"/>
              </a:ext>
            </a:extLst>
          </p:cNvPr>
          <p:cNvSpPr txBox="1"/>
          <p:nvPr/>
        </p:nvSpPr>
        <p:spPr>
          <a:xfrm>
            <a:off x="8652034" y="5516850"/>
            <a:ext cx="128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2023</a:t>
            </a:r>
            <a:r>
              <a:rPr lang="ko-KR" altLang="en-US" sz="2400" b="1" dirty="0"/>
              <a:t>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64649-C11C-F631-FD42-C885F96B7817}"/>
              </a:ext>
            </a:extLst>
          </p:cNvPr>
          <p:cNvSpPr txBox="1"/>
          <p:nvPr/>
        </p:nvSpPr>
        <p:spPr>
          <a:xfrm>
            <a:off x="436489" y="3248711"/>
            <a:ext cx="1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/>
              <a:t>자바 </a:t>
            </a:r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C965-E57D-7C9C-2589-B3FF8CA47136}"/>
              </a:ext>
            </a:extLst>
          </p:cNvPr>
          <p:cNvSpPr txBox="1"/>
          <p:nvPr/>
        </p:nvSpPr>
        <p:spPr>
          <a:xfrm>
            <a:off x="436488" y="4381987"/>
            <a:ext cx="1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/>
              <a:t>자바 </a:t>
            </a:r>
            <a:r>
              <a:rPr lang="en-US" altLang="ko-KR" b="1" dirty="0"/>
              <a:t>17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7AFBF-987F-5F1F-E7EE-449D0C9C48BA}"/>
              </a:ext>
            </a:extLst>
          </p:cNvPr>
          <p:cNvSpPr txBox="1"/>
          <p:nvPr/>
        </p:nvSpPr>
        <p:spPr>
          <a:xfrm>
            <a:off x="2099763" y="2115435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78%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EC23D-9B85-0434-C6BD-43E56D345568}"/>
              </a:ext>
            </a:extLst>
          </p:cNvPr>
          <p:cNvSpPr txBox="1"/>
          <p:nvPr/>
        </p:nvSpPr>
        <p:spPr>
          <a:xfrm>
            <a:off x="5444391" y="2115435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60%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2193E-13A5-D654-DABE-717A63D80373}"/>
              </a:ext>
            </a:extLst>
          </p:cNvPr>
          <p:cNvSpPr txBox="1"/>
          <p:nvPr/>
        </p:nvSpPr>
        <p:spPr>
          <a:xfrm>
            <a:off x="8789019" y="2115435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50%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FA47C-52B8-54B4-C13A-ACF32A382090}"/>
              </a:ext>
            </a:extLst>
          </p:cNvPr>
          <p:cNvSpPr txBox="1"/>
          <p:nvPr/>
        </p:nvSpPr>
        <p:spPr>
          <a:xfrm>
            <a:off x="2099763" y="3244334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42%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BA0BF-B186-207B-1516-84B80DF963A2}"/>
              </a:ext>
            </a:extLst>
          </p:cNvPr>
          <p:cNvSpPr txBox="1"/>
          <p:nvPr/>
        </p:nvSpPr>
        <p:spPr>
          <a:xfrm>
            <a:off x="5444391" y="3244334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48%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24861-FDF7-EA0A-4205-2FAD701ABFA8}"/>
              </a:ext>
            </a:extLst>
          </p:cNvPr>
          <p:cNvSpPr txBox="1"/>
          <p:nvPr/>
        </p:nvSpPr>
        <p:spPr>
          <a:xfrm>
            <a:off x="8789019" y="3244334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38%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4CB6F-F585-A0E1-D9ED-82A348A0BCB7}"/>
              </a:ext>
            </a:extLst>
          </p:cNvPr>
          <p:cNvSpPr txBox="1"/>
          <p:nvPr/>
        </p:nvSpPr>
        <p:spPr>
          <a:xfrm>
            <a:off x="2099763" y="4381987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  -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10FC0-560C-F9C3-05E2-550A82B98FDA}"/>
              </a:ext>
            </a:extLst>
          </p:cNvPr>
          <p:cNvSpPr txBox="1"/>
          <p:nvPr/>
        </p:nvSpPr>
        <p:spPr>
          <a:xfrm>
            <a:off x="5444391" y="4381987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30%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0893D-4712-6B15-4393-6CA3FE38B7E5}"/>
              </a:ext>
            </a:extLst>
          </p:cNvPr>
          <p:cNvSpPr txBox="1"/>
          <p:nvPr/>
        </p:nvSpPr>
        <p:spPr>
          <a:xfrm>
            <a:off x="8789019" y="4381987"/>
            <a:ext cx="10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45%</a:t>
            </a:r>
            <a:endParaRPr lang="ko-KR" altLang="en-US" sz="2800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F03A2B0-E1E8-B3B8-C250-732ADDC126C3}"/>
              </a:ext>
            </a:extLst>
          </p:cNvPr>
          <p:cNvSpPr/>
          <p:nvPr/>
        </p:nvSpPr>
        <p:spPr>
          <a:xfrm>
            <a:off x="10447865" y="1999234"/>
            <a:ext cx="711201" cy="7556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30C557F-9262-04BC-C209-5EA1EF46DE58}"/>
              </a:ext>
            </a:extLst>
          </p:cNvPr>
          <p:cNvSpPr/>
          <p:nvPr/>
        </p:nvSpPr>
        <p:spPr>
          <a:xfrm flipV="1">
            <a:off x="10447865" y="4207321"/>
            <a:ext cx="711201" cy="7556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15968A-2085-7A5F-9C9F-DADDC84B4CF4}"/>
              </a:ext>
            </a:extLst>
          </p:cNvPr>
          <p:cNvSpPr txBox="1"/>
          <p:nvPr/>
        </p:nvSpPr>
        <p:spPr>
          <a:xfrm>
            <a:off x="10161568" y="3275111"/>
            <a:ext cx="128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미묘</a:t>
            </a:r>
            <a:r>
              <a:rPr lang="en-US" altLang="ko-KR" sz="2400" b="1" dirty="0">
                <a:solidFill>
                  <a:srgbClr val="FF0000"/>
                </a:solidFill>
              </a:rPr>
              <a:t>…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3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7B892-6B19-A4E9-D284-6CF41CA3C238}"/>
              </a:ext>
            </a:extLst>
          </p:cNvPr>
          <p:cNvSpPr txBox="1"/>
          <p:nvPr/>
        </p:nvSpPr>
        <p:spPr>
          <a:xfrm>
            <a:off x="1943643" y="2921168"/>
            <a:ext cx="8304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그래서 무슨 버전 써요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3957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980</Words>
  <Application>Microsoft Office PowerPoint</Application>
  <PresentationFormat>와이드스크린</PresentationFormat>
  <Paragraphs>240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김성민</dc:creator>
  <cp:lastModifiedBy>김성민</cp:lastModifiedBy>
  <cp:revision>10</cp:revision>
  <dcterms:created xsi:type="dcterms:W3CDTF">2023-12-13T15:36:23Z</dcterms:created>
  <dcterms:modified xsi:type="dcterms:W3CDTF">2024-01-02T10:32:11Z</dcterms:modified>
</cp:coreProperties>
</file>