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65" r:id="rId19"/>
    <p:sldId id="259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82" d="100"/>
          <a:sy n="82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119A18-9BB6-3E75-FF9A-47162A97ED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6EAEC1E-E377-51EB-94B5-6F15DB6A50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7F01E7-FB7B-B620-E36D-3389483A5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756C7-764B-4067-8F73-245EB4D2FA6A}" type="datetimeFigureOut">
              <a:rPr lang="ko-KR" altLang="en-US" smtClean="0"/>
              <a:t>2023-11-30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4EAD76-62C9-D690-4764-451A6E651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EB0578-91E2-E82E-0AA3-164A28474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9B89A-75D8-4AD0-B58E-7F21537926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376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AADE23-4046-0460-C6FF-8AEAC3D85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D6036A6-C70F-FEE5-2651-00CE966B54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97DBE6-DB28-0188-2E72-B91CE1B32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756C7-764B-4067-8F73-245EB4D2FA6A}" type="datetimeFigureOut">
              <a:rPr lang="ko-KR" altLang="en-US" smtClean="0"/>
              <a:t>2023-11-30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560FAB-764A-43DF-3C0E-0FC2138DE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8755BF-6DA0-A9E7-83A7-E56DE8809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9B89A-75D8-4AD0-B58E-7F21537926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0424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153A03D-4A18-F7CF-CF7C-7C21A1B33E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C11981C-6F32-E764-EC4A-C7B7EFE618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18DAA4-D3DA-36E3-3D41-0A6CC05EE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756C7-764B-4067-8F73-245EB4D2FA6A}" type="datetimeFigureOut">
              <a:rPr lang="ko-KR" altLang="en-US" smtClean="0"/>
              <a:t>2023-11-30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7A0B27-AFC9-762C-1B16-F0F2798E1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265D0A-3F0E-EE6E-7BF7-1CBDE924A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9B89A-75D8-4AD0-B58E-7F21537926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9706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35FEFB-EA9F-9736-7DB8-5F3B066A1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ABD366-86F8-FC8C-35AF-B3E42EAE56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F08749-5315-9533-CE92-BF5352B1D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756C7-764B-4067-8F73-245EB4D2FA6A}" type="datetimeFigureOut">
              <a:rPr lang="ko-KR" altLang="en-US" smtClean="0"/>
              <a:t>2023-11-30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07BEBC-E81C-B92B-9B1E-25A6993C1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C272E6-0BDC-3C3B-9D4D-64F44233A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9B89A-75D8-4AD0-B58E-7F21537926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3771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93F99C-E34B-EBD3-ECEB-730417981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DB3314-3685-05D1-BB18-8235A0CEEB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FA256A-F382-F050-2E29-4C4EB2249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756C7-764B-4067-8F73-245EB4D2FA6A}" type="datetimeFigureOut">
              <a:rPr lang="ko-KR" altLang="en-US" smtClean="0"/>
              <a:t>2023-11-30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58E5ED-F40A-9E22-8B9E-A90088B19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994024-1C26-AC5B-4F3C-D63C0AC1D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9B89A-75D8-4AD0-B58E-7F21537926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5768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0E9936-2318-62A4-790C-9AD9032A1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E88515-2E26-02CD-C565-89F0A3A43A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A7B3547-55C5-792F-5C66-2973A56CAF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FAC91E1-7E10-7023-6CF3-5EB287252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756C7-764B-4067-8F73-245EB4D2FA6A}" type="datetimeFigureOut">
              <a:rPr lang="ko-KR" altLang="en-US" smtClean="0"/>
              <a:t>2023-11-30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536BEE5-9A92-472E-30C2-3B2239EEF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B8555FC-BE8C-6ED6-3EDB-9506C7F89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9B89A-75D8-4AD0-B58E-7F21537926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3776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F3F07E-7E47-F8F7-31AA-1FCF305E6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A1EB029-5D5B-71F8-1BB5-088F4A34B1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47FB136-74C0-4451-0E51-F3577313B2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E455C2C-3733-AAB0-BE00-69F5D73B9B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EB35FFE-1A02-C00C-8929-266958DEDC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6696917-ED96-4316-C100-40D3458D8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756C7-764B-4067-8F73-245EB4D2FA6A}" type="datetimeFigureOut">
              <a:rPr lang="ko-KR" altLang="en-US" smtClean="0"/>
              <a:t>2023-11-30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392AFC3-884A-0385-8E70-E3C9F425C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80502FB-702A-B81B-4F3F-FF4C8A5B0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9B89A-75D8-4AD0-B58E-7F21537926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4030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55236F-FE77-7641-05A8-766EF0943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514B2B1-72A7-2C81-193C-AA9AA5ED0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756C7-764B-4067-8F73-245EB4D2FA6A}" type="datetimeFigureOut">
              <a:rPr lang="ko-KR" altLang="en-US" smtClean="0"/>
              <a:t>2023-11-30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3AE9F6E-5507-CC89-9A35-9B0BE9EC6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CA9EF14-E57C-80E0-AE79-61D516C53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9B89A-75D8-4AD0-B58E-7F21537926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4090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067A546-F9D8-8830-3DF9-A307BCF22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756C7-764B-4067-8F73-245EB4D2FA6A}" type="datetimeFigureOut">
              <a:rPr lang="ko-KR" altLang="en-US" smtClean="0"/>
              <a:t>2023-11-30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3450E2B-6C85-DC9B-1755-32070A979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C472957-1EA6-BCDF-6201-CD072D07B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9B89A-75D8-4AD0-B58E-7F21537926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8929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27868B-2E1E-9242-CF04-AC5A1F40F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2AE8D9-23FD-8843-A7D8-BCF83D2EEA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47BD029-C205-0371-643B-41F6A3C57A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D50ADC4-E80F-EA99-4BF5-15F620F92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756C7-764B-4067-8F73-245EB4D2FA6A}" type="datetimeFigureOut">
              <a:rPr lang="ko-KR" altLang="en-US" smtClean="0"/>
              <a:t>2023-11-30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3B39EDF-9DDB-F5AE-9B44-206FA59F4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5A869A9-36B2-9390-EE90-BEEB04A3B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9B89A-75D8-4AD0-B58E-7F21537926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3644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B9A13D-4E58-3B53-00E0-4F5806D5E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0E9D75B-CDA5-33CD-D94E-EED4CCE0B5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2A29F24-5419-6618-D826-EDDA721CA2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96BA9C0-07B4-C2D6-3B6B-BF55E93B4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756C7-764B-4067-8F73-245EB4D2FA6A}" type="datetimeFigureOut">
              <a:rPr lang="ko-KR" altLang="en-US" smtClean="0"/>
              <a:t>2023-11-30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33D5E8A-DE86-67B8-FA33-17AAC2592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7FA956C-45AF-9253-BC2C-4A1F13989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9B89A-75D8-4AD0-B58E-7F21537926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534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4F2DC24-3505-D9E5-E016-C127D14BD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170DBF-561A-4591-8111-71E52CE23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77D9DA-041F-5555-9AEC-85BA137823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8756C7-764B-4067-8F73-245EB4D2FA6A}" type="datetimeFigureOut">
              <a:rPr lang="ko-KR" altLang="en-US" smtClean="0"/>
              <a:t>2023-11-30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706EAC-28F7-DA43-0CA2-4DEE160639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4FE5B7-60D1-8B8E-63C7-7888728E54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09B89A-75D8-4AD0-B58E-7F21537926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0958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FF7DD5-9CE4-1776-5C82-273A1AA77A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Git Branch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전략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BB99FC1-62CE-21E1-330A-969B839D96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비스트로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 </a:t>
            </a:r>
            <a:r>
              <a:rPr lang="en-US" altLang="ko-KR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Libienz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96109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F7BA37BF-B3E4-C534-4079-643D606E8F63}"/>
              </a:ext>
            </a:extLst>
          </p:cNvPr>
          <p:cNvSpPr txBox="1">
            <a:spLocks/>
          </p:cNvSpPr>
          <p:nvPr/>
        </p:nvSpPr>
        <p:spPr>
          <a:xfrm>
            <a:off x="185029" y="0"/>
            <a:ext cx="5189404" cy="95178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GitHub flow </a:t>
            </a:r>
            <a:r>
              <a:rPr lang="ko-KR" altLang="en-US" sz="3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전략 </a:t>
            </a:r>
            <a:r>
              <a:rPr lang="en-US" altLang="ko-KR" sz="3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 </a:t>
            </a:r>
            <a:r>
              <a:rPr lang="ko-KR" altLang="en-US" sz="3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리뷰 토의</a:t>
            </a:r>
            <a:endParaRPr lang="en-US" altLang="ko-KR" sz="3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92725E5E-07DB-58B1-55C0-5A3B6764374C}"/>
              </a:ext>
            </a:extLst>
          </p:cNvPr>
          <p:cNvSpPr txBox="1">
            <a:spLocks/>
          </p:cNvSpPr>
          <p:nvPr/>
        </p:nvSpPr>
        <p:spPr>
          <a:xfrm>
            <a:off x="2418156" y="1850572"/>
            <a:ext cx="6352619" cy="217092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altLang="ko-KR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52AF7FF-55E4-5E0D-94E3-5674D37645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078" y="2450340"/>
            <a:ext cx="9755649" cy="233287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BF2975B4-E63B-03ED-0DA3-D2AB5CF06C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078" y="2634548"/>
            <a:ext cx="9870387" cy="2045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1808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F7BA37BF-B3E4-C534-4079-643D606E8F63}"/>
              </a:ext>
            </a:extLst>
          </p:cNvPr>
          <p:cNvSpPr txBox="1">
            <a:spLocks/>
          </p:cNvSpPr>
          <p:nvPr/>
        </p:nvSpPr>
        <p:spPr>
          <a:xfrm>
            <a:off x="185029" y="0"/>
            <a:ext cx="5189404" cy="95178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GitHub flow </a:t>
            </a:r>
            <a:r>
              <a:rPr lang="ko-KR" altLang="en-US" sz="3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전략 </a:t>
            </a:r>
            <a:r>
              <a:rPr lang="en-US" altLang="ko-KR" sz="3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 </a:t>
            </a:r>
            <a:r>
              <a:rPr lang="ko-KR" altLang="en-US" sz="3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테스트</a:t>
            </a:r>
            <a:endParaRPr lang="en-US" altLang="ko-KR" sz="3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92725E5E-07DB-58B1-55C0-5A3B6764374C}"/>
              </a:ext>
            </a:extLst>
          </p:cNvPr>
          <p:cNvSpPr txBox="1">
            <a:spLocks/>
          </p:cNvSpPr>
          <p:nvPr/>
        </p:nvSpPr>
        <p:spPr>
          <a:xfrm>
            <a:off x="2418156" y="1850572"/>
            <a:ext cx="6352619" cy="217092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altLang="ko-KR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52AF7FF-55E4-5E0D-94E3-5674D37645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078" y="2450340"/>
            <a:ext cx="9755649" cy="233287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D5C83113-273B-BE51-88F5-3313967914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915" y="2625593"/>
            <a:ext cx="9818812" cy="2093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2721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F7BA37BF-B3E4-C534-4079-643D606E8F63}"/>
              </a:ext>
            </a:extLst>
          </p:cNvPr>
          <p:cNvSpPr txBox="1">
            <a:spLocks/>
          </p:cNvSpPr>
          <p:nvPr/>
        </p:nvSpPr>
        <p:spPr>
          <a:xfrm>
            <a:off x="185029" y="0"/>
            <a:ext cx="5189404" cy="95178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GitHub flow </a:t>
            </a:r>
            <a:r>
              <a:rPr lang="ko-KR" altLang="en-US" sz="3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전략 </a:t>
            </a:r>
            <a:r>
              <a:rPr lang="en-US" altLang="ko-KR" sz="3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 </a:t>
            </a:r>
            <a:r>
              <a:rPr lang="ko-KR" altLang="en-US" sz="3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병합</a:t>
            </a:r>
            <a:endParaRPr lang="en-US" altLang="ko-KR" sz="3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92725E5E-07DB-58B1-55C0-5A3B6764374C}"/>
              </a:ext>
            </a:extLst>
          </p:cNvPr>
          <p:cNvSpPr txBox="1">
            <a:spLocks/>
          </p:cNvSpPr>
          <p:nvPr/>
        </p:nvSpPr>
        <p:spPr>
          <a:xfrm>
            <a:off x="2418156" y="1850572"/>
            <a:ext cx="6352619" cy="217092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altLang="ko-KR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52AF7FF-55E4-5E0D-94E3-5674D37645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078" y="2450340"/>
            <a:ext cx="9755649" cy="233287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69BC3BBC-3BE1-8815-D20F-EF19673FFE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078" y="2506792"/>
            <a:ext cx="9850721" cy="2285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5514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F7BA37BF-B3E4-C534-4079-643D606E8F63}"/>
              </a:ext>
            </a:extLst>
          </p:cNvPr>
          <p:cNvSpPr txBox="1">
            <a:spLocks/>
          </p:cNvSpPr>
          <p:nvPr/>
        </p:nvSpPr>
        <p:spPr>
          <a:xfrm>
            <a:off x="185030" y="0"/>
            <a:ext cx="3001344" cy="95178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Git flow </a:t>
            </a:r>
            <a:r>
              <a:rPr lang="ko-KR" altLang="en-US" sz="3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전략</a:t>
            </a:r>
            <a:endParaRPr lang="en-US" altLang="ko-KR" sz="3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92725E5E-07DB-58B1-55C0-5A3B6764374C}"/>
              </a:ext>
            </a:extLst>
          </p:cNvPr>
          <p:cNvSpPr txBox="1">
            <a:spLocks/>
          </p:cNvSpPr>
          <p:nvPr/>
        </p:nvSpPr>
        <p:spPr>
          <a:xfrm>
            <a:off x="2418156" y="1850572"/>
            <a:ext cx="6352619" cy="217092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altLang="ko-KR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AD66AD4F-2F97-5829-413C-8C3F14977772}"/>
              </a:ext>
            </a:extLst>
          </p:cNvPr>
          <p:cNvSpPr txBox="1">
            <a:spLocks/>
          </p:cNvSpPr>
          <p:nvPr/>
        </p:nvSpPr>
        <p:spPr>
          <a:xfrm>
            <a:off x="1520891" y="1782146"/>
            <a:ext cx="8630816" cy="3648270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GitHub flow</a:t>
            </a:r>
            <a:r>
              <a:rPr lang="ko-KR" altLang="en-US" sz="3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와 다르게 크게 </a:t>
            </a:r>
            <a:r>
              <a:rPr lang="en-US" altLang="ko-KR" sz="3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5</a:t>
            </a:r>
            <a:r>
              <a:rPr lang="ko-KR" altLang="en-US" sz="3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개의 </a:t>
            </a:r>
            <a:r>
              <a:rPr lang="ko-KR" altLang="en-US" sz="30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브랜치를</a:t>
            </a:r>
            <a:r>
              <a:rPr lang="ko-KR" altLang="en-US" sz="3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운영하며 </a:t>
            </a:r>
            <a:r>
              <a:rPr lang="ko-KR" altLang="en-US" sz="30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브랜치에</a:t>
            </a:r>
            <a:r>
              <a:rPr lang="ko-KR" altLang="en-US" sz="3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체계화된 규칙을 적용</a:t>
            </a:r>
          </a:p>
          <a:p>
            <a:pPr algn="l"/>
            <a:endParaRPr lang="ko-KR" altLang="en-US" sz="3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l"/>
            <a:r>
              <a:rPr lang="en-US" altLang="ko-KR" sz="3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5</a:t>
            </a:r>
            <a:r>
              <a:rPr lang="ko-KR" altLang="en-US" sz="3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개의 </a:t>
            </a:r>
            <a:r>
              <a:rPr lang="ko-KR" altLang="en-US" sz="30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브랜치는</a:t>
            </a:r>
            <a:r>
              <a:rPr lang="ko-KR" altLang="en-US" sz="3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각각이 규칙에 맞는 역할을 수행</a:t>
            </a:r>
            <a:endParaRPr lang="en-US" altLang="ko-KR" sz="3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l"/>
            <a:endParaRPr lang="ko-KR" altLang="en-US" sz="3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l"/>
            <a:r>
              <a:rPr lang="ko-KR" altLang="en-US" sz="3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더욱 체계화 시켜 관리하는 형태이기에 배포 주기가 길고 팀의 크기가 클수록 적합한 전략</a:t>
            </a:r>
            <a:endParaRPr lang="en-US" altLang="ko-KR" sz="3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l"/>
            <a:endParaRPr lang="en-US" altLang="ko-KR" sz="3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l"/>
            <a:r>
              <a:rPr lang="ko-KR" altLang="en-US" sz="3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그렇기에 현재는 많은 기업에서 표준으로 사용 😊</a:t>
            </a:r>
          </a:p>
        </p:txBody>
      </p:sp>
    </p:spTree>
    <p:extLst>
      <p:ext uri="{BB962C8B-B14F-4D97-AF65-F5344CB8AC3E}">
        <p14:creationId xmlns:p14="http://schemas.microsoft.com/office/powerpoint/2010/main" val="24948096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F7BA37BF-B3E4-C534-4079-643D606E8F63}"/>
              </a:ext>
            </a:extLst>
          </p:cNvPr>
          <p:cNvSpPr txBox="1">
            <a:spLocks/>
          </p:cNvSpPr>
          <p:nvPr/>
        </p:nvSpPr>
        <p:spPr>
          <a:xfrm>
            <a:off x="185030" y="0"/>
            <a:ext cx="3001344" cy="95178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Git flow </a:t>
            </a:r>
            <a:r>
              <a:rPr lang="ko-KR" altLang="en-US" sz="3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전략</a:t>
            </a:r>
            <a:endParaRPr lang="en-US" altLang="ko-KR" sz="3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92725E5E-07DB-58B1-55C0-5A3B6764374C}"/>
              </a:ext>
            </a:extLst>
          </p:cNvPr>
          <p:cNvSpPr txBox="1">
            <a:spLocks/>
          </p:cNvSpPr>
          <p:nvPr/>
        </p:nvSpPr>
        <p:spPr>
          <a:xfrm>
            <a:off x="2418156" y="1850572"/>
            <a:ext cx="6352619" cy="217092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altLang="ko-KR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AD66AD4F-2F97-5829-413C-8C3F14977772}"/>
              </a:ext>
            </a:extLst>
          </p:cNvPr>
          <p:cNvSpPr txBox="1">
            <a:spLocks/>
          </p:cNvSpPr>
          <p:nvPr/>
        </p:nvSpPr>
        <p:spPr>
          <a:xfrm>
            <a:off x="1520891" y="1782146"/>
            <a:ext cx="8630816" cy="3648270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GitHub flow</a:t>
            </a:r>
            <a:r>
              <a:rPr lang="ko-KR" altLang="en-US" sz="3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와 다르게 크게 </a:t>
            </a:r>
            <a:r>
              <a:rPr lang="en-US" altLang="ko-KR" sz="3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5</a:t>
            </a:r>
            <a:r>
              <a:rPr lang="ko-KR" altLang="en-US" sz="3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개의 </a:t>
            </a:r>
            <a:r>
              <a:rPr lang="ko-KR" altLang="en-US" sz="30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브랜치를</a:t>
            </a:r>
            <a:r>
              <a:rPr lang="ko-KR" altLang="en-US" sz="3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운영하며 </a:t>
            </a:r>
            <a:r>
              <a:rPr lang="ko-KR" altLang="en-US" sz="30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브랜치에</a:t>
            </a:r>
            <a:r>
              <a:rPr lang="ko-KR" altLang="en-US" sz="3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체계화된 규칙을 적용</a:t>
            </a:r>
          </a:p>
          <a:p>
            <a:pPr algn="l"/>
            <a:endParaRPr lang="ko-KR" altLang="en-US" sz="3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l"/>
            <a:r>
              <a:rPr lang="en-US" altLang="ko-KR" sz="3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5</a:t>
            </a:r>
            <a:r>
              <a:rPr lang="ko-KR" altLang="en-US" sz="3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개의 </a:t>
            </a:r>
            <a:r>
              <a:rPr lang="ko-KR" altLang="en-US" sz="30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브랜치는</a:t>
            </a:r>
            <a:r>
              <a:rPr lang="ko-KR" altLang="en-US" sz="3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각각이 규칙에 맞는 역할을 수행</a:t>
            </a:r>
            <a:endParaRPr lang="en-US" altLang="ko-KR" sz="3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l"/>
            <a:endParaRPr lang="ko-KR" altLang="en-US" sz="3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l"/>
            <a:r>
              <a:rPr lang="ko-KR" altLang="en-US" sz="3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더욱 체계화 시켜 관리하는 형태이기에 배포 주기가 길고 팀의 크기가 클수록 적합한 전략</a:t>
            </a:r>
            <a:endParaRPr lang="en-US" altLang="ko-KR" sz="3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l"/>
            <a:endParaRPr lang="en-US" altLang="ko-KR" sz="3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l"/>
            <a:r>
              <a:rPr lang="ko-KR" altLang="en-US" sz="3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그렇기에 현재는 많은 기업에서 표준으로 사용 😊</a:t>
            </a:r>
          </a:p>
        </p:txBody>
      </p:sp>
    </p:spTree>
    <p:extLst>
      <p:ext uri="{BB962C8B-B14F-4D97-AF65-F5344CB8AC3E}">
        <p14:creationId xmlns:p14="http://schemas.microsoft.com/office/powerpoint/2010/main" val="19740195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F7BA37BF-B3E4-C534-4079-643D606E8F63}"/>
              </a:ext>
            </a:extLst>
          </p:cNvPr>
          <p:cNvSpPr txBox="1">
            <a:spLocks/>
          </p:cNvSpPr>
          <p:nvPr/>
        </p:nvSpPr>
        <p:spPr>
          <a:xfrm>
            <a:off x="185030" y="0"/>
            <a:ext cx="3001344" cy="95178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Git flow </a:t>
            </a:r>
            <a:r>
              <a:rPr lang="ko-KR" altLang="en-US" sz="3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전략</a:t>
            </a:r>
            <a:endParaRPr lang="en-US" altLang="ko-KR" sz="3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92725E5E-07DB-58B1-55C0-5A3B6764374C}"/>
              </a:ext>
            </a:extLst>
          </p:cNvPr>
          <p:cNvSpPr txBox="1">
            <a:spLocks/>
          </p:cNvSpPr>
          <p:nvPr/>
        </p:nvSpPr>
        <p:spPr>
          <a:xfrm>
            <a:off x="2418156" y="1850572"/>
            <a:ext cx="6352619" cy="217092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altLang="ko-KR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AD66AD4F-2F97-5829-413C-8C3F14977772}"/>
              </a:ext>
            </a:extLst>
          </p:cNvPr>
          <p:cNvSpPr txBox="1">
            <a:spLocks/>
          </p:cNvSpPr>
          <p:nvPr/>
        </p:nvSpPr>
        <p:spPr>
          <a:xfrm>
            <a:off x="5132481" y="1604865"/>
            <a:ext cx="7064378" cy="364827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GitHub flow</a:t>
            </a:r>
            <a:r>
              <a:rPr lang="ko-KR" altLang="en-US" sz="3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와 다르게 크게 </a:t>
            </a:r>
            <a:r>
              <a:rPr lang="en-US" altLang="ko-KR" sz="3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5</a:t>
            </a:r>
            <a:r>
              <a:rPr lang="ko-KR" altLang="en-US" sz="3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개의 </a:t>
            </a:r>
            <a:r>
              <a:rPr lang="ko-KR" altLang="en-US" sz="30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브랜치를</a:t>
            </a:r>
            <a:r>
              <a:rPr lang="ko-KR" altLang="en-US" sz="3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운영하며 </a:t>
            </a:r>
            <a:r>
              <a:rPr lang="ko-KR" altLang="en-US" sz="30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브랜치에</a:t>
            </a:r>
            <a:r>
              <a:rPr lang="ko-KR" altLang="en-US" sz="3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체계화된 규칙을 적용</a:t>
            </a:r>
          </a:p>
          <a:p>
            <a:pPr algn="l"/>
            <a:endParaRPr lang="ko-KR" altLang="en-US" sz="3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l"/>
            <a:r>
              <a:rPr lang="en-US" altLang="ko-KR" sz="3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5</a:t>
            </a:r>
            <a:r>
              <a:rPr lang="ko-KR" altLang="en-US" sz="3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개의 </a:t>
            </a:r>
            <a:r>
              <a:rPr lang="ko-KR" altLang="en-US" sz="30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브랜치는</a:t>
            </a:r>
            <a:r>
              <a:rPr lang="ko-KR" altLang="en-US" sz="3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각각이 규칙에 맞는 역할을 수행</a:t>
            </a:r>
            <a:endParaRPr lang="en-US" altLang="ko-KR" sz="3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l"/>
            <a:endParaRPr lang="ko-KR" altLang="en-US" sz="3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l"/>
            <a:r>
              <a:rPr lang="ko-KR" altLang="en-US" sz="3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더욱 체계화 시켜 관리하는 형태이기에 배포 주기가 길고 팀의 크기가 클수록 적합한 전략</a:t>
            </a:r>
            <a:endParaRPr lang="en-US" altLang="ko-KR" sz="3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l"/>
            <a:endParaRPr lang="en-US" altLang="ko-KR" sz="3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l"/>
            <a:r>
              <a:rPr lang="ko-KR" altLang="en-US" sz="3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그렇기에 현재는 많은 기업에서 표준으로 사용 😊</a:t>
            </a:r>
          </a:p>
        </p:txBody>
      </p:sp>
      <p:pic>
        <p:nvPicPr>
          <p:cNvPr id="2052" name="Picture 4" descr="git-flow_overall_graph">
            <a:extLst>
              <a:ext uri="{FF2B5EF4-FFF2-40B4-BE49-F238E27FC236}">
                <a16:creationId xmlns:a16="http://schemas.microsoft.com/office/drawing/2014/main" id="{634C61F6-E820-BF79-7D50-8A4C4211F5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81" y="951780"/>
            <a:ext cx="4406593" cy="5839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30455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F7BA37BF-B3E4-C534-4079-643D606E8F63}"/>
              </a:ext>
            </a:extLst>
          </p:cNvPr>
          <p:cNvSpPr txBox="1">
            <a:spLocks/>
          </p:cNvSpPr>
          <p:nvPr/>
        </p:nvSpPr>
        <p:spPr>
          <a:xfrm>
            <a:off x="185030" y="0"/>
            <a:ext cx="3001344" cy="95178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Git flow </a:t>
            </a:r>
            <a:r>
              <a:rPr lang="ko-KR" altLang="en-US" sz="3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전략</a:t>
            </a:r>
            <a:endParaRPr lang="en-US" altLang="ko-KR" sz="3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92725E5E-07DB-58B1-55C0-5A3B6764374C}"/>
              </a:ext>
            </a:extLst>
          </p:cNvPr>
          <p:cNvSpPr txBox="1">
            <a:spLocks/>
          </p:cNvSpPr>
          <p:nvPr/>
        </p:nvSpPr>
        <p:spPr>
          <a:xfrm>
            <a:off x="2418156" y="1850572"/>
            <a:ext cx="6352619" cy="217092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altLang="ko-KR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08A5D43-F5E9-1096-370F-7321D1488D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490" y="1112483"/>
            <a:ext cx="8508604" cy="4633034"/>
          </a:xfrm>
          <a:prstGeom prst="rect">
            <a:avLst/>
          </a:prstGeom>
        </p:spPr>
      </p:pic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806E4919-0E89-8EF7-5170-F5FFD86C6639}"/>
              </a:ext>
            </a:extLst>
          </p:cNvPr>
          <p:cNvSpPr/>
          <p:nvPr/>
        </p:nvSpPr>
        <p:spPr>
          <a:xfrm>
            <a:off x="2936635" y="1112483"/>
            <a:ext cx="1258529" cy="657323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63123071-B41C-C55B-B311-AB829CF99256}"/>
              </a:ext>
            </a:extLst>
          </p:cNvPr>
          <p:cNvSpPr/>
          <p:nvPr/>
        </p:nvSpPr>
        <p:spPr>
          <a:xfrm>
            <a:off x="6671992" y="1106258"/>
            <a:ext cx="1258529" cy="657323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66025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F7BA37BF-B3E4-C534-4079-643D606E8F63}"/>
              </a:ext>
            </a:extLst>
          </p:cNvPr>
          <p:cNvSpPr txBox="1">
            <a:spLocks/>
          </p:cNvSpPr>
          <p:nvPr/>
        </p:nvSpPr>
        <p:spPr>
          <a:xfrm>
            <a:off x="185030" y="0"/>
            <a:ext cx="3001344" cy="95178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Git flow </a:t>
            </a:r>
            <a:r>
              <a:rPr lang="ko-KR" altLang="en-US" sz="3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전략</a:t>
            </a:r>
            <a:endParaRPr lang="en-US" altLang="ko-KR" sz="3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92725E5E-07DB-58B1-55C0-5A3B6764374C}"/>
              </a:ext>
            </a:extLst>
          </p:cNvPr>
          <p:cNvSpPr txBox="1">
            <a:spLocks/>
          </p:cNvSpPr>
          <p:nvPr/>
        </p:nvSpPr>
        <p:spPr>
          <a:xfrm>
            <a:off x="2418156" y="1850572"/>
            <a:ext cx="6352619" cy="217092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altLang="ko-KR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08A5D43-F5E9-1096-370F-7321D1488D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490" y="1112483"/>
            <a:ext cx="8508604" cy="4633034"/>
          </a:xfrm>
          <a:prstGeom prst="rect">
            <a:avLst/>
          </a:prstGeom>
        </p:spPr>
      </p:pic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806E4919-0E89-8EF7-5170-F5FFD86C6639}"/>
              </a:ext>
            </a:extLst>
          </p:cNvPr>
          <p:cNvSpPr/>
          <p:nvPr/>
        </p:nvSpPr>
        <p:spPr>
          <a:xfrm>
            <a:off x="1751646" y="1112483"/>
            <a:ext cx="1258529" cy="657323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63123071-B41C-C55B-B311-AB829CF99256}"/>
              </a:ext>
            </a:extLst>
          </p:cNvPr>
          <p:cNvSpPr/>
          <p:nvPr/>
        </p:nvSpPr>
        <p:spPr>
          <a:xfrm>
            <a:off x="5570979" y="1022279"/>
            <a:ext cx="1258529" cy="657323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AFC81470-6E13-F192-086C-92B29073152F}"/>
              </a:ext>
            </a:extLst>
          </p:cNvPr>
          <p:cNvSpPr/>
          <p:nvPr/>
        </p:nvSpPr>
        <p:spPr>
          <a:xfrm>
            <a:off x="4227370" y="1022278"/>
            <a:ext cx="1258529" cy="657323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98395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3CE7264E-347C-7A06-9FC9-C65200518018}"/>
              </a:ext>
            </a:extLst>
          </p:cNvPr>
          <p:cNvCxnSpPr>
            <a:cxnSpLocks/>
          </p:cNvCxnSpPr>
          <p:nvPr/>
        </p:nvCxnSpPr>
        <p:spPr>
          <a:xfrm>
            <a:off x="2927267" y="1873328"/>
            <a:ext cx="7695210" cy="0"/>
          </a:xfrm>
          <a:prstGeom prst="line">
            <a:avLst/>
          </a:prstGeom>
          <a:ln w="571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2F90EA3-5D8B-39DD-5FEB-65AE0FB05D90}"/>
              </a:ext>
            </a:extLst>
          </p:cNvPr>
          <p:cNvCxnSpPr>
            <a:cxnSpLocks/>
          </p:cNvCxnSpPr>
          <p:nvPr/>
        </p:nvCxnSpPr>
        <p:spPr>
          <a:xfrm>
            <a:off x="2927267" y="2587524"/>
            <a:ext cx="7695210" cy="0"/>
          </a:xfrm>
          <a:prstGeom prst="line">
            <a:avLst/>
          </a:prstGeom>
          <a:ln w="571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6E158524-EB2B-156B-C564-C814A6DE40D9}"/>
              </a:ext>
            </a:extLst>
          </p:cNvPr>
          <p:cNvCxnSpPr>
            <a:cxnSpLocks/>
          </p:cNvCxnSpPr>
          <p:nvPr/>
        </p:nvCxnSpPr>
        <p:spPr>
          <a:xfrm>
            <a:off x="2936785" y="3225895"/>
            <a:ext cx="7695210" cy="0"/>
          </a:xfrm>
          <a:prstGeom prst="line">
            <a:avLst/>
          </a:prstGeom>
          <a:ln w="571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DA892884-9DA9-662F-B32C-DAA702BE88D2}"/>
              </a:ext>
            </a:extLst>
          </p:cNvPr>
          <p:cNvCxnSpPr>
            <a:cxnSpLocks/>
          </p:cNvCxnSpPr>
          <p:nvPr/>
        </p:nvCxnSpPr>
        <p:spPr>
          <a:xfrm>
            <a:off x="2936785" y="3830559"/>
            <a:ext cx="7695210" cy="0"/>
          </a:xfrm>
          <a:prstGeom prst="line">
            <a:avLst/>
          </a:prstGeom>
          <a:ln w="571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3134C6D4-45BC-99F5-5752-6E79B3A3CF2A}"/>
              </a:ext>
            </a:extLst>
          </p:cNvPr>
          <p:cNvCxnSpPr>
            <a:cxnSpLocks/>
          </p:cNvCxnSpPr>
          <p:nvPr/>
        </p:nvCxnSpPr>
        <p:spPr>
          <a:xfrm>
            <a:off x="2951076" y="4464145"/>
            <a:ext cx="7695210" cy="0"/>
          </a:xfrm>
          <a:prstGeom prst="line">
            <a:avLst/>
          </a:prstGeom>
          <a:ln w="571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011C41E9-A116-EF26-0B93-05EE1EEEC996}"/>
              </a:ext>
            </a:extLst>
          </p:cNvPr>
          <p:cNvCxnSpPr>
            <a:cxnSpLocks/>
          </p:cNvCxnSpPr>
          <p:nvPr/>
        </p:nvCxnSpPr>
        <p:spPr>
          <a:xfrm>
            <a:off x="2951076" y="5138953"/>
            <a:ext cx="7695210" cy="0"/>
          </a:xfrm>
          <a:prstGeom prst="line">
            <a:avLst/>
          </a:prstGeom>
          <a:ln w="571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부제목 2">
            <a:extLst>
              <a:ext uri="{FF2B5EF4-FFF2-40B4-BE49-F238E27FC236}">
                <a16:creationId xmlns:a16="http://schemas.microsoft.com/office/drawing/2014/main" id="{689A7E24-EFC1-B582-F4CC-21DE8F3FEA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3604" y="1778077"/>
            <a:ext cx="1471612" cy="288500"/>
          </a:xfrm>
        </p:spPr>
        <p:txBody>
          <a:bodyPr>
            <a:normAutofit fontScale="62500" lnSpcReduction="20000"/>
          </a:bodyPr>
          <a:lstStyle/>
          <a:p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Aharoni" panose="02010803020104030203" pitchFamily="2" charset="-79"/>
              </a:rPr>
              <a:t>Master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Aharoni" panose="02010803020104030203" pitchFamily="2" charset="-79"/>
              </a:rPr>
              <a:t>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Aharoni" panose="02010803020104030203" pitchFamily="2" charset="-79"/>
              </a:rPr>
              <a:t>Branch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  <a:cs typeface="Aharoni" panose="02010803020104030203" pitchFamily="2" charset="-79"/>
            </a:endParaRPr>
          </a:p>
        </p:txBody>
      </p:sp>
      <p:sp>
        <p:nvSpPr>
          <p:cNvPr id="21" name="부제목 2">
            <a:extLst>
              <a:ext uri="{FF2B5EF4-FFF2-40B4-BE49-F238E27FC236}">
                <a16:creationId xmlns:a16="http://schemas.microsoft.com/office/drawing/2014/main" id="{A18A44D9-416B-A01A-89B2-C5EDFFEFBC1B}"/>
              </a:ext>
            </a:extLst>
          </p:cNvPr>
          <p:cNvSpPr txBox="1">
            <a:spLocks/>
          </p:cNvSpPr>
          <p:nvPr/>
        </p:nvSpPr>
        <p:spPr>
          <a:xfrm>
            <a:off x="1323604" y="2443274"/>
            <a:ext cx="1471612" cy="288500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Aharoni" panose="02010803020104030203" pitchFamily="2" charset="-79"/>
              </a:rPr>
              <a:t>Hotfix Branch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  <a:cs typeface="Aharoni" panose="02010803020104030203" pitchFamily="2" charset="-79"/>
            </a:endParaRPr>
          </a:p>
        </p:txBody>
      </p:sp>
      <p:sp>
        <p:nvSpPr>
          <p:cNvPr id="22" name="부제목 2">
            <a:extLst>
              <a:ext uri="{FF2B5EF4-FFF2-40B4-BE49-F238E27FC236}">
                <a16:creationId xmlns:a16="http://schemas.microsoft.com/office/drawing/2014/main" id="{C66CC0EF-655F-CF93-803E-9C99F2AF09E2}"/>
              </a:ext>
            </a:extLst>
          </p:cNvPr>
          <p:cNvSpPr txBox="1">
            <a:spLocks/>
          </p:cNvSpPr>
          <p:nvPr/>
        </p:nvSpPr>
        <p:spPr>
          <a:xfrm>
            <a:off x="1323604" y="3081645"/>
            <a:ext cx="1471612" cy="288500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Aharoni" panose="02010803020104030203" pitchFamily="2" charset="-79"/>
              </a:rPr>
              <a:t>Release Branch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  <a:cs typeface="Aharoni" panose="02010803020104030203" pitchFamily="2" charset="-79"/>
            </a:endParaRPr>
          </a:p>
        </p:txBody>
      </p:sp>
      <p:sp>
        <p:nvSpPr>
          <p:cNvPr id="23" name="부제목 2">
            <a:extLst>
              <a:ext uri="{FF2B5EF4-FFF2-40B4-BE49-F238E27FC236}">
                <a16:creationId xmlns:a16="http://schemas.microsoft.com/office/drawing/2014/main" id="{6A1971ED-1E28-7D3F-5E64-29635D235F33}"/>
              </a:ext>
            </a:extLst>
          </p:cNvPr>
          <p:cNvSpPr txBox="1">
            <a:spLocks/>
          </p:cNvSpPr>
          <p:nvPr/>
        </p:nvSpPr>
        <p:spPr>
          <a:xfrm>
            <a:off x="1323604" y="3720016"/>
            <a:ext cx="1471612" cy="288500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Aharoni" panose="02010803020104030203" pitchFamily="2" charset="-79"/>
              </a:rPr>
              <a:t>Develop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Aharoni" panose="02010803020104030203" pitchFamily="2" charset="-79"/>
              </a:rPr>
              <a:t>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Aharoni" panose="02010803020104030203" pitchFamily="2" charset="-79"/>
              </a:rPr>
              <a:t>Branch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  <a:cs typeface="Aharoni" panose="02010803020104030203" pitchFamily="2" charset="-79"/>
            </a:endParaRPr>
          </a:p>
        </p:txBody>
      </p:sp>
      <p:sp>
        <p:nvSpPr>
          <p:cNvPr id="24" name="부제목 2">
            <a:extLst>
              <a:ext uri="{FF2B5EF4-FFF2-40B4-BE49-F238E27FC236}">
                <a16:creationId xmlns:a16="http://schemas.microsoft.com/office/drawing/2014/main" id="{C3ED5989-73BF-A528-728C-EFAB352C1F60}"/>
              </a:ext>
            </a:extLst>
          </p:cNvPr>
          <p:cNvSpPr txBox="1">
            <a:spLocks/>
          </p:cNvSpPr>
          <p:nvPr/>
        </p:nvSpPr>
        <p:spPr>
          <a:xfrm>
            <a:off x="1323604" y="4385213"/>
            <a:ext cx="1471612" cy="288500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Aharoni" panose="02010803020104030203" pitchFamily="2" charset="-79"/>
              </a:rPr>
              <a:t>Feature Branch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  <a:cs typeface="Aharoni" panose="02010803020104030203" pitchFamily="2" charset="-79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0527EF23-9174-C13A-36B0-E8D5FE8AE31F}"/>
              </a:ext>
            </a:extLst>
          </p:cNvPr>
          <p:cNvSpPr/>
          <p:nvPr/>
        </p:nvSpPr>
        <p:spPr>
          <a:xfrm>
            <a:off x="3333377" y="1761411"/>
            <a:ext cx="233363" cy="22383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부제목 2">
            <a:extLst>
              <a:ext uri="{FF2B5EF4-FFF2-40B4-BE49-F238E27FC236}">
                <a16:creationId xmlns:a16="http://schemas.microsoft.com/office/drawing/2014/main" id="{9BBB4964-21AB-0B88-45F4-235ACA00899E}"/>
              </a:ext>
            </a:extLst>
          </p:cNvPr>
          <p:cNvSpPr txBox="1">
            <a:spLocks/>
          </p:cNvSpPr>
          <p:nvPr/>
        </p:nvSpPr>
        <p:spPr>
          <a:xfrm>
            <a:off x="3450058" y="1519725"/>
            <a:ext cx="1828523" cy="463136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Aharoni" panose="02010803020104030203" pitchFamily="2" charset="-79"/>
              </a:rPr>
              <a:t>리그 오브 레전드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Aharoni" panose="02010803020104030203" pitchFamily="2" charset="-79"/>
              </a:rPr>
              <a:t>1.0.0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  <a:cs typeface="Aharoni" panose="02010803020104030203" pitchFamily="2" charset="-79"/>
            </a:endParaRPr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2FDA9720-7835-C69A-D794-B590DEFCE38D}"/>
              </a:ext>
            </a:extLst>
          </p:cNvPr>
          <p:cNvCxnSpPr>
            <a:cxnSpLocks/>
          </p:cNvCxnSpPr>
          <p:nvPr/>
        </p:nvCxnSpPr>
        <p:spPr>
          <a:xfrm>
            <a:off x="2951076" y="1873328"/>
            <a:ext cx="382301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5">
            <a:extLst>
              <a:ext uri="{FF2B5EF4-FFF2-40B4-BE49-F238E27FC236}">
                <a16:creationId xmlns:a16="http://schemas.microsoft.com/office/drawing/2014/main" id="{FF01C8FD-0120-DE23-5C19-DC1BFE45ACEA}"/>
              </a:ext>
            </a:extLst>
          </p:cNvPr>
          <p:cNvGrpSpPr/>
          <p:nvPr/>
        </p:nvGrpSpPr>
        <p:grpSpPr>
          <a:xfrm>
            <a:off x="2951023" y="3494341"/>
            <a:ext cx="3194462" cy="463135"/>
            <a:chOff x="2951023" y="3494341"/>
            <a:chExt cx="3194462" cy="463135"/>
          </a:xfrm>
        </p:grpSpPr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79200F2E-94AF-94CC-C46A-AE18D33BAA96}"/>
                </a:ext>
              </a:extLst>
            </p:cNvPr>
            <p:cNvSpPr/>
            <p:nvPr/>
          </p:nvSpPr>
          <p:spPr>
            <a:xfrm>
              <a:off x="3960796" y="3701984"/>
              <a:ext cx="233363" cy="223834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ko-KR" altLang="en-US"/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C2253872-3F4F-CD8B-BA6C-D25F7234BAC7}"/>
                </a:ext>
              </a:extLst>
            </p:cNvPr>
            <p:cNvCxnSpPr>
              <a:cxnSpLocks/>
              <a:endCxn id="3" idx="2"/>
            </p:cNvCxnSpPr>
            <p:nvPr/>
          </p:nvCxnSpPr>
          <p:spPr>
            <a:xfrm flipV="1">
              <a:off x="2951023" y="3813901"/>
              <a:ext cx="1009773" cy="9788"/>
            </a:xfrm>
            <a:prstGeom prst="line">
              <a:avLst/>
            </a:prstGeom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부제목 2">
              <a:extLst>
                <a:ext uri="{FF2B5EF4-FFF2-40B4-BE49-F238E27FC236}">
                  <a16:creationId xmlns:a16="http://schemas.microsoft.com/office/drawing/2014/main" id="{D0AFD9B6-7D6B-1527-4E25-1F9D2F1F01E6}"/>
                </a:ext>
              </a:extLst>
            </p:cNvPr>
            <p:cNvSpPr txBox="1">
              <a:spLocks/>
            </p:cNvSpPr>
            <p:nvPr/>
          </p:nvSpPr>
          <p:spPr>
            <a:xfrm>
              <a:off x="4203677" y="3494341"/>
              <a:ext cx="1941808" cy="46313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62500" lnSpcReduction="20000"/>
            </a:bodyPr>
            <a:lstStyle>
              <a:lvl1pPr marL="0" indent="0" algn="ctr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ko-KR" altLang="en-US" dirty="0">
                  <a:latin typeface="배달의민족 주아" panose="02020603020101020101" pitchFamily="18" charset="-127"/>
                  <a:ea typeface="배달의민족 주아" panose="02020603020101020101" pitchFamily="18" charset="-127"/>
                  <a:cs typeface="Aharoni" panose="02010803020104030203" pitchFamily="2" charset="-79"/>
                </a:rPr>
                <a:t>리그 오브 레전드 </a:t>
              </a:r>
              <a:r>
                <a:rPr lang="en-US" altLang="ko-KR" dirty="0">
                  <a:latin typeface="배달의민족 주아" panose="02020603020101020101" pitchFamily="18" charset="-127"/>
                  <a:ea typeface="배달의민족 주아" panose="02020603020101020101" pitchFamily="18" charset="-127"/>
                  <a:cs typeface="Aharoni" panose="02010803020104030203" pitchFamily="2" charset="-79"/>
                </a:rPr>
                <a:t>1.1 </a:t>
              </a:r>
              <a:r>
                <a:rPr lang="ko-KR" altLang="en-US" dirty="0">
                  <a:latin typeface="배달의민족 주아" panose="02020603020101020101" pitchFamily="18" charset="-127"/>
                  <a:ea typeface="배달의민족 주아" panose="02020603020101020101" pitchFamily="18" charset="-127"/>
                  <a:cs typeface="Aharoni" panose="02010803020104030203" pitchFamily="2" charset="-79"/>
                </a:rPr>
                <a:t>개발</a:t>
              </a:r>
            </a:p>
          </p:txBody>
        </p:sp>
      </p:grpSp>
      <p:sp>
        <p:nvSpPr>
          <p:cNvPr id="10" name="타원 9">
            <a:extLst>
              <a:ext uri="{FF2B5EF4-FFF2-40B4-BE49-F238E27FC236}">
                <a16:creationId xmlns:a16="http://schemas.microsoft.com/office/drawing/2014/main" id="{81EAB7A1-7717-F8A0-1B83-FC4772D21C9E}"/>
              </a:ext>
            </a:extLst>
          </p:cNvPr>
          <p:cNvSpPr/>
          <p:nvPr/>
        </p:nvSpPr>
        <p:spPr>
          <a:xfrm>
            <a:off x="4247637" y="4358928"/>
            <a:ext cx="233363" cy="22383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7D99B833-CE2E-46A1-2BE3-B7FC79DA4181}"/>
              </a:ext>
            </a:extLst>
          </p:cNvPr>
          <p:cNvSpPr/>
          <p:nvPr/>
        </p:nvSpPr>
        <p:spPr>
          <a:xfrm>
            <a:off x="4247637" y="5016434"/>
            <a:ext cx="233363" cy="22383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3C6E511-2574-55E9-B902-9C9EEB641F0B}"/>
              </a:ext>
            </a:extLst>
          </p:cNvPr>
          <p:cNvCxnSpPr>
            <a:cxnSpLocks/>
            <a:stCxn id="3" idx="4"/>
            <a:endCxn id="10" idx="1"/>
          </p:cNvCxnSpPr>
          <p:nvPr/>
        </p:nvCxnSpPr>
        <p:spPr>
          <a:xfrm>
            <a:off x="4077478" y="3925818"/>
            <a:ext cx="204334" cy="46589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6185E45E-76CE-D1F2-4A4F-BB1B300C6230}"/>
              </a:ext>
            </a:extLst>
          </p:cNvPr>
          <p:cNvCxnSpPr>
            <a:cxnSpLocks/>
            <a:stCxn id="3" idx="4"/>
            <a:endCxn id="13" idx="1"/>
          </p:cNvCxnSpPr>
          <p:nvPr/>
        </p:nvCxnSpPr>
        <p:spPr>
          <a:xfrm>
            <a:off x="4077478" y="3925818"/>
            <a:ext cx="204334" cy="11233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부제목 2">
            <a:extLst>
              <a:ext uri="{FF2B5EF4-FFF2-40B4-BE49-F238E27FC236}">
                <a16:creationId xmlns:a16="http://schemas.microsoft.com/office/drawing/2014/main" id="{A3A55D20-B082-3D39-B5BF-53418ACA938F}"/>
              </a:ext>
            </a:extLst>
          </p:cNvPr>
          <p:cNvSpPr txBox="1">
            <a:spLocks/>
          </p:cNvSpPr>
          <p:nvPr/>
        </p:nvSpPr>
        <p:spPr>
          <a:xfrm>
            <a:off x="3845908" y="4022967"/>
            <a:ext cx="1941808" cy="3756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Aharoni" panose="02010803020104030203" pitchFamily="2" charset="-79"/>
              </a:rPr>
              <a:t>신규 챔피언 </a:t>
            </a:r>
            <a:r>
              <a:rPr lang="ko-KR" altLang="en-US" sz="10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  <a:cs typeface="Aharoni" panose="02010803020104030203" pitchFamily="2" charset="-79"/>
              </a:rPr>
              <a:t>가렌</a:t>
            </a:r>
            <a:r>
              <a:rPr lang="ko-KR" altLang="en-US" sz="1000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Aharoni" panose="02010803020104030203" pitchFamily="2" charset="-79"/>
              </a:rPr>
              <a:t> 개발</a:t>
            </a:r>
          </a:p>
        </p:txBody>
      </p:sp>
      <p:sp>
        <p:nvSpPr>
          <p:cNvPr id="27" name="부제목 2">
            <a:extLst>
              <a:ext uri="{FF2B5EF4-FFF2-40B4-BE49-F238E27FC236}">
                <a16:creationId xmlns:a16="http://schemas.microsoft.com/office/drawing/2014/main" id="{9FF510F4-FD9F-2668-0D6B-81640EEB6892}"/>
              </a:ext>
            </a:extLst>
          </p:cNvPr>
          <p:cNvSpPr txBox="1">
            <a:spLocks/>
          </p:cNvSpPr>
          <p:nvPr/>
        </p:nvSpPr>
        <p:spPr>
          <a:xfrm>
            <a:off x="3924174" y="4665216"/>
            <a:ext cx="1941808" cy="4631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Aharoni" panose="02010803020104030203" pitchFamily="2" charset="-79"/>
              </a:rPr>
              <a:t>신규 챔피언 </a:t>
            </a:r>
            <a:r>
              <a:rPr lang="ko-KR" altLang="en-US" sz="10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  <a:cs typeface="Aharoni" panose="02010803020104030203" pitchFamily="2" charset="-79"/>
              </a:rPr>
              <a:t>갈리오</a:t>
            </a:r>
            <a:r>
              <a:rPr lang="ko-KR" altLang="en-US" sz="1000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Aharoni" panose="02010803020104030203" pitchFamily="2" charset="-79"/>
              </a:rPr>
              <a:t> 개발</a:t>
            </a: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5F72E34F-F94D-DBFF-169D-4B279F94FE15}"/>
              </a:ext>
            </a:extLst>
          </p:cNvPr>
          <p:cNvSpPr/>
          <p:nvPr/>
        </p:nvSpPr>
        <p:spPr>
          <a:xfrm>
            <a:off x="4142643" y="2488635"/>
            <a:ext cx="233363" cy="22383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2E056FAF-2C16-BF54-4011-A7F0703E4B4B}"/>
              </a:ext>
            </a:extLst>
          </p:cNvPr>
          <p:cNvCxnSpPr>
            <a:cxnSpLocks/>
            <a:endCxn id="34" idx="2"/>
          </p:cNvCxnSpPr>
          <p:nvPr/>
        </p:nvCxnSpPr>
        <p:spPr>
          <a:xfrm>
            <a:off x="3461939" y="1982861"/>
            <a:ext cx="680704" cy="6176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부제목 2">
            <a:extLst>
              <a:ext uri="{FF2B5EF4-FFF2-40B4-BE49-F238E27FC236}">
                <a16:creationId xmlns:a16="http://schemas.microsoft.com/office/drawing/2014/main" id="{851F609C-F560-CCDC-25A6-CDE1CE36DCB2}"/>
              </a:ext>
            </a:extLst>
          </p:cNvPr>
          <p:cNvSpPr txBox="1">
            <a:spLocks/>
          </p:cNvSpPr>
          <p:nvPr/>
        </p:nvSpPr>
        <p:spPr>
          <a:xfrm>
            <a:off x="4116781" y="2200509"/>
            <a:ext cx="1941808" cy="3756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500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Aharoni" panose="02010803020104030203" pitchFamily="2" charset="-79"/>
              </a:rPr>
              <a:t>1.0 </a:t>
            </a:r>
            <a:r>
              <a:rPr lang="ko-KR" altLang="en-US" sz="1500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Aharoni" panose="02010803020104030203" pitchFamily="2" charset="-79"/>
              </a:rPr>
              <a:t>버전 게임 버그 발견</a:t>
            </a: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78C27067-CB47-1DC0-6BFD-BEACD0DD4474}"/>
              </a:ext>
            </a:extLst>
          </p:cNvPr>
          <p:cNvSpPr/>
          <p:nvPr/>
        </p:nvSpPr>
        <p:spPr>
          <a:xfrm>
            <a:off x="5333533" y="2472700"/>
            <a:ext cx="233363" cy="22383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90B54338-EBAF-9504-3304-BB4AF12A01BA}"/>
              </a:ext>
            </a:extLst>
          </p:cNvPr>
          <p:cNvCxnSpPr>
            <a:cxnSpLocks/>
            <a:endCxn id="40" idx="2"/>
          </p:cNvCxnSpPr>
          <p:nvPr/>
        </p:nvCxnSpPr>
        <p:spPr>
          <a:xfrm flipV="1">
            <a:off x="4399755" y="2584617"/>
            <a:ext cx="933778" cy="74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9D1216B1-9AD3-2EAE-D906-A2EFA90C39D0}"/>
              </a:ext>
            </a:extLst>
          </p:cNvPr>
          <p:cNvCxnSpPr>
            <a:cxnSpLocks/>
            <a:stCxn id="40" idx="6"/>
          </p:cNvCxnSpPr>
          <p:nvPr/>
        </p:nvCxnSpPr>
        <p:spPr>
          <a:xfrm flipV="1">
            <a:off x="5566896" y="1981386"/>
            <a:ext cx="1449722" cy="6032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타원 42">
            <a:extLst>
              <a:ext uri="{FF2B5EF4-FFF2-40B4-BE49-F238E27FC236}">
                <a16:creationId xmlns:a16="http://schemas.microsoft.com/office/drawing/2014/main" id="{F27D9730-EA5D-CBC2-A279-615D4531A8BC}"/>
              </a:ext>
            </a:extLst>
          </p:cNvPr>
          <p:cNvSpPr/>
          <p:nvPr/>
        </p:nvSpPr>
        <p:spPr>
          <a:xfrm>
            <a:off x="7016618" y="1759747"/>
            <a:ext cx="233363" cy="22383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부제목 2">
            <a:extLst>
              <a:ext uri="{FF2B5EF4-FFF2-40B4-BE49-F238E27FC236}">
                <a16:creationId xmlns:a16="http://schemas.microsoft.com/office/drawing/2014/main" id="{FAF67A12-640C-BF63-2892-1885525DC9D8}"/>
              </a:ext>
            </a:extLst>
          </p:cNvPr>
          <p:cNvSpPr txBox="1">
            <a:spLocks/>
          </p:cNvSpPr>
          <p:nvPr/>
        </p:nvSpPr>
        <p:spPr>
          <a:xfrm>
            <a:off x="7188532" y="1591246"/>
            <a:ext cx="1828523" cy="463136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Aharoni" panose="02010803020104030203" pitchFamily="2" charset="-79"/>
              </a:rPr>
              <a:t>리그 오브 레전드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Aharoni" panose="02010803020104030203" pitchFamily="2" charset="-79"/>
              </a:rPr>
              <a:t>1.0.1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  <a:cs typeface="Aharoni" panose="02010803020104030203" pitchFamily="2" charset="-79"/>
            </a:endParaRP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CC333617-BB4A-80F0-8825-9566B8DC781B}"/>
              </a:ext>
            </a:extLst>
          </p:cNvPr>
          <p:cNvCxnSpPr>
            <a:cxnSpLocks/>
            <a:stCxn id="40" idx="6"/>
            <a:endCxn id="46" idx="1"/>
          </p:cNvCxnSpPr>
          <p:nvPr/>
        </p:nvCxnSpPr>
        <p:spPr>
          <a:xfrm>
            <a:off x="5566896" y="2584617"/>
            <a:ext cx="1128363" cy="11741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타원 45">
            <a:extLst>
              <a:ext uri="{FF2B5EF4-FFF2-40B4-BE49-F238E27FC236}">
                <a16:creationId xmlns:a16="http://schemas.microsoft.com/office/drawing/2014/main" id="{B36AF5AB-8C62-4157-54FD-C68C35A5805E}"/>
              </a:ext>
            </a:extLst>
          </p:cNvPr>
          <p:cNvSpPr/>
          <p:nvPr/>
        </p:nvSpPr>
        <p:spPr>
          <a:xfrm>
            <a:off x="6661084" y="3726012"/>
            <a:ext cx="233363" cy="223834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6DD47661-5B95-3A3B-D647-4DEAB3773D44}"/>
              </a:ext>
            </a:extLst>
          </p:cNvPr>
          <p:cNvCxnSpPr>
            <a:cxnSpLocks/>
            <a:endCxn id="46" idx="2"/>
          </p:cNvCxnSpPr>
          <p:nvPr/>
        </p:nvCxnSpPr>
        <p:spPr>
          <a:xfrm>
            <a:off x="4206032" y="3825772"/>
            <a:ext cx="2455052" cy="1215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타원 48">
            <a:extLst>
              <a:ext uri="{FF2B5EF4-FFF2-40B4-BE49-F238E27FC236}">
                <a16:creationId xmlns:a16="http://schemas.microsoft.com/office/drawing/2014/main" id="{F34A1029-CC13-E836-7B59-FBF9E7CDA060}"/>
              </a:ext>
            </a:extLst>
          </p:cNvPr>
          <p:cNvSpPr/>
          <p:nvPr/>
        </p:nvSpPr>
        <p:spPr>
          <a:xfrm>
            <a:off x="4708908" y="4351188"/>
            <a:ext cx="233363" cy="22383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CA2DA80-78EA-9BE6-A1AD-7750D24E3B24}"/>
              </a:ext>
            </a:extLst>
          </p:cNvPr>
          <p:cNvSpPr/>
          <p:nvPr/>
        </p:nvSpPr>
        <p:spPr>
          <a:xfrm>
            <a:off x="5170179" y="4340031"/>
            <a:ext cx="233363" cy="22383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D1D81C9E-5E20-4C06-9C6C-3A2F38FB4A84}"/>
              </a:ext>
            </a:extLst>
          </p:cNvPr>
          <p:cNvCxnSpPr>
            <a:cxnSpLocks/>
            <a:endCxn id="49" idx="2"/>
          </p:cNvCxnSpPr>
          <p:nvPr/>
        </p:nvCxnSpPr>
        <p:spPr>
          <a:xfrm flipV="1">
            <a:off x="4481000" y="4463105"/>
            <a:ext cx="227908" cy="139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B7CB7826-DAB8-7673-DE7F-C8F65AF794A8}"/>
              </a:ext>
            </a:extLst>
          </p:cNvPr>
          <p:cNvCxnSpPr>
            <a:cxnSpLocks/>
          </p:cNvCxnSpPr>
          <p:nvPr/>
        </p:nvCxnSpPr>
        <p:spPr>
          <a:xfrm flipV="1">
            <a:off x="4942271" y="4460339"/>
            <a:ext cx="227908" cy="139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타원 57">
            <a:extLst>
              <a:ext uri="{FF2B5EF4-FFF2-40B4-BE49-F238E27FC236}">
                <a16:creationId xmlns:a16="http://schemas.microsoft.com/office/drawing/2014/main" id="{9E84F89D-754E-D841-BEC9-016199A707A5}"/>
              </a:ext>
            </a:extLst>
          </p:cNvPr>
          <p:cNvSpPr/>
          <p:nvPr/>
        </p:nvSpPr>
        <p:spPr>
          <a:xfrm>
            <a:off x="4708908" y="5024869"/>
            <a:ext cx="233363" cy="22383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2A64AD66-D245-0775-6E45-5527FE00C545}"/>
              </a:ext>
            </a:extLst>
          </p:cNvPr>
          <p:cNvSpPr/>
          <p:nvPr/>
        </p:nvSpPr>
        <p:spPr>
          <a:xfrm>
            <a:off x="5170179" y="5013712"/>
            <a:ext cx="233363" cy="22383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7EDC82C6-82FD-0B85-C202-89776F3857D0}"/>
              </a:ext>
            </a:extLst>
          </p:cNvPr>
          <p:cNvCxnSpPr>
            <a:cxnSpLocks/>
            <a:endCxn id="58" idx="2"/>
          </p:cNvCxnSpPr>
          <p:nvPr/>
        </p:nvCxnSpPr>
        <p:spPr>
          <a:xfrm flipV="1">
            <a:off x="4481000" y="5136786"/>
            <a:ext cx="227908" cy="139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4F06E075-E9A0-9052-233F-B92241415E11}"/>
              </a:ext>
            </a:extLst>
          </p:cNvPr>
          <p:cNvCxnSpPr>
            <a:cxnSpLocks/>
          </p:cNvCxnSpPr>
          <p:nvPr/>
        </p:nvCxnSpPr>
        <p:spPr>
          <a:xfrm flipV="1">
            <a:off x="4942271" y="5134020"/>
            <a:ext cx="227908" cy="139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타원 69">
            <a:extLst>
              <a:ext uri="{FF2B5EF4-FFF2-40B4-BE49-F238E27FC236}">
                <a16:creationId xmlns:a16="http://schemas.microsoft.com/office/drawing/2014/main" id="{B53626D1-4268-424A-2F37-AEB059E47ABA}"/>
              </a:ext>
            </a:extLst>
          </p:cNvPr>
          <p:cNvSpPr/>
          <p:nvPr/>
        </p:nvSpPr>
        <p:spPr>
          <a:xfrm>
            <a:off x="7893426" y="3720158"/>
            <a:ext cx="233363" cy="223834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342D1379-8F5C-E959-1798-8C8B780D5233}"/>
              </a:ext>
            </a:extLst>
          </p:cNvPr>
          <p:cNvSpPr/>
          <p:nvPr/>
        </p:nvSpPr>
        <p:spPr>
          <a:xfrm>
            <a:off x="8502730" y="3718967"/>
            <a:ext cx="233363" cy="223834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E74D2406-6950-B15B-71B3-3BD9D7F62F29}"/>
              </a:ext>
            </a:extLst>
          </p:cNvPr>
          <p:cNvCxnSpPr>
            <a:cxnSpLocks/>
            <a:stCxn id="50" idx="6"/>
          </p:cNvCxnSpPr>
          <p:nvPr/>
        </p:nvCxnSpPr>
        <p:spPr>
          <a:xfrm flipV="1">
            <a:off x="5403542" y="3928123"/>
            <a:ext cx="2455052" cy="5238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E40D1A72-567B-E90F-D1B4-604E959DEB22}"/>
              </a:ext>
            </a:extLst>
          </p:cNvPr>
          <p:cNvCxnSpPr>
            <a:cxnSpLocks/>
            <a:stCxn id="59" idx="6"/>
          </p:cNvCxnSpPr>
          <p:nvPr/>
        </p:nvCxnSpPr>
        <p:spPr>
          <a:xfrm flipV="1">
            <a:off x="5403542" y="3981380"/>
            <a:ext cx="3099188" cy="114424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ED68C467-F33F-AAEF-78AE-6061CE65CE91}"/>
              </a:ext>
            </a:extLst>
          </p:cNvPr>
          <p:cNvCxnSpPr>
            <a:cxnSpLocks/>
          </p:cNvCxnSpPr>
          <p:nvPr/>
        </p:nvCxnSpPr>
        <p:spPr>
          <a:xfrm flipV="1">
            <a:off x="6894447" y="3827312"/>
            <a:ext cx="998979" cy="58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6A6D085D-8D71-04C2-C2DC-57EE93E949E3}"/>
              </a:ext>
            </a:extLst>
          </p:cNvPr>
          <p:cNvCxnSpPr>
            <a:cxnSpLocks/>
            <a:stCxn id="70" idx="6"/>
            <a:endCxn id="71" idx="2"/>
          </p:cNvCxnSpPr>
          <p:nvPr/>
        </p:nvCxnSpPr>
        <p:spPr>
          <a:xfrm flipV="1">
            <a:off x="8126789" y="3830884"/>
            <a:ext cx="375941" cy="11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타원 90">
            <a:extLst>
              <a:ext uri="{FF2B5EF4-FFF2-40B4-BE49-F238E27FC236}">
                <a16:creationId xmlns:a16="http://schemas.microsoft.com/office/drawing/2014/main" id="{0A90A047-4E18-181F-588F-249BF8710F3F}"/>
              </a:ext>
            </a:extLst>
          </p:cNvPr>
          <p:cNvSpPr/>
          <p:nvPr/>
        </p:nvSpPr>
        <p:spPr>
          <a:xfrm>
            <a:off x="8967388" y="3119099"/>
            <a:ext cx="233363" cy="223834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C8BC0FD0-72DB-B089-036B-742E7EC23385}"/>
              </a:ext>
            </a:extLst>
          </p:cNvPr>
          <p:cNvCxnSpPr>
            <a:cxnSpLocks/>
          </p:cNvCxnSpPr>
          <p:nvPr/>
        </p:nvCxnSpPr>
        <p:spPr>
          <a:xfrm flipV="1">
            <a:off x="8736093" y="3405400"/>
            <a:ext cx="280962" cy="2979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부제목 2">
            <a:extLst>
              <a:ext uri="{FF2B5EF4-FFF2-40B4-BE49-F238E27FC236}">
                <a16:creationId xmlns:a16="http://schemas.microsoft.com/office/drawing/2014/main" id="{D8B3D04A-EE23-7A2D-4EA9-E44D4670FB62}"/>
              </a:ext>
            </a:extLst>
          </p:cNvPr>
          <p:cNvSpPr txBox="1">
            <a:spLocks/>
          </p:cNvSpPr>
          <p:nvPr/>
        </p:nvSpPr>
        <p:spPr>
          <a:xfrm>
            <a:off x="8502730" y="2926663"/>
            <a:ext cx="1828523" cy="463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300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Aharoni" panose="02010803020104030203" pitchFamily="2" charset="-79"/>
              </a:rPr>
              <a:t>1.1</a:t>
            </a:r>
            <a:r>
              <a:rPr lang="ko-KR" altLang="en-US" sz="1300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Aharoni" panose="02010803020104030203" pitchFamily="2" charset="-79"/>
              </a:rPr>
              <a:t> 베타</a:t>
            </a:r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id="{FC8B4601-C8B0-38DD-BD6D-4D6F9F279E83}"/>
              </a:ext>
            </a:extLst>
          </p:cNvPr>
          <p:cNvSpPr/>
          <p:nvPr/>
        </p:nvSpPr>
        <p:spPr>
          <a:xfrm>
            <a:off x="9665409" y="3119099"/>
            <a:ext cx="233363" cy="223834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29333306-331C-57BF-DE4C-CAAAFC13D7A0}"/>
              </a:ext>
            </a:extLst>
          </p:cNvPr>
          <p:cNvCxnSpPr>
            <a:cxnSpLocks/>
            <a:stCxn id="91" idx="6"/>
            <a:endCxn id="99" idx="2"/>
          </p:cNvCxnSpPr>
          <p:nvPr/>
        </p:nvCxnSpPr>
        <p:spPr>
          <a:xfrm>
            <a:off x="9200751" y="3231016"/>
            <a:ext cx="46465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타원 103">
            <a:extLst>
              <a:ext uri="{FF2B5EF4-FFF2-40B4-BE49-F238E27FC236}">
                <a16:creationId xmlns:a16="http://schemas.microsoft.com/office/drawing/2014/main" id="{6BAB6157-0D75-DEA8-892D-0114A94E63BC}"/>
              </a:ext>
            </a:extLst>
          </p:cNvPr>
          <p:cNvSpPr/>
          <p:nvPr/>
        </p:nvSpPr>
        <p:spPr>
          <a:xfrm>
            <a:off x="10356041" y="1764790"/>
            <a:ext cx="233363" cy="22383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3524E342-6E70-9B38-9975-65AB840B4E4C}"/>
              </a:ext>
            </a:extLst>
          </p:cNvPr>
          <p:cNvCxnSpPr>
            <a:cxnSpLocks/>
            <a:stCxn id="99" idx="6"/>
            <a:endCxn id="104" idx="4"/>
          </p:cNvCxnSpPr>
          <p:nvPr/>
        </p:nvCxnSpPr>
        <p:spPr>
          <a:xfrm flipV="1">
            <a:off x="9898772" y="1988624"/>
            <a:ext cx="573951" cy="124239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타원 109">
            <a:extLst>
              <a:ext uri="{FF2B5EF4-FFF2-40B4-BE49-F238E27FC236}">
                <a16:creationId xmlns:a16="http://schemas.microsoft.com/office/drawing/2014/main" id="{AEBCA04E-3BEC-1D33-4634-202FB68D5443}"/>
              </a:ext>
            </a:extLst>
          </p:cNvPr>
          <p:cNvSpPr/>
          <p:nvPr/>
        </p:nvSpPr>
        <p:spPr>
          <a:xfrm>
            <a:off x="10342532" y="3723459"/>
            <a:ext cx="233363" cy="223834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9954BB29-499C-7B3C-3FF6-2CB27357E9B8}"/>
              </a:ext>
            </a:extLst>
          </p:cNvPr>
          <p:cNvCxnSpPr>
            <a:cxnSpLocks/>
            <a:stCxn id="99" idx="6"/>
          </p:cNvCxnSpPr>
          <p:nvPr/>
        </p:nvCxnSpPr>
        <p:spPr>
          <a:xfrm>
            <a:off x="9898772" y="3231016"/>
            <a:ext cx="410412" cy="5583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4C1CB83D-3A17-2D54-4984-D70F1371EA26}"/>
              </a:ext>
            </a:extLst>
          </p:cNvPr>
          <p:cNvCxnSpPr>
            <a:cxnSpLocks/>
            <a:stCxn id="71" idx="6"/>
            <a:endCxn id="110" idx="2"/>
          </p:cNvCxnSpPr>
          <p:nvPr/>
        </p:nvCxnSpPr>
        <p:spPr>
          <a:xfrm>
            <a:off x="8736093" y="3830884"/>
            <a:ext cx="1606439" cy="449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부제목 2">
            <a:extLst>
              <a:ext uri="{FF2B5EF4-FFF2-40B4-BE49-F238E27FC236}">
                <a16:creationId xmlns:a16="http://schemas.microsoft.com/office/drawing/2014/main" id="{E4B8FB33-EABA-B4B6-C897-5CEC3F7E1206}"/>
              </a:ext>
            </a:extLst>
          </p:cNvPr>
          <p:cNvSpPr txBox="1">
            <a:spLocks/>
          </p:cNvSpPr>
          <p:nvPr/>
        </p:nvSpPr>
        <p:spPr>
          <a:xfrm>
            <a:off x="10004009" y="1546509"/>
            <a:ext cx="1828523" cy="463136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Aharoni" panose="02010803020104030203" pitchFamily="2" charset="-79"/>
              </a:rPr>
              <a:t>리그 오브 레전드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Aharoni" panose="02010803020104030203" pitchFamily="2" charset="-79"/>
              </a:rPr>
              <a:t>1.1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  <a:cs typeface="Aharoni" panose="02010803020104030203" pitchFamily="2" charset="-79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56A15678-1B05-FA10-F070-8927DA41A9F3}"/>
              </a:ext>
            </a:extLst>
          </p:cNvPr>
          <p:cNvSpPr txBox="1">
            <a:spLocks/>
          </p:cNvSpPr>
          <p:nvPr/>
        </p:nvSpPr>
        <p:spPr>
          <a:xfrm>
            <a:off x="185030" y="0"/>
            <a:ext cx="3001344" cy="95178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Git flow </a:t>
            </a:r>
            <a:r>
              <a:rPr lang="ko-KR" altLang="en-US" sz="3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전략</a:t>
            </a:r>
            <a:endParaRPr lang="en-US" altLang="ko-KR" sz="3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55622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0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5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6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" dur="25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9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 tmFilter="0, 0; .2, .5; .8, .5; 1, 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1" dur="250" autoRev="1" fill="hold"/>
                                        <p:tgtEl>
                                          <p:spTgt spid="2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 tmFilter="0, 0; .2, .5; .8, .5; 1, 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2" dur="250" autoRev="1" fill="hold"/>
                                        <p:tgtEl>
                                          <p:spTgt spid="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 tmFilter="0, 0; .2, .5; .8, .5; 1, 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5" dur="250" autoRev="1" fill="hold"/>
                                        <p:tgtEl>
                                          <p:spTgt spid="3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6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 tmFilter="0, 0; .2, .5; .8, .5; 1, 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8" dur="250" autoRev="1" fill="hold"/>
                                        <p:tgtEl>
                                          <p:spTgt spid="3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 tmFilter="0, 0; .2, .5; .8, .5; 1, 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9" dur="250" autoRev="1" fill="hold"/>
                                        <p:tgtEl>
                                          <p:spTgt spid="4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0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 tmFilter="0, 0; .2, .5; .8, .5; 1, 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2" dur="250" autoRev="1" fill="hold"/>
                                        <p:tgtEl>
                                          <p:spTgt spid="4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3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 tmFilter="0, 0; .2, .5; .8, .5; 1, 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5" dur="250" autoRev="1" fill="hold"/>
                                        <p:tgtEl>
                                          <p:spTgt spid="4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6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 tmFilter="0, 0; .2, .5; .8, .5; 1, 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8" dur="250" autoRev="1" fill="hold"/>
                                        <p:tgtEl>
                                          <p:spTgt spid="4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9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 tmFilter="0, 0; .2, .5; .8, .5; 1, 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1" dur="250" autoRev="1" fill="hold"/>
                                        <p:tgtEl>
                                          <p:spTgt spid="4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92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 tmFilter="0, 0; .2, .5; .8, .5; 1, 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4" dur="250" autoRev="1" fill="hold"/>
                                        <p:tgtEl>
                                          <p:spTgt spid="4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9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 tmFilter="0, 0; .2, .5; .8, .5; 1, 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7" dur="250" autoRev="1" fill="hold"/>
                                        <p:tgtEl>
                                          <p:spTgt spid="4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98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 tmFilter="0, 0; .2, .5; .8, .5; 1, 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0" dur="250" autoRev="1" fill="hold"/>
                                        <p:tgtEl>
                                          <p:spTgt spid="4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 tmFilter="0, 0; .2, .5; .8, .5; 1, 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1" dur="250" autoRev="1" fill="hold"/>
                                        <p:tgtEl>
                                          <p:spTgt spid="5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2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 tmFilter="0, 0; .2, .5; .8, .5; 1, 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4" dur="250" autoRev="1" fill="hold"/>
                                        <p:tgtEl>
                                          <p:spTgt spid="4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 tmFilter="0, 0; .2, .5; .8, .5; 1, 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7" dur="250" autoRev="1" fill="hold"/>
                                        <p:tgtEl>
                                          <p:spTgt spid="5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8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 tmFilter="0, 0; .2, .5; .8, .5; 1, 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0" dur="250" autoRev="1" fill="hold"/>
                                        <p:tgtEl>
                                          <p:spTgt spid="5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1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 tmFilter="0, 0; .2, .5; .8, .5; 1, 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3" dur="250" autoRev="1" fill="hold"/>
                                        <p:tgtEl>
                                          <p:spTgt spid="6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4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 tmFilter="0, 0; .2, .5; .8, .5; 1, 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6" dur="250" autoRev="1" fill="hold"/>
                                        <p:tgtEl>
                                          <p:spTgt spid="5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7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 tmFilter="0, 0; .2, .5; .8, .5; 1, 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9" dur="250" autoRev="1" fill="hold"/>
                                        <p:tgtEl>
                                          <p:spTgt spid="6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0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500" tmFilter="0, 0; .2, .5; .8, .5; 1, 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2" dur="250" autoRev="1" fill="hold"/>
                                        <p:tgtEl>
                                          <p:spTgt spid="5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500" tmFilter="0, 0; .2, .5; .8, .5; 1, 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9" dur="250" autoRev="1" fill="hold"/>
                                        <p:tgtEl>
                                          <p:spTgt spid="7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60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1" dur="500" tmFilter="0, 0; .2, .5; .8, .5; 1, 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2" dur="250" autoRev="1" fill="hold"/>
                                        <p:tgtEl>
                                          <p:spTgt spid="8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63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4" dur="500" tmFilter="0, 0; .2, .5; .8, .5; 1, 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5" dur="250" autoRev="1" fill="hold"/>
                                        <p:tgtEl>
                                          <p:spTgt spid="8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66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7" dur="500" tmFilter="0, 0; .2, .5; .8, .5; 1, 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8" dur="250" autoRev="1" fill="hold"/>
                                        <p:tgtEl>
                                          <p:spTgt spid="7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69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0" dur="500" tmFilter="0, 0; .2, .5; .8, .5; 1, 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1" dur="250" autoRev="1" fill="hold"/>
                                        <p:tgtEl>
                                          <p:spTgt spid="7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72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3" dur="500" tmFilter="0, 0; .2, .5; .8, .5; 1, 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4" dur="250" autoRev="1" fill="hold"/>
                                        <p:tgtEl>
                                          <p:spTgt spid="7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4" dur="500" tmFilter="0, 0; .2, .5; .8, .5; 1, 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5" dur="250" autoRev="1" fill="hold"/>
                                        <p:tgtEl>
                                          <p:spTgt spid="9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86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7" dur="500" tmFilter="0, 0; .2, .5; .8, .5; 1, 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8" dur="250" autoRev="1" fill="hold"/>
                                        <p:tgtEl>
                                          <p:spTgt spid="9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89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0" dur="500" tmFilter="0, 0; .2, .5; .8, .5; 1, 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1" dur="250" autoRev="1" fill="hold"/>
                                        <p:tgtEl>
                                          <p:spTgt spid="9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9" dur="500" tmFilter="0, 0; .2, .5; .8, .5; 1, 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0" dur="250" autoRev="1" fill="hold"/>
                                        <p:tgtEl>
                                          <p:spTgt spid="10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01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2" dur="500" tmFilter="0, 0; .2, .5; .8, .5; 1, 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3" dur="250" autoRev="1" fill="hold"/>
                                        <p:tgtEl>
                                          <p:spTgt spid="9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7" dur="500" tmFilter="0, 0; .2, .5; .8, .5; 1, 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8" dur="250" autoRev="1" fill="hold"/>
                                        <p:tgtEl>
                                          <p:spTgt spid="10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19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0" dur="500" tmFilter="0, 0; .2, .5; .8, .5; 1, 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1" dur="250" autoRev="1" fill="hold"/>
                                        <p:tgtEl>
                                          <p:spTgt spid="1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22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3" dur="500" tmFilter="0, 0; .2, .5; .8, .5; 1, 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4" dur="250" autoRev="1" fill="hold"/>
                                        <p:tgtEl>
                                          <p:spTgt spid="1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8" dur="500" tmFilter="0, 0; .2, .5; .8, .5; 1, 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9" dur="250" autoRev="1" fill="hold"/>
                                        <p:tgtEl>
                                          <p:spTgt spid="1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3" grpId="0" animBg="1"/>
      <p:bldP spid="13" grpId="1" animBg="1"/>
      <p:bldP spid="25" grpId="0"/>
      <p:bldP spid="25" grpId="1"/>
      <p:bldP spid="27" grpId="0"/>
      <p:bldP spid="27" grpId="1"/>
      <p:bldP spid="34" grpId="0" animBg="1"/>
      <p:bldP spid="34" grpId="1" animBg="1"/>
      <p:bldP spid="36" grpId="0"/>
      <p:bldP spid="36" grpId="1"/>
      <p:bldP spid="40" grpId="0" animBg="1"/>
      <p:bldP spid="40" grpId="1" animBg="1"/>
      <p:bldP spid="43" grpId="0" animBg="1"/>
      <p:bldP spid="43" grpId="1" animBg="1"/>
      <p:bldP spid="44" grpId="0"/>
      <p:bldP spid="44" grpId="1"/>
      <p:bldP spid="46" grpId="0" animBg="1"/>
      <p:bldP spid="46" grpId="1" animBg="1"/>
      <p:bldP spid="49" grpId="0" animBg="1"/>
      <p:bldP spid="49" grpId="1" animBg="1"/>
      <p:bldP spid="50" grpId="0" animBg="1"/>
      <p:bldP spid="50" grpId="1" animBg="1"/>
      <p:bldP spid="58" grpId="0" animBg="1"/>
      <p:bldP spid="58" grpId="1" animBg="1"/>
      <p:bldP spid="59" grpId="0" animBg="1"/>
      <p:bldP spid="59" grpId="1" animBg="1"/>
      <p:bldP spid="70" grpId="0" animBg="1"/>
      <p:bldP spid="70" grpId="1" animBg="1"/>
      <p:bldP spid="71" grpId="0" animBg="1"/>
      <p:bldP spid="71" grpId="1" animBg="1"/>
      <p:bldP spid="91" grpId="0" animBg="1"/>
      <p:bldP spid="91" grpId="1" animBg="1"/>
      <p:bldP spid="98" grpId="0"/>
      <p:bldP spid="98" grpId="1"/>
      <p:bldP spid="99" grpId="0" animBg="1"/>
      <p:bldP spid="99" grpId="1" animBg="1"/>
      <p:bldP spid="104" grpId="0" animBg="1"/>
      <p:bldP spid="110" grpId="0" animBg="1"/>
      <p:bldP spid="110" grpId="1" animBg="1"/>
      <p:bldP spid="12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부제목 2">
            <a:extLst>
              <a:ext uri="{FF2B5EF4-FFF2-40B4-BE49-F238E27FC236}">
                <a16:creationId xmlns:a16="http://schemas.microsoft.com/office/drawing/2014/main" id="{9BBB4964-21AB-0B88-45F4-235ACA00899E}"/>
              </a:ext>
            </a:extLst>
          </p:cNvPr>
          <p:cNvSpPr txBox="1">
            <a:spLocks/>
          </p:cNvSpPr>
          <p:nvPr/>
        </p:nvSpPr>
        <p:spPr>
          <a:xfrm>
            <a:off x="5061711" y="2636853"/>
            <a:ext cx="1828523" cy="4631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4000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Aharoni" panose="02010803020104030203" pitchFamily="2" charset="-79"/>
              </a:rPr>
              <a:t>끝</a:t>
            </a:r>
          </a:p>
        </p:txBody>
      </p:sp>
    </p:spTree>
    <p:extLst>
      <p:ext uri="{BB962C8B-B14F-4D97-AF65-F5344CB8AC3E}">
        <p14:creationId xmlns:p14="http://schemas.microsoft.com/office/powerpoint/2010/main" val="172139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FF7DD5-9CE4-1776-5C82-273A1AA77A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82851" y="1251974"/>
            <a:ext cx="9144000" cy="2387600"/>
          </a:xfrm>
        </p:spPr>
        <p:txBody>
          <a:bodyPr>
            <a:normAutofit/>
          </a:bodyPr>
          <a:lstStyle/>
          <a:p>
            <a:pPr algn="l"/>
            <a:r>
              <a:rPr lang="ko-KR" altLang="en-US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해야할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작업</a:t>
            </a:r>
            <a:b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 A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기능 구현</a:t>
            </a:r>
            <a:b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 B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기능 구현</a:t>
            </a:r>
            <a:b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 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배포중인 버전 버그 수정</a:t>
            </a:r>
          </a:p>
        </p:txBody>
      </p:sp>
      <p:pic>
        <p:nvPicPr>
          <p:cNvPr id="1026" name="Picture 2" descr="사람 아이콘 일러스트 | PNG 아이콘 | Pngtree에 무료 다운로드">
            <a:extLst>
              <a:ext uri="{FF2B5EF4-FFF2-40B4-BE49-F238E27FC236}">
                <a16:creationId xmlns:a16="http://schemas.microsoft.com/office/drawing/2014/main" id="{7F687476-6E94-22B2-95FF-F2CFD1F746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4383" y="4378739"/>
            <a:ext cx="1317949" cy="1317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사람 아이콘 일러스트 | PNG 아이콘 | Pngtree에 무료 다운로드">
            <a:extLst>
              <a:ext uri="{FF2B5EF4-FFF2-40B4-BE49-F238E27FC236}">
                <a16:creationId xmlns:a16="http://schemas.microsoft.com/office/drawing/2014/main" id="{E1595A70-E035-282E-D76C-E66FBD3903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3258" y="4378738"/>
            <a:ext cx="1317949" cy="1317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사람 아이콘 일러스트 | PNG 아이콘 | Pngtree에 무료 다운로드">
            <a:extLst>
              <a:ext uri="{FF2B5EF4-FFF2-40B4-BE49-F238E27FC236}">
                <a16:creationId xmlns:a16="http://schemas.microsoft.com/office/drawing/2014/main" id="{8ABF969B-9707-C7B4-22E0-778BA73BF5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6306" y="4378738"/>
            <a:ext cx="1317949" cy="1317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제목 1">
            <a:extLst>
              <a:ext uri="{FF2B5EF4-FFF2-40B4-BE49-F238E27FC236}">
                <a16:creationId xmlns:a16="http://schemas.microsoft.com/office/drawing/2014/main" id="{1B02E088-D5DA-750D-805A-2648FF24A657}"/>
              </a:ext>
            </a:extLst>
          </p:cNvPr>
          <p:cNvSpPr txBox="1">
            <a:spLocks/>
          </p:cNvSpPr>
          <p:nvPr/>
        </p:nvSpPr>
        <p:spPr>
          <a:xfrm>
            <a:off x="4227242" y="5535259"/>
            <a:ext cx="428460" cy="70792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</a:t>
            </a:r>
            <a:endParaRPr lang="ko-KR" altLang="en-US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C69BF29E-977E-BDF4-6E29-94FDAB564363}"/>
              </a:ext>
            </a:extLst>
          </p:cNvPr>
          <p:cNvSpPr txBox="1">
            <a:spLocks/>
          </p:cNvSpPr>
          <p:nvPr/>
        </p:nvSpPr>
        <p:spPr>
          <a:xfrm>
            <a:off x="6502901" y="5535257"/>
            <a:ext cx="428460" cy="70792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</a:t>
            </a:r>
            <a:endParaRPr lang="ko-KR" altLang="en-US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0CDE7463-7A59-2B8A-3E8D-BFB917A91A66}"/>
              </a:ext>
            </a:extLst>
          </p:cNvPr>
          <p:cNvSpPr txBox="1">
            <a:spLocks/>
          </p:cNvSpPr>
          <p:nvPr/>
        </p:nvSpPr>
        <p:spPr>
          <a:xfrm>
            <a:off x="8630543" y="5535258"/>
            <a:ext cx="428460" cy="70792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</a:t>
            </a:r>
            <a:endParaRPr lang="ko-KR" altLang="en-US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27481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FF7DD5-9CE4-1776-5C82-273A1AA77A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55745" y="2003442"/>
            <a:ext cx="1457080" cy="420513"/>
          </a:xfrm>
        </p:spPr>
        <p:txBody>
          <a:bodyPr>
            <a:normAutofit/>
          </a:bodyPr>
          <a:lstStyle/>
          <a:p>
            <a:pPr algn="l"/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 A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기능 구현</a:t>
            </a:r>
          </a:p>
        </p:txBody>
      </p:sp>
      <p:pic>
        <p:nvPicPr>
          <p:cNvPr id="1026" name="Picture 2" descr="사람 아이콘 일러스트 | PNG 아이콘 | Pngtree에 무료 다운로드">
            <a:extLst>
              <a:ext uri="{FF2B5EF4-FFF2-40B4-BE49-F238E27FC236}">
                <a16:creationId xmlns:a16="http://schemas.microsoft.com/office/drawing/2014/main" id="{7F687476-6E94-22B2-95FF-F2CFD1F746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8397" y="2549938"/>
            <a:ext cx="1317949" cy="1317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사람 아이콘 일러스트 | PNG 아이콘 | Pngtree에 무료 다운로드">
            <a:extLst>
              <a:ext uri="{FF2B5EF4-FFF2-40B4-BE49-F238E27FC236}">
                <a16:creationId xmlns:a16="http://schemas.microsoft.com/office/drawing/2014/main" id="{E1595A70-E035-282E-D76C-E66FBD3903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7272" y="2549937"/>
            <a:ext cx="1317949" cy="1317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사람 아이콘 일러스트 | PNG 아이콘 | Pngtree에 무료 다운로드">
            <a:extLst>
              <a:ext uri="{FF2B5EF4-FFF2-40B4-BE49-F238E27FC236}">
                <a16:creationId xmlns:a16="http://schemas.microsoft.com/office/drawing/2014/main" id="{8ABF969B-9707-C7B4-22E0-778BA73BF5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0320" y="2549937"/>
            <a:ext cx="1317949" cy="1317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제목 1">
            <a:extLst>
              <a:ext uri="{FF2B5EF4-FFF2-40B4-BE49-F238E27FC236}">
                <a16:creationId xmlns:a16="http://schemas.microsoft.com/office/drawing/2014/main" id="{1B02E088-D5DA-750D-805A-2648FF24A657}"/>
              </a:ext>
            </a:extLst>
          </p:cNvPr>
          <p:cNvSpPr txBox="1">
            <a:spLocks/>
          </p:cNvSpPr>
          <p:nvPr/>
        </p:nvSpPr>
        <p:spPr>
          <a:xfrm>
            <a:off x="4171256" y="3706458"/>
            <a:ext cx="428460" cy="70792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</a:t>
            </a:r>
            <a:endParaRPr lang="ko-KR" altLang="en-US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C69BF29E-977E-BDF4-6E29-94FDAB564363}"/>
              </a:ext>
            </a:extLst>
          </p:cNvPr>
          <p:cNvSpPr txBox="1">
            <a:spLocks/>
          </p:cNvSpPr>
          <p:nvPr/>
        </p:nvSpPr>
        <p:spPr>
          <a:xfrm>
            <a:off x="6446915" y="3706456"/>
            <a:ext cx="428460" cy="70792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</a:t>
            </a:r>
            <a:endParaRPr lang="ko-KR" altLang="en-US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0CDE7463-7A59-2B8A-3E8D-BFB917A91A66}"/>
              </a:ext>
            </a:extLst>
          </p:cNvPr>
          <p:cNvSpPr txBox="1">
            <a:spLocks/>
          </p:cNvSpPr>
          <p:nvPr/>
        </p:nvSpPr>
        <p:spPr>
          <a:xfrm>
            <a:off x="8574557" y="3706457"/>
            <a:ext cx="428460" cy="70792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</a:t>
            </a:r>
            <a:endParaRPr lang="ko-KR" altLang="en-US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15FADC74-2CA8-69F8-6131-3B5AB25D2B1F}"/>
              </a:ext>
            </a:extLst>
          </p:cNvPr>
          <p:cNvSpPr txBox="1">
            <a:spLocks/>
          </p:cNvSpPr>
          <p:nvPr/>
        </p:nvSpPr>
        <p:spPr>
          <a:xfrm>
            <a:off x="5880320" y="2003443"/>
            <a:ext cx="2545652" cy="42051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 B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기능 구현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F7BA37BF-B3E4-C534-4079-643D606E8F63}"/>
              </a:ext>
            </a:extLst>
          </p:cNvPr>
          <p:cNvSpPr txBox="1">
            <a:spLocks/>
          </p:cNvSpPr>
          <p:nvPr/>
        </p:nvSpPr>
        <p:spPr>
          <a:xfrm>
            <a:off x="7945496" y="2003441"/>
            <a:ext cx="2545652" cy="42051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 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배포 버전 수정</a:t>
            </a:r>
            <a:endParaRPr lang="en-US" altLang="ko-KR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00984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FF7DD5-9CE4-1776-5C82-273A1AA77A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14543" y="3199448"/>
            <a:ext cx="1457080" cy="420513"/>
          </a:xfrm>
        </p:spPr>
        <p:txBody>
          <a:bodyPr>
            <a:normAutofit/>
          </a:bodyPr>
          <a:lstStyle/>
          <a:p>
            <a:pPr algn="l"/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기능 구현</a:t>
            </a:r>
          </a:p>
        </p:txBody>
      </p:sp>
      <p:pic>
        <p:nvPicPr>
          <p:cNvPr id="1026" name="Picture 2" descr="사람 아이콘 일러스트 | PNG 아이콘 | Pngtree에 무료 다운로드">
            <a:extLst>
              <a:ext uri="{FF2B5EF4-FFF2-40B4-BE49-F238E27FC236}">
                <a16:creationId xmlns:a16="http://schemas.microsoft.com/office/drawing/2014/main" id="{7F687476-6E94-22B2-95FF-F2CFD1F746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9535" y="1910458"/>
            <a:ext cx="532334" cy="532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제목 1">
            <a:extLst>
              <a:ext uri="{FF2B5EF4-FFF2-40B4-BE49-F238E27FC236}">
                <a16:creationId xmlns:a16="http://schemas.microsoft.com/office/drawing/2014/main" id="{15FADC74-2CA8-69F8-6131-3B5AB25D2B1F}"/>
              </a:ext>
            </a:extLst>
          </p:cNvPr>
          <p:cNvSpPr txBox="1">
            <a:spLocks/>
          </p:cNvSpPr>
          <p:nvPr/>
        </p:nvSpPr>
        <p:spPr>
          <a:xfrm>
            <a:off x="2244140" y="3847245"/>
            <a:ext cx="2545652" cy="42051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기능 구현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F7BA37BF-B3E4-C534-4079-643D606E8F63}"/>
              </a:ext>
            </a:extLst>
          </p:cNvPr>
          <p:cNvSpPr txBox="1">
            <a:spLocks/>
          </p:cNvSpPr>
          <p:nvPr/>
        </p:nvSpPr>
        <p:spPr>
          <a:xfrm>
            <a:off x="2167816" y="1981526"/>
            <a:ext cx="2545652" cy="42051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배포 버전 수정</a:t>
            </a:r>
            <a:endParaRPr lang="en-US" altLang="ko-KR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9F2A8590-445D-4B84-37D8-DC4D008B083D}"/>
              </a:ext>
            </a:extLst>
          </p:cNvPr>
          <p:cNvCxnSpPr/>
          <p:nvPr/>
        </p:nvCxnSpPr>
        <p:spPr>
          <a:xfrm>
            <a:off x="3826590" y="2176625"/>
            <a:ext cx="7695210" cy="0"/>
          </a:xfrm>
          <a:prstGeom prst="line">
            <a:avLst/>
          </a:prstGeom>
          <a:ln w="571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B4B3CF8-8401-9A08-2174-761B252DEA7B}"/>
              </a:ext>
            </a:extLst>
          </p:cNvPr>
          <p:cNvCxnSpPr/>
          <p:nvPr/>
        </p:nvCxnSpPr>
        <p:spPr>
          <a:xfrm>
            <a:off x="3826590" y="2781289"/>
            <a:ext cx="7695210" cy="0"/>
          </a:xfrm>
          <a:prstGeom prst="line">
            <a:avLst/>
          </a:prstGeom>
          <a:ln w="571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E0115E90-FABD-5E19-532B-41D24404A5D4}"/>
              </a:ext>
            </a:extLst>
          </p:cNvPr>
          <p:cNvCxnSpPr/>
          <p:nvPr/>
        </p:nvCxnSpPr>
        <p:spPr>
          <a:xfrm>
            <a:off x="3840881" y="3414875"/>
            <a:ext cx="7695210" cy="0"/>
          </a:xfrm>
          <a:prstGeom prst="line">
            <a:avLst/>
          </a:prstGeom>
          <a:ln w="571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E7C8B56E-50F7-4EDF-B0AB-ED3E2A37814C}"/>
              </a:ext>
            </a:extLst>
          </p:cNvPr>
          <p:cNvCxnSpPr/>
          <p:nvPr/>
        </p:nvCxnSpPr>
        <p:spPr>
          <a:xfrm>
            <a:off x="3840881" y="4048117"/>
            <a:ext cx="7695210" cy="0"/>
          </a:xfrm>
          <a:prstGeom prst="line">
            <a:avLst/>
          </a:prstGeom>
          <a:ln w="571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>
            <a:extLst>
              <a:ext uri="{FF2B5EF4-FFF2-40B4-BE49-F238E27FC236}">
                <a16:creationId xmlns:a16="http://schemas.microsoft.com/office/drawing/2014/main" id="{16CBAA48-7D3B-E809-877D-95F8B166A386}"/>
              </a:ext>
            </a:extLst>
          </p:cNvPr>
          <p:cNvSpPr/>
          <p:nvPr/>
        </p:nvSpPr>
        <p:spPr>
          <a:xfrm>
            <a:off x="4826845" y="2664587"/>
            <a:ext cx="233363" cy="223834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35A0A76F-0BF9-439C-1449-8228CE632CE0}"/>
              </a:ext>
            </a:extLst>
          </p:cNvPr>
          <p:cNvCxnSpPr>
            <a:cxnSpLocks/>
            <a:endCxn id="24" idx="2"/>
          </p:cNvCxnSpPr>
          <p:nvPr/>
        </p:nvCxnSpPr>
        <p:spPr>
          <a:xfrm flipV="1">
            <a:off x="3817072" y="2776504"/>
            <a:ext cx="1009773" cy="9788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타원 26">
            <a:extLst>
              <a:ext uri="{FF2B5EF4-FFF2-40B4-BE49-F238E27FC236}">
                <a16:creationId xmlns:a16="http://schemas.microsoft.com/office/drawing/2014/main" id="{6793F73F-5B06-B925-E358-63A4CDBC2515}"/>
              </a:ext>
            </a:extLst>
          </p:cNvPr>
          <p:cNvSpPr/>
          <p:nvPr/>
        </p:nvSpPr>
        <p:spPr>
          <a:xfrm>
            <a:off x="5137442" y="3297788"/>
            <a:ext cx="233363" cy="22383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EDC3CA53-6370-206D-3274-0F23574922C4}"/>
              </a:ext>
            </a:extLst>
          </p:cNvPr>
          <p:cNvSpPr/>
          <p:nvPr/>
        </p:nvSpPr>
        <p:spPr>
          <a:xfrm>
            <a:off x="5137442" y="3931542"/>
            <a:ext cx="233363" cy="22383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1162F3E5-47EC-BA60-BF95-955409DB9AE2}"/>
              </a:ext>
            </a:extLst>
          </p:cNvPr>
          <p:cNvCxnSpPr>
            <a:cxnSpLocks/>
            <a:stCxn id="24" idx="4"/>
            <a:endCxn id="27" idx="1"/>
          </p:cNvCxnSpPr>
          <p:nvPr/>
        </p:nvCxnSpPr>
        <p:spPr>
          <a:xfrm>
            <a:off x="4943527" y="2888421"/>
            <a:ext cx="228090" cy="44214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F6B0B04A-8A00-43AF-DB8A-DF06189967EF}"/>
              </a:ext>
            </a:extLst>
          </p:cNvPr>
          <p:cNvCxnSpPr>
            <a:cxnSpLocks/>
            <a:stCxn id="24" idx="4"/>
            <a:endCxn id="28" idx="1"/>
          </p:cNvCxnSpPr>
          <p:nvPr/>
        </p:nvCxnSpPr>
        <p:spPr>
          <a:xfrm>
            <a:off x="4943527" y="2888421"/>
            <a:ext cx="228090" cy="107590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타원 41">
            <a:extLst>
              <a:ext uri="{FF2B5EF4-FFF2-40B4-BE49-F238E27FC236}">
                <a16:creationId xmlns:a16="http://schemas.microsoft.com/office/drawing/2014/main" id="{57842ABD-476D-C826-A14A-EDBD7EEE8642}"/>
              </a:ext>
            </a:extLst>
          </p:cNvPr>
          <p:cNvSpPr/>
          <p:nvPr/>
        </p:nvSpPr>
        <p:spPr>
          <a:xfrm>
            <a:off x="7515260" y="2676744"/>
            <a:ext cx="233363" cy="223834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BFB1FCE8-932D-349B-3844-8C7BDFC175D7}"/>
              </a:ext>
            </a:extLst>
          </p:cNvPr>
          <p:cNvCxnSpPr>
            <a:cxnSpLocks/>
            <a:stCxn id="24" idx="6"/>
            <a:endCxn id="42" idx="2"/>
          </p:cNvCxnSpPr>
          <p:nvPr/>
        </p:nvCxnSpPr>
        <p:spPr>
          <a:xfrm>
            <a:off x="5060208" y="2776504"/>
            <a:ext cx="2455052" cy="1215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타원 43">
            <a:extLst>
              <a:ext uri="{FF2B5EF4-FFF2-40B4-BE49-F238E27FC236}">
                <a16:creationId xmlns:a16="http://schemas.microsoft.com/office/drawing/2014/main" id="{A757B1CE-75C6-3179-FCAC-123A05646A14}"/>
              </a:ext>
            </a:extLst>
          </p:cNvPr>
          <p:cNvSpPr/>
          <p:nvPr/>
        </p:nvSpPr>
        <p:spPr>
          <a:xfrm>
            <a:off x="5598713" y="3290764"/>
            <a:ext cx="233363" cy="22383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AF8DDBF1-F3E5-895F-0FF5-EDAE170F5AE1}"/>
              </a:ext>
            </a:extLst>
          </p:cNvPr>
          <p:cNvSpPr/>
          <p:nvPr/>
        </p:nvSpPr>
        <p:spPr>
          <a:xfrm>
            <a:off x="6059984" y="3289132"/>
            <a:ext cx="233363" cy="22383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5E0DA1AE-974F-F260-2BBA-23A6F74F4780}"/>
              </a:ext>
            </a:extLst>
          </p:cNvPr>
          <p:cNvSpPr/>
          <p:nvPr/>
        </p:nvSpPr>
        <p:spPr>
          <a:xfrm>
            <a:off x="5598713" y="3936200"/>
            <a:ext cx="233363" cy="22383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18F37B2E-E193-7D51-D08C-42419ED4F32A}"/>
              </a:ext>
            </a:extLst>
          </p:cNvPr>
          <p:cNvSpPr/>
          <p:nvPr/>
        </p:nvSpPr>
        <p:spPr>
          <a:xfrm>
            <a:off x="6050314" y="3926495"/>
            <a:ext cx="233363" cy="22383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EF1C1068-0760-6A18-3CD1-40EB294635C8}"/>
              </a:ext>
            </a:extLst>
          </p:cNvPr>
          <p:cNvCxnSpPr>
            <a:cxnSpLocks/>
            <a:stCxn id="27" idx="6"/>
            <a:endCxn id="44" idx="2"/>
          </p:cNvCxnSpPr>
          <p:nvPr/>
        </p:nvCxnSpPr>
        <p:spPr>
          <a:xfrm flipV="1">
            <a:off x="5370805" y="3402681"/>
            <a:ext cx="227908" cy="70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57157FEC-9B75-E191-C375-7A913803695F}"/>
              </a:ext>
            </a:extLst>
          </p:cNvPr>
          <p:cNvCxnSpPr>
            <a:cxnSpLocks/>
          </p:cNvCxnSpPr>
          <p:nvPr/>
        </p:nvCxnSpPr>
        <p:spPr>
          <a:xfrm flipV="1">
            <a:off x="5826621" y="3412428"/>
            <a:ext cx="227908" cy="70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23C8FA4B-CA32-E674-4312-1E4A1ADE2058}"/>
              </a:ext>
            </a:extLst>
          </p:cNvPr>
          <p:cNvCxnSpPr>
            <a:cxnSpLocks/>
          </p:cNvCxnSpPr>
          <p:nvPr/>
        </p:nvCxnSpPr>
        <p:spPr>
          <a:xfrm flipV="1">
            <a:off x="5361135" y="4053990"/>
            <a:ext cx="227908" cy="70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99B73696-8147-A86F-299E-7081AD85BBFC}"/>
              </a:ext>
            </a:extLst>
          </p:cNvPr>
          <p:cNvCxnSpPr>
            <a:cxnSpLocks/>
          </p:cNvCxnSpPr>
          <p:nvPr/>
        </p:nvCxnSpPr>
        <p:spPr>
          <a:xfrm flipV="1">
            <a:off x="5836153" y="4034900"/>
            <a:ext cx="227908" cy="70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타원 53">
            <a:extLst>
              <a:ext uri="{FF2B5EF4-FFF2-40B4-BE49-F238E27FC236}">
                <a16:creationId xmlns:a16="http://schemas.microsoft.com/office/drawing/2014/main" id="{97DEDD46-A2B8-6D79-123E-42DC2AAC0115}"/>
              </a:ext>
            </a:extLst>
          </p:cNvPr>
          <p:cNvSpPr/>
          <p:nvPr/>
        </p:nvSpPr>
        <p:spPr>
          <a:xfrm>
            <a:off x="5753688" y="2079866"/>
            <a:ext cx="233363" cy="223834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A4D91447-290C-901F-EA0C-43E7EECD15FE}"/>
              </a:ext>
            </a:extLst>
          </p:cNvPr>
          <p:cNvCxnSpPr>
            <a:cxnSpLocks/>
            <a:stCxn id="24" idx="6"/>
            <a:endCxn id="54" idx="3"/>
          </p:cNvCxnSpPr>
          <p:nvPr/>
        </p:nvCxnSpPr>
        <p:spPr>
          <a:xfrm flipV="1">
            <a:off x="5060208" y="2270920"/>
            <a:ext cx="727655" cy="50558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Picture 2" descr="사람 아이콘 일러스트 | PNG 아이콘 | Pngtree에 무료 다운로드">
            <a:extLst>
              <a:ext uri="{FF2B5EF4-FFF2-40B4-BE49-F238E27FC236}">
                <a16:creationId xmlns:a16="http://schemas.microsoft.com/office/drawing/2014/main" id="{5C150F5B-F863-CD71-0403-B70947FEBB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1663" y="3031621"/>
            <a:ext cx="532334" cy="532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2" descr="사람 아이콘 일러스트 | PNG 아이콘 | Pngtree에 무료 다운로드">
            <a:extLst>
              <a:ext uri="{FF2B5EF4-FFF2-40B4-BE49-F238E27FC236}">
                <a16:creationId xmlns:a16="http://schemas.microsoft.com/office/drawing/2014/main" id="{46C45D2B-4D4E-AD6A-0BF2-3418E5AA48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1663" y="3736852"/>
            <a:ext cx="532334" cy="532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제목 1">
            <a:extLst>
              <a:ext uri="{FF2B5EF4-FFF2-40B4-BE49-F238E27FC236}">
                <a16:creationId xmlns:a16="http://schemas.microsoft.com/office/drawing/2014/main" id="{3AF088CD-F6A4-6345-8C0F-31C685D0125C}"/>
              </a:ext>
            </a:extLst>
          </p:cNvPr>
          <p:cNvSpPr txBox="1">
            <a:spLocks/>
          </p:cNvSpPr>
          <p:nvPr/>
        </p:nvSpPr>
        <p:spPr>
          <a:xfrm>
            <a:off x="2943083" y="4816048"/>
            <a:ext cx="7344619" cy="102532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독립적인 작업 흐름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각 </a:t>
            </a:r>
            <a:r>
              <a:rPr lang="ko-KR" altLang="en-US" sz="20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브랜치는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서로 영향을 주고 받지 않으며 원할 때 합칠 수 있음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-&gt; 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효율적인 협업 환경 </a:t>
            </a:r>
          </a:p>
        </p:txBody>
      </p:sp>
    </p:spTree>
    <p:extLst>
      <p:ext uri="{BB962C8B-B14F-4D97-AF65-F5344CB8AC3E}">
        <p14:creationId xmlns:p14="http://schemas.microsoft.com/office/powerpoint/2010/main" val="1602494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F7BA37BF-B3E4-C534-4079-643D606E8F63}"/>
              </a:ext>
            </a:extLst>
          </p:cNvPr>
          <p:cNvSpPr txBox="1">
            <a:spLocks/>
          </p:cNvSpPr>
          <p:nvPr/>
        </p:nvSpPr>
        <p:spPr>
          <a:xfrm>
            <a:off x="185030" y="0"/>
            <a:ext cx="3001344" cy="95178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0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GitHub flow </a:t>
            </a:r>
            <a:r>
              <a:rPr lang="ko-KR" altLang="en-US" sz="3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전략</a:t>
            </a:r>
            <a:endParaRPr lang="en-US" altLang="ko-KR" sz="3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92725E5E-07DB-58B1-55C0-5A3B6764374C}"/>
              </a:ext>
            </a:extLst>
          </p:cNvPr>
          <p:cNvSpPr txBox="1">
            <a:spLocks/>
          </p:cNvSpPr>
          <p:nvPr/>
        </p:nvSpPr>
        <p:spPr>
          <a:xfrm>
            <a:off x="2418156" y="1850572"/>
            <a:ext cx="6352619" cy="217092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altLang="ko-KR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AD66AD4F-2F97-5829-413C-8C3F14977772}"/>
              </a:ext>
            </a:extLst>
          </p:cNvPr>
          <p:cNvSpPr txBox="1">
            <a:spLocks/>
          </p:cNvSpPr>
          <p:nvPr/>
        </p:nvSpPr>
        <p:spPr>
          <a:xfrm>
            <a:off x="1520891" y="1782146"/>
            <a:ext cx="8630816" cy="364827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0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Github</a:t>
            </a:r>
            <a:r>
              <a:rPr lang="en-US" altLang="ko-KR" sz="3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flow</a:t>
            </a:r>
            <a:r>
              <a:rPr lang="ko-KR" altLang="en-US" sz="3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는 </a:t>
            </a:r>
            <a:r>
              <a:rPr lang="en-US" altLang="ko-KR" sz="30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Github</a:t>
            </a:r>
            <a:r>
              <a:rPr lang="ko-KR" altLang="en-US" sz="3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에서 만든 단순한 구조의 </a:t>
            </a:r>
            <a:r>
              <a:rPr lang="ko-KR" altLang="en-US" sz="30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브랜치</a:t>
            </a:r>
            <a:r>
              <a:rPr lang="ko-KR" altLang="en-US" sz="3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전략</a:t>
            </a:r>
            <a:endParaRPr lang="en-US" altLang="ko-KR" sz="3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l"/>
            <a:endParaRPr lang="en-US" altLang="ko-KR" sz="3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l"/>
            <a:r>
              <a:rPr lang="en-US" altLang="ko-KR" sz="3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Master </a:t>
            </a:r>
            <a:r>
              <a:rPr lang="ko-KR" altLang="en-US" sz="30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브랜치를</a:t>
            </a:r>
            <a:r>
              <a:rPr lang="ko-KR" altLang="en-US" sz="3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중심으로 운영되며 기능 개발</a:t>
            </a:r>
            <a:r>
              <a:rPr lang="en-US" altLang="ko-KR" sz="3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3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버그 수정 등의 작업용 </a:t>
            </a:r>
            <a:r>
              <a:rPr lang="ko-KR" altLang="en-US" sz="30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브랜치를</a:t>
            </a:r>
            <a:r>
              <a:rPr lang="ko-KR" altLang="en-US" sz="3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구분하지 않는 단순한 구조</a:t>
            </a:r>
            <a:endParaRPr lang="en-US" altLang="ko-KR" sz="3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l"/>
            <a:endParaRPr lang="en-US" altLang="ko-KR" sz="3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l"/>
            <a:r>
              <a:rPr lang="ko-KR" altLang="en-US" sz="3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까다로운 조건 없이 작업할 </a:t>
            </a:r>
            <a:r>
              <a:rPr lang="ko-KR" altLang="en-US" sz="30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브랜치를</a:t>
            </a:r>
            <a:r>
              <a:rPr lang="ko-KR" altLang="en-US" sz="3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열고 작업을 완료한 후 </a:t>
            </a:r>
            <a:r>
              <a:rPr lang="en-US" altLang="ko-KR" sz="3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PR</a:t>
            </a:r>
            <a:r>
              <a:rPr lang="ko-KR" altLang="en-US" sz="3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을 생성하여 </a:t>
            </a:r>
            <a:r>
              <a:rPr lang="en-US" altLang="ko-KR" sz="3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merge</a:t>
            </a:r>
            <a:r>
              <a:rPr lang="ko-KR" altLang="en-US" sz="3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하는 간단한 전략이죠 </a:t>
            </a:r>
          </a:p>
          <a:p>
            <a:pPr algn="l"/>
            <a:endParaRPr lang="ko-KR" altLang="en-US" sz="3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l"/>
            <a:r>
              <a:rPr lang="ko-KR" altLang="en-US" sz="3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단순한 구조이기에 수시로 배포가 일어나는 프로젝트에 유용 🧐</a:t>
            </a:r>
          </a:p>
          <a:p>
            <a:pPr algn="l"/>
            <a:endParaRPr lang="ko-KR" altLang="en-US" sz="3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l"/>
            <a:r>
              <a:rPr lang="ko-KR" altLang="en-US" sz="3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실제로 우아한 형제들의 안드로이드 모바일 팀도 </a:t>
            </a:r>
            <a:r>
              <a:rPr lang="en-US" altLang="ko-KR" sz="3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</a:t>
            </a:r>
            <a:r>
              <a:rPr lang="ko-KR" altLang="en-US" sz="3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주의 주기로 배포를 할 때 즈음 이러한 전략을 사용했음 🙂</a:t>
            </a:r>
            <a:endParaRPr lang="en-US" altLang="ko-KR" sz="3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01688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F7BA37BF-B3E4-C534-4079-643D606E8F63}"/>
              </a:ext>
            </a:extLst>
          </p:cNvPr>
          <p:cNvSpPr txBox="1">
            <a:spLocks/>
          </p:cNvSpPr>
          <p:nvPr/>
        </p:nvSpPr>
        <p:spPr>
          <a:xfrm>
            <a:off x="185030" y="0"/>
            <a:ext cx="3001344" cy="95178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0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GitHub flow </a:t>
            </a:r>
            <a:r>
              <a:rPr lang="ko-KR" altLang="en-US" sz="3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전략</a:t>
            </a:r>
            <a:endParaRPr lang="en-US" altLang="ko-KR" sz="3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92725E5E-07DB-58B1-55C0-5A3B6764374C}"/>
              </a:ext>
            </a:extLst>
          </p:cNvPr>
          <p:cNvSpPr txBox="1">
            <a:spLocks/>
          </p:cNvSpPr>
          <p:nvPr/>
        </p:nvSpPr>
        <p:spPr>
          <a:xfrm>
            <a:off x="2418156" y="1850572"/>
            <a:ext cx="6352619" cy="217092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altLang="ko-KR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AD66AD4F-2F97-5829-413C-8C3F14977772}"/>
              </a:ext>
            </a:extLst>
          </p:cNvPr>
          <p:cNvSpPr txBox="1">
            <a:spLocks/>
          </p:cNvSpPr>
          <p:nvPr/>
        </p:nvSpPr>
        <p:spPr>
          <a:xfrm>
            <a:off x="2855168" y="1604865"/>
            <a:ext cx="8630816" cy="364827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 </a:t>
            </a:r>
            <a:r>
              <a:rPr lang="ko-KR" altLang="en-US" sz="30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브랜치</a:t>
            </a:r>
            <a:r>
              <a:rPr lang="ko-KR" altLang="en-US" sz="3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생성</a:t>
            </a:r>
            <a:endParaRPr lang="en-US" altLang="ko-KR" sz="3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l"/>
            <a:endParaRPr lang="ko-KR" altLang="en-US" sz="3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l"/>
            <a:r>
              <a:rPr lang="en-US" altLang="ko-KR" sz="3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 </a:t>
            </a:r>
            <a:r>
              <a:rPr lang="ko-KR" altLang="en-US" sz="3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개발</a:t>
            </a:r>
            <a:r>
              <a:rPr lang="en-US" altLang="ko-KR" sz="3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30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커밋</a:t>
            </a:r>
            <a:r>
              <a:rPr lang="en-US" altLang="ko-KR" sz="3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30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푸쉬</a:t>
            </a:r>
            <a:endParaRPr lang="ko-KR" altLang="en-US" sz="3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l"/>
            <a:endParaRPr lang="en-US" altLang="ko-KR" sz="3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l"/>
            <a:r>
              <a:rPr lang="en-US" altLang="ko-KR" sz="3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 PR </a:t>
            </a:r>
            <a:r>
              <a:rPr lang="ko-KR" altLang="en-US" sz="3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생성</a:t>
            </a:r>
          </a:p>
          <a:p>
            <a:pPr algn="l"/>
            <a:endParaRPr lang="en-US" altLang="ko-KR" sz="3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l"/>
            <a:r>
              <a:rPr lang="en-US" altLang="ko-KR" sz="3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 </a:t>
            </a:r>
            <a:r>
              <a:rPr lang="ko-KR" altLang="en-US" sz="3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리뷰</a:t>
            </a:r>
            <a:r>
              <a:rPr lang="en-US" altLang="ko-KR" sz="3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3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토의</a:t>
            </a:r>
          </a:p>
          <a:p>
            <a:pPr algn="l"/>
            <a:endParaRPr lang="en-US" altLang="ko-KR" sz="3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l"/>
            <a:r>
              <a:rPr lang="en-US" altLang="ko-KR" sz="3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 </a:t>
            </a:r>
            <a:r>
              <a:rPr lang="ko-KR" altLang="en-US" sz="3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테스트</a:t>
            </a:r>
          </a:p>
          <a:p>
            <a:pPr algn="l"/>
            <a:endParaRPr lang="en-US" altLang="ko-KR" sz="3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l"/>
            <a:r>
              <a:rPr lang="en-US" altLang="ko-KR" sz="3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 Merge</a:t>
            </a:r>
          </a:p>
        </p:txBody>
      </p:sp>
    </p:spTree>
    <p:extLst>
      <p:ext uri="{BB962C8B-B14F-4D97-AF65-F5344CB8AC3E}">
        <p14:creationId xmlns:p14="http://schemas.microsoft.com/office/powerpoint/2010/main" val="3047893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F7BA37BF-B3E4-C534-4079-643D606E8F63}"/>
              </a:ext>
            </a:extLst>
          </p:cNvPr>
          <p:cNvSpPr txBox="1">
            <a:spLocks/>
          </p:cNvSpPr>
          <p:nvPr/>
        </p:nvSpPr>
        <p:spPr>
          <a:xfrm>
            <a:off x="185029" y="0"/>
            <a:ext cx="5189404" cy="95178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GitHub flow </a:t>
            </a:r>
            <a:r>
              <a:rPr lang="ko-KR" altLang="en-US" sz="3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전략 </a:t>
            </a:r>
            <a:r>
              <a:rPr lang="en-US" altLang="ko-KR" sz="3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 </a:t>
            </a:r>
            <a:r>
              <a:rPr lang="ko-KR" altLang="en-US" sz="30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브랜치</a:t>
            </a:r>
            <a:r>
              <a:rPr lang="ko-KR" altLang="en-US" sz="3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생성</a:t>
            </a:r>
            <a:endParaRPr lang="en-US" altLang="ko-KR" sz="3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92725E5E-07DB-58B1-55C0-5A3B6764374C}"/>
              </a:ext>
            </a:extLst>
          </p:cNvPr>
          <p:cNvSpPr txBox="1">
            <a:spLocks/>
          </p:cNvSpPr>
          <p:nvPr/>
        </p:nvSpPr>
        <p:spPr>
          <a:xfrm>
            <a:off x="2418156" y="1850572"/>
            <a:ext cx="6352619" cy="217092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altLang="ko-KR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52AF7FF-55E4-5E0D-94E3-5674D37645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078" y="2450340"/>
            <a:ext cx="9755649" cy="2332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601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F7BA37BF-B3E4-C534-4079-643D606E8F63}"/>
              </a:ext>
            </a:extLst>
          </p:cNvPr>
          <p:cNvSpPr txBox="1">
            <a:spLocks/>
          </p:cNvSpPr>
          <p:nvPr/>
        </p:nvSpPr>
        <p:spPr>
          <a:xfrm>
            <a:off x="185029" y="0"/>
            <a:ext cx="8305828" cy="95178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GitHub flow </a:t>
            </a:r>
            <a:r>
              <a:rPr lang="ko-KR" altLang="en-US" sz="3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전략 </a:t>
            </a:r>
            <a:r>
              <a:rPr lang="en-US" altLang="ko-KR" sz="3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 </a:t>
            </a:r>
            <a:r>
              <a:rPr lang="ko-KR" altLang="en-US" sz="3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개발 </a:t>
            </a:r>
            <a:r>
              <a:rPr lang="ko-KR" altLang="en-US" sz="30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커밋</a:t>
            </a:r>
            <a:r>
              <a:rPr lang="ko-KR" altLang="en-US" sz="3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30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푸쉬</a:t>
            </a:r>
            <a:endParaRPr lang="en-US" altLang="ko-KR" sz="3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52AF7FF-55E4-5E0D-94E3-5674D37645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078" y="2450340"/>
            <a:ext cx="9755649" cy="233287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EB278248-8401-F859-C19F-C62B4DB511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078" y="2625213"/>
            <a:ext cx="9831057" cy="2138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798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F7BA37BF-B3E4-C534-4079-643D606E8F63}"/>
              </a:ext>
            </a:extLst>
          </p:cNvPr>
          <p:cNvSpPr txBox="1">
            <a:spLocks/>
          </p:cNvSpPr>
          <p:nvPr/>
        </p:nvSpPr>
        <p:spPr>
          <a:xfrm>
            <a:off x="185029" y="0"/>
            <a:ext cx="5189404" cy="95178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GitHub flow </a:t>
            </a:r>
            <a:r>
              <a:rPr lang="ko-KR" altLang="en-US" sz="3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전략 </a:t>
            </a:r>
            <a:r>
              <a:rPr lang="en-US" altLang="ko-KR" sz="3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 PR</a:t>
            </a:r>
            <a:r>
              <a:rPr lang="ko-KR" altLang="en-US" sz="3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생성</a:t>
            </a:r>
            <a:endParaRPr lang="en-US" altLang="ko-KR" sz="3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92725E5E-07DB-58B1-55C0-5A3B6764374C}"/>
              </a:ext>
            </a:extLst>
          </p:cNvPr>
          <p:cNvSpPr txBox="1">
            <a:spLocks/>
          </p:cNvSpPr>
          <p:nvPr/>
        </p:nvSpPr>
        <p:spPr>
          <a:xfrm>
            <a:off x="2418156" y="1850572"/>
            <a:ext cx="6352619" cy="217092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altLang="ko-KR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52AF7FF-55E4-5E0D-94E3-5674D37645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078" y="2450340"/>
            <a:ext cx="9755649" cy="233287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96A3385B-548F-FAFB-52C8-C6C8597C3C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078" y="2636712"/>
            <a:ext cx="9884561" cy="2043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220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455</TotalTime>
  <Words>383</Words>
  <Application>Microsoft Office PowerPoint</Application>
  <PresentationFormat>와이드스크린</PresentationFormat>
  <Paragraphs>85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3" baseType="lpstr">
      <vt:lpstr>맑은 고딕</vt:lpstr>
      <vt:lpstr>배달의민족 주아</vt:lpstr>
      <vt:lpstr>Arial</vt:lpstr>
      <vt:lpstr>Office 테마</vt:lpstr>
      <vt:lpstr>Git Branch 전략</vt:lpstr>
      <vt:lpstr>해야할 작업 - A기능 구현 - B기능 구현 - 배포중인 버전 버그 수정</vt:lpstr>
      <vt:lpstr>- A기능 구현</vt:lpstr>
      <vt:lpstr>A기능 구현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Branch 전략</dc:title>
  <dc:creator>이근희</dc:creator>
  <cp:lastModifiedBy>Kuen Hee Lee</cp:lastModifiedBy>
  <cp:revision>4</cp:revision>
  <dcterms:created xsi:type="dcterms:W3CDTF">2023-11-30T01:12:38Z</dcterms:created>
  <dcterms:modified xsi:type="dcterms:W3CDTF">2023-11-30T09:59:32Z</dcterms:modified>
</cp:coreProperties>
</file>