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6" r:id="rId3"/>
    <p:sldId id="257" r:id="rId4"/>
    <p:sldId id="258" r:id="rId5"/>
    <p:sldId id="264" r:id="rId6"/>
    <p:sldId id="259" r:id="rId7"/>
    <p:sldId id="262" r:id="rId8"/>
    <p:sldId id="270" r:id="rId9"/>
    <p:sldId id="269" r:id="rId10"/>
    <p:sldId id="273" r:id="rId11"/>
    <p:sldId id="274" r:id="rId12"/>
    <p:sldId id="275" r:id="rId13"/>
    <p:sldId id="276" r:id="rId14"/>
    <p:sldId id="279" r:id="rId15"/>
    <p:sldId id="266" r:id="rId16"/>
    <p:sldId id="280" r:id="rId17"/>
    <p:sldId id="281" r:id="rId18"/>
    <p:sldId id="278" r:id="rId19"/>
    <p:sldId id="282" r:id="rId20"/>
    <p:sldId id="283" r:id="rId21"/>
    <p:sldId id="286" r:id="rId22"/>
    <p:sldId id="287" r:id="rId23"/>
    <p:sldId id="288" r:id="rId24"/>
    <p:sldId id="290" r:id="rId25"/>
    <p:sldId id="291" r:id="rId26"/>
    <p:sldId id="292" r:id="rId27"/>
    <p:sldId id="293" r:id="rId28"/>
    <p:sldId id="272" r:id="rId29"/>
    <p:sldId id="29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177B-F039-C986-29B2-EBD722B8A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EBA711-7CF5-7136-FDFB-AE476EA48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4CDF8-85C0-C6B4-5FA4-A3F9FECA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220-8437-4C55-BB75-D043DA0AA9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32E1-8434-E65A-DCD3-62AD16AB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84C50-4CF8-7848-7A1C-DA62E253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7933-1F55-4B73-86A6-E4D4B171C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6E0EB-B5EC-282C-AA34-37251A3F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4A5BD-781E-664E-2297-754FC519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E5B4A-1A98-424E-0815-78693610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220-8437-4C55-BB75-D043DA0AA9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33706-66F2-5210-A04A-EEF4F5D0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561F0-DCF7-E59E-86F2-F0E3977C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7933-1F55-4B73-86A6-E4D4B171C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0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3EBC68-DCE8-8111-6120-1C5774D4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6C24DE-B8FE-7707-2546-1AA0B9401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09210-286D-D51F-A30E-ED96CD7F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220-8437-4C55-BB75-D043DA0AA9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E2659-B562-F2C5-5581-6384F71C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CEE0B-5BB8-D0BB-0A27-7D19C423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7933-1F55-4B73-86A6-E4D4B171C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9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618F4-7CF2-3F8E-A798-8D15B418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76955-53F0-84F4-4667-BCE5E36B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6180D-0257-CA31-2A97-AF25C323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220-8437-4C55-BB75-D043DA0AA9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CEAE7-B77D-DCE5-C3D7-2A67166D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4CF6B-DE97-12E0-D841-0B31075E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7933-1F55-4B73-86A6-E4D4B171C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4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3CBCE-1551-4EAC-D8F7-C66F5451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1D4AA-C0D8-9898-DDC9-8651E09A9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C434B-8FB2-6598-1B54-34A4881C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220-8437-4C55-BB75-D043DA0AA9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FA0B2-1F31-D9E8-A909-9B88F668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078D4-2004-8F2E-86B6-6AD1D433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7933-1F55-4B73-86A6-E4D4B171C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77CDA-1649-BE9F-7513-D00BD3A9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1EABE-8E12-50D9-D2EA-84EFA3F37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45E1C-A2A1-DB72-ABB3-BEF3CC6AC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E6768-6EF5-397E-1631-B0F01647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220-8437-4C55-BB75-D043DA0AA9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47FA9-5912-741C-8555-96053F7C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CF7C8-195D-9168-5524-B4C9CA4A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7933-1F55-4B73-86A6-E4D4B171C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7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447FF-8227-0B09-192D-23D99A70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D7DFD-75EC-3F2D-C7D2-A2991A798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D03ABA-0726-FD18-0207-E21928722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FC6CCF-B191-B839-DC97-AB8E0FE8E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A268D6-77F1-17C2-09C8-11946BED7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4D74AE-4D50-4DC8-5783-89C267EF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220-8437-4C55-BB75-D043DA0AA9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9D15AA-43EF-5D7D-7E11-CD6BE367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2A762-E0B7-5637-D565-E6CC7532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7933-1F55-4B73-86A6-E4D4B171C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3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8BD80-E266-C73A-0FD8-38D00690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56868D-CBF8-5946-16FE-C8DDCCCB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220-8437-4C55-BB75-D043DA0AA9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A9ADD8-F655-69FA-C33E-95EE82B4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6C4EF8-64A0-86F7-0E32-DA22113D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7933-1F55-4B73-86A6-E4D4B171C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7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822445-0C25-8BB7-05D1-1F087686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220-8437-4C55-BB75-D043DA0AA9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8FDAE2-43E6-7F9A-4BBA-7BE12293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AB6D0-CE3E-22E7-1B6B-9E190009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7933-1F55-4B73-86A6-E4D4B171C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7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18640-9130-3E52-EE66-93B3148B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365C7-52C3-151A-5D77-5E91DF46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74F67-B837-BFD8-D1CA-EEC7E2559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47079-9144-D920-B6F3-30B55ECF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220-8437-4C55-BB75-D043DA0AA9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3CFE8-4556-C632-48A1-8CE070C6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9183E-726E-F0F9-0C15-3FD79F15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7933-1F55-4B73-86A6-E4D4B171C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1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1E316-6F01-F3AD-FC59-B9362B4B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05A0A8-2E08-45FF-BEC3-2A2DA501B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C419C-5617-8B03-C337-A28BEC919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6F1D6-2C7D-6E03-38CA-336102BC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220-8437-4C55-BB75-D043DA0AA9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700EF-62B3-9BF0-28AA-B0457362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31ADE6-D2B1-E5F3-3F1A-D4210D51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7933-1F55-4B73-86A6-E4D4B171C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3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AD74B4-54BE-ABDD-D866-AFA9BD9A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1DDDB-A388-B63A-E36C-B68D68AF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94478-5EE9-39DE-E935-9F802FF70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4220-8437-4C55-BB75-D043DA0AA9F1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6E05A-9C72-1AE8-0A5D-C9234F512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4FAD9-4FEE-176B-F78F-B46398ED9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7933-1F55-4B73-86A6-E4D4B171C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4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B2E0F-0553-CAD4-ADA0-37D48811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8592"/>
            <a:ext cx="10515600" cy="1325563"/>
          </a:xfrm>
        </p:spPr>
        <p:txBody>
          <a:bodyPr/>
          <a:lstStyle/>
          <a:p>
            <a:pPr algn="ctr"/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선형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(Linear)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자료구조</a:t>
            </a:r>
            <a:b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9609843B-88D7-71AD-9151-78E4FB3F7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631" y="2334155"/>
            <a:ext cx="4732337" cy="37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6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4FF32-8620-F42D-7276-C7EFDBB338E5}"/>
              </a:ext>
            </a:extLst>
          </p:cNvPr>
          <p:cNvSpPr txBox="1"/>
          <p:nvPr/>
        </p:nvSpPr>
        <p:spPr>
          <a:xfrm>
            <a:off x="550334" y="457200"/>
            <a:ext cx="2536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동적 배열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FEAB80-4426-8D51-C00D-41A6F4460D32}"/>
              </a:ext>
            </a:extLst>
          </p:cNvPr>
          <p:cNvSpPr/>
          <p:nvPr/>
        </p:nvSpPr>
        <p:spPr>
          <a:xfrm>
            <a:off x="711200" y="2429930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37C0E3-37A8-E78E-19D9-BE85A6EF858F}"/>
              </a:ext>
            </a:extLst>
          </p:cNvPr>
          <p:cNvSpPr/>
          <p:nvPr/>
        </p:nvSpPr>
        <p:spPr>
          <a:xfrm>
            <a:off x="2057400" y="2429929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E51674-D6A4-8DB2-11E8-59F315F1245E}"/>
              </a:ext>
            </a:extLst>
          </p:cNvPr>
          <p:cNvSpPr/>
          <p:nvPr/>
        </p:nvSpPr>
        <p:spPr>
          <a:xfrm>
            <a:off x="3403600" y="2429929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60542C-24BB-3B20-00E2-7C11BBF5B167}"/>
              </a:ext>
            </a:extLst>
          </p:cNvPr>
          <p:cNvSpPr/>
          <p:nvPr/>
        </p:nvSpPr>
        <p:spPr>
          <a:xfrm>
            <a:off x="4749800" y="2429928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A21485-14F1-B1A3-0D3E-9C39DF32B82D}"/>
              </a:ext>
            </a:extLst>
          </p:cNvPr>
          <p:cNvSpPr/>
          <p:nvPr/>
        </p:nvSpPr>
        <p:spPr>
          <a:xfrm>
            <a:off x="7721600" y="1418163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159FA81-2B63-C664-209A-92B9E27DBA1D}"/>
              </a:ext>
            </a:extLst>
          </p:cNvPr>
          <p:cNvCxnSpPr/>
          <p:nvPr/>
        </p:nvCxnSpPr>
        <p:spPr>
          <a:xfrm flipH="1">
            <a:off x="6489700" y="2099725"/>
            <a:ext cx="838200" cy="3725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B13B9C-7045-FC10-C984-FDDDB179AEB8}"/>
              </a:ext>
            </a:extLst>
          </p:cNvPr>
          <p:cNvSpPr txBox="1"/>
          <p:nvPr/>
        </p:nvSpPr>
        <p:spPr>
          <a:xfrm>
            <a:off x="7179732" y="3263894"/>
            <a:ext cx="30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들어갈 자리가 없네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4F63C9-DBD1-69F6-6F38-5A96A3554302}"/>
              </a:ext>
            </a:extLst>
          </p:cNvPr>
          <p:cNvGrpSpPr/>
          <p:nvPr/>
        </p:nvGrpSpPr>
        <p:grpSpPr>
          <a:xfrm>
            <a:off x="711200" y="4851395"/>
            <a:ext cx="10769600" cy="1278469"/>
            <a:chOff x="711200" y="4851395"/>
            <a:chExt cx="10769600" cy="127846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D1B8EB-C727-A02E-D437-7D1BF255C243}"/>
                </a:ext>
              </a:extLst>
            </p:cNvPr>
            <p:cNvSpPr/>
            <p:nvPr/>
          </p:nvSpPr>
          <p:spPr>
            <a:xfrm>
              <a:off x="711200" y="4851397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00C680-A9AA-3690-BE19-7E04A2811156}"/>
                </a:ext>
              </a:extLst>
            </p:cNvPr>
            <p:cNvSpPr/>
            <p:nvPr/>
          </p:nvSpPr>
          <p:spPr>
            <a:xfrm>
              <a:off x="2057400" y="4851396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C6B8E6C-86AA-38F7-A4E5-7FD7C552E135}"/>
                </a:ext>
              </a:extLst>
            </p:cNvPr>
            <p:cNvSpPr/>
            <p:nvPr/>
          </p:nvSpPr>
          <p:spPr>
            <a:xfrm>
              <a:off x="3403600" y="4851396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BAABCE3-6307-934A-380F-71A130E36712}"/>
                </a:ext>
              </a:extLst>
            </p:cNvPr>
            <p:cNvSpPr/>
            <p:nvPr/>
          </p:nvSpPr>
          <p:spPr>
            <a:xfrm>
              <a:off x="4749800" y="4851395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238CF9-10B6-3C75-CD4F-1A8889D62063}"/>
                </a:ext>
              </a:extLst>
            </p:cNvPr>
            <p:cNvSpPr/>
            <p:nvPr/>
          </p:nvSpPr>
          <p:spPr>
            <a:xfrm>
              <a:off x="6096000" y="4851397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AD4F53-8F82-A3D9-C8A6-C7D98B52D148}"/>
                </a:ext>
              </a:extLst>
            </p:cNvPr>
            <p:cNvSpPr/>
            <p:nvPr/>
          </p:nvSpPr>
          <p:spPr>
            <a:xfrm>
              <a:off x="7442200" y="4851396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395F5CB-EAFA-F69A-08A3-681612ABEFE7}"/>
                </a:ext>
              </a:extLst>
            </p:cNvPr>
            <p:cNvSpPr/>
            <p:nvPr/>
          </p:nvSpPr>
          <p:spPr>
            <a:xfrm>
              <a:off x="8788400" y="4851396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E7D5774-DF1D-90FF-C2D0-300F9ED0275E}"/>
                </a:ext>
              </a:extLst>
            </p:cNvPr>
            <p:cNvSpPr/>
            <p:nvPr/>
          </p:nvSpPr>
          <p:spPr>
            <a:xfrm>
              <a:off x="10134600" y="4851395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31FB19-A722-541B-FBD2-441895C11D11}"/>
              </a:ext>
            </a:extLst>
          </p:cNvPr>
          <p:cNvGrpSpPr/>
          <p:nvPr/>
        </p:nvGrpSpPr>
        <p:grpSpPr>
          <a:xfrm>
            <a:off x="713841" y="2429926"/>
            <a:ext cx="5384800" cy="1278469"/>
            <a:chOff x="812800" y="3174995"/>
            <a:chExt cx="5384800" cy="127846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71CBB2-75BF-445A-4555-AB9023847C4C}"/>
                </a:ext>
              </a:extLst>
            </p:cNvPr>
            <p:cNvSpPr/>
            <p:nvPr/>
          </p:nvSpPr>
          <p:spPr>
            <a:xfrm>
              <a:off x="812800" y="3174997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4F58F91-EE35-0A91-102B-0F873273F1EF}"/>
                </a:ext>
              </a:extLst>
            </p:cNvPr>
            <p:cNvSpPr/>
            <p:nvPr/>
          </p:nvSpPr>
          <p:spPr>
            <a:xfrm>
              <a:off x="2159000" y="3174996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2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787A4C2-0A45-47F1-775B-968454AFEAD3}"/>
                </a:ext>
              </a:extLst>
            </p:cNvPr>
            <p:cNvSpPr/>
            <p:nvPr/>
          </p:nvSpPr>
          <p:spPr>
            <a:xfrm>
              <a:off x="3505200" y="3174996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3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56E40F5-56C3-28B4-5072-7E995FC0D38B}"/>
                </a:ext>
              </a:extLst>
            </p:cNvPr>
            <p:cNvSpPr/>
            <p:nvPr/>
          </p:nvSpPr>
          <p:spPr>
            <a:xfrm>
              <a:off x="4851400" y="3174995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4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97259F-D2AF-C438-4296-08F621EFE03E}"/>
              </a:ext>
            </a:extLst>
          </p:cNvPr>
          <p:cNvSpPr/>
          <p:nvPr/>
        </p:nvSpPr>
        <p:spPr>
          <a:xfrm>
            <a:off x="7718959" y="1418163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0026 0.353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5.55112E-17 L -0.0668 5.55112E-17 C -0.09674 5.55112E-17 -0.13359 0.13866 -0.13359 0.25116 L -0.13359 0.50255 " pathEditMode="relative" rAng="0" ptsTypes="AAAA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0" y="2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4FF32-8620-F42D-7276-C7EFDBB338E5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동적 배열</a:t>
            </a:r>
            <a:endParaRPr lang="ko-K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51BE2-73FD-F3F2-EF0F-9EF8D1712510}"/>
              </a:ext>
            </a:extLst>
          </p:cNvPr>
          <p:cNvSpPr txBox="1"/>
          <p:nvPr/>
        </p:nvSpPr>
        <p:spPr>
          <a:xfrm>
            <a:off x="550334" y="1647734"/>
            <a:ext cx="6129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장점</a:t>
            </a:r>
            <a:endParaRPr lang="en-US" altLang="ko-KR" sz="2400" b="1"/>
          </a:p>
          <a:p>
            <a:endParaRPr lang="en-US" altLang="ko-KR"/>
          </a:p>
          <a:p>
            <a:r>
              <a:rPr lang="ko-KR" altLang="en-US"/>
              <a:t>인덱스를 통해 접근하기 때문에 조회가 빠르다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E0E966-E167-BD42-08EA-8685E420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189" y="1819750"/>
            <a:ext cx="3488817" cy="122197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F02B87-A7B7-3841-2CBB-884B998F2059}"/>
              </a:ext>
            </a:extLst>
          </p:cNvPr>
          <p:cNvGrpSpPr/>
          <p:nvPr/>
        </p:nvGrpSpPr>
        <p:grpSpPr>
          <a:xfrm>
            <a:off x="711200" y="4535914"/>
            <a:ext cx="5384800" cy="1278469"/>
            <a:chOff x="711200" y="4581178"/>
            <a:chExt cx="5384800" cy="127846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1B109F-FB30-3DC2-072B-DF5BB7534349}"/>
                </a:ext>
              </a:extLst>
            </p:cNvPr>
            <p:cNvSpPr/>
            <p:nvPr/>
          </p:nvSpPr>
          <p:spPr>
            <a:xfrm>
              <a:off x="711200" y="4581180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F54412-CCFF-ED9C-5BF4-1E33F3CCECF9}"/>
                </a:ext>
              </a:extLst>
            </p:cNvPr>
            <p:cNvSpPr/>
            <p:nvPr/>
          </p:nvSpPr>
          <p:spPr>
            <a:xfrm>
              <a:off x="2057400" y="4581179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2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C6EE14-9FC7-C5C8-E4D2-228308E66B5F}"/>
                </a:ext>
              </a:extLst>
            </p:cNvPr>
            <p:cNvSpPr/>
            <p:nvPr/>
          </p:nvSpPr>
          <p:spPr>
            <a:xfrm>
              <a:off x="3403600" y="4581179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3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2A3C6AE-CC84-F071-1E60-AC91AEAE4FDC}"/>
                </a:ext>
              </a:extLst>
            </p:cNvPr>
            <p:cNvSpPr/>
            <p:nvPr/>
          </p:nvSpPr>
          <p:spPr>
            <a:xfrm>
              <a:off x="4749800" y="4581178"/>
              <a:ext cx="1346200" cy="12784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4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FA75798-6E8C-EEA4-873D-C01C8F3FD6BB}"/>
              </a:ext>
            </a:extLst>
          </p:cNvPr>
          <p:cNvSpPr/>
          <p:nvPr/>
        </p:nvSpPr>
        <p:spPr>
          <a:xfrm>
            <a:off x="3728141" y="3522651"/>
            <a:ext cx="697117" cy="8419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94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4FF32-8620-F42D-7276-C7EFDBB338E5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동적 배열</a:t>
            </a:r>
            <a:endParaRPr lang="ko-K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51BE2-73FD-F3F2-EF0F-9EF8D1712510}"/>
              </a:ext>
            </a:extLst>
          </p:cNvPr>
          <p:cNvSpPr txBox="1"/>
          <p:nvPr/>
        </p:nvSpPr>
        <p:spPr>
          <a:xfrm>
            <a:off x="550334" y="1620573"/>
            <a:ext cx="6129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단점</a:t>
            </a:r>
            <a:endParaRPr lang="en-US" altLang="ko-KR" sz="2400" b="1" dirty="0"/>
          </a:p>
          <a:p>
            <a:endParaRPr lang="en-US" altLang="ko-KR" dirty="0"/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값 삽입과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제거할때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배열을 다시 선언 하기때문에 느리다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1B109F-FB30-3DC2-072B-DF5BB7534349}"/>
              </a:ext>
            </a:extLst>
          </p:cNvPr>
          <p:cNvSpPr/>
          <p:nvPr/>
        </p:nvSpPr>
        <p:spPr>
          <a:xfrm>
            <a:off x="711200" y="3965554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54412-CCFF-ED9C-5BF4-1E33F3CCECF9}"/>
              </a:ext>
            </a:extLst>
          </p:cNvPr>
          <p:cNvSpPr/>
          <p:nvPr/>
        </p:nvSpPr>
        <p:spPr>
          <a:xfrm>
            <a:off x="2057400" y="3965553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C6EE14-9FC7-C5C8-E4D2-228308E66B5F}"/>
              </a:ext>
            </a:extLst>
          </p:cNvPr>
          <p:cNvSpPr/>
          <p:nvPr/>
        </p:nvSpPr>
        <p:spPr>
          <a:xfrm>
            <a:off x="3403600" y="3965553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A3C6AE-CC84-F071-1E60-AC91AEAE4FDC}"/>
              </a:ext>
            </a:extLst>
          </p:cNvPr>
          <p:cNvSpPr/>
          <p:nvPr/>
        </p:nvSpPr>
        <p:spPr>
          <a:xfrm>
            <a:off x="4749800" y="3965552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CDEF48-9B39-D26B-0DC8-21450548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519" y="1892854"/>
            <a:ext cx="4356065" cy="1015663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6CE228A-1A19-8662-7F92-491F71429F47}"/>
              </a:ext>
            </a:extLst>
          </p:cNvPr>
          <p:cNvSpPr/>
          <p:nvPr/>
        </p:nvSpPr>
        <p:spPr>
          <a:xfrm>
            <a:off x="3728141" y="2952289"/>
            <a:ext cx="697117" cy="8419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C0AF42-919E-2AD0-0874-67E29FC7E541}"/>
              </a:ext>
            </a:extLst>
          </p:cNvPr>
          <p:cNvSpPr/>
          <p:nvPr/>
        </p:nvSpPr>
        <p:spPr>
          <a:xfrm>
            <a:off x="729306" y="5479949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F45817-CA0F-5504-39F3-828E039826E7}"/>
              </a:ext>
            </a:extLst>
          </p:cNvPr>
          <p:cNvSpPr/>
          <p:nvPr/>
        </p:nvSpPr>
        <p:spPr>
          <a:xfrm>
            <a:off x="2075506" y="5479948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7970BA-11D5-7244-7638-38BCFAC41EDB}"/>
              </a:ext>
            </a:extLst>
          </p:cNvPr>
          <p:cNvSpPr/>
          <p:nvPr/>
        </p:nvSpPr>
        <p:spPr>
          <a:xfrm>
            <a:off x="3421706" y="5479948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2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00078 0.2210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104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00026 0.2210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104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0.05521 3.7037E-6 C -0.07995 3.7037E-6 -0.11041 0.06064 -0.11041 0.10995 L -0.11041 0.2199 " pathEditMode="relative" rAng="0" ptsTypes="AA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4FF32-8620-F42D-7276-C7EFDBB338E5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동적 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9BDD03-E25A-63C7-75B2-664848E0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4" y="2104285"/>
            <a:ext cx="5160057" cy="164523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6083B26-A183-59E2-2B9A-74B56243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84216"/>
              </p:ext>
            </p:extLst>
          </p:nvPr>
        </p:nvGraphicFramePr>
        <p:xfrm>
          <a:off x="550334" y="4920472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779968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8869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7711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335657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15149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2846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5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74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076B86-268B-7554-1939-2B341B5D81F1}"/>
              </a:ext>
            </a:extLst>
          </p:cNvPr>
          <p:cNvSpPr txBox="1"/>
          <p:nvPr/>
        </p:nvSpPr>
        <p:spPr>
          <a:xfrm>
            <a:off x="550334" y="1493068"/>
            <a:ext cx="612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메서드 예시</a:t>
            </a:r>
            <a:endParaRPr lang="en-US" altLang="ko-KR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BD3AC-9B81-0F87-DDB1-41CD34616E8A}"/>
              </a:ext>
            </a:extLst>
          </p:cNvPr>
          <p:cNvSpPr txBox="1"/>
          <p:nvPr/>
        </p:nvSpPr>
        <p:spPr>
          <a:xfrm>
            <a:off x="550334" y="4243811"/>
            <a:ext cx="612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메서드 시간 복잡도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67007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4FF32-8620-F42D-7276-C7EFDBB338E5}"/>
              </a:ext>
            </a:extLst>
          </p:cNvPr>
          <p:cNvSpPr txBox="1"/>
          <p:nvPr/>
        </p:nvSpPr>
        <p:spPr>
          <a:xfrm>
            <a:off x="550334" y="457200"/>
            <a:ext cx="3315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연결 리스트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B0065-06E0-ECE7-2341-710EE69D6085}"/>
              </a:ext>
            </a:extLst>
          </p:cNvPr>
          <p:cNvSpPr txBox="1"/>
          <p:nvPr/>
        </p:nvSpPr>
        <p:spPr>
          <a:xfrm>
            <a:off x="2167842" y="3725787"/>
            <a:ext cx="8424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배열 원소들의 순서를 유지하면서 연속된 공간에 데이터를 저장하지 않는다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연결 리스트는 노드로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이루어져있다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노드는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요소의값과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dirty="0" err="1">
                <a:solidFill>
                  <a:srgbClr val="212529"/>
                </a:solidFill>
                <a:latin typeface="-apple-system"/>
              </a:rPr>
              <a:t>다음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노드와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이전노드를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참조하고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718167-BD0F-097A-BDD2-803C6B29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85" y="2002937"/>
            <a:ext cx="7067745" cy="7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6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73343-9FD9-A643-1678-3B0E2CEEF5DC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연결 리스트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2EA14-5C71-24F5-D518-EACE447CFC53}"/>
              </a:ext>
            </a:extLst>
          </p:cNvPr>
          <p:cNvSpPr/>
          <p:nvPr/>
        </p:nvSpPr>
        <p:spPr>
          <a:xfrm>
            <a:off x="711200" y="4535916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D1494-24EF-B833-1CB0-4545C990CE9D}"/>
              </a:ext>
            </a:extLst>
          </p:cNvPr>
          <p:cNvSpPr/>
          <p:nvPr/>
        </p:nvSpPr>
        <p:spPr>
          <a:xfrm>
            <a:off x="3062333" y="4535913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31F86C-7550-146A-5D6B-F337CFCED2D4}"/>
              </a:ext>
            </a:extLst>
          </p:cNvPr>
          <p:cNvSpPr/>
          <p:nvPr/>
        </p:nvSpPr>
        <p:spPr>
          <a:xfrm>
            <a:off x="5413466" y="4535914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25EC93-05B8-4348-272E-6D3A26C202BF}"/>
              </a:ext>
            </a:extLst>
          </p:cNvPr>
          <p:cNvSpPr/>
          <p:nvPr/>
        </p:nvSpPr>
        <p:spPr>
          <a:xfrm>
            <a:off x="7764600" y="4535915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50E32F-CA45-A4B4-BC32-149A1827F3F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057400" y="5175147"/>
            <a:ext cx="100493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274291-92AA-E527-BC9A-E950268B2422}"/>
              </a:ext>
            </a:extLst>
          </p:cNvPr>
          <p:cNvCxnSpPr>
            <a:cxnSpLocks/>
          </p:cNvCxnSpPr>
          <p:nvPr/>
        </p:nvCxnSpPr>
        <p:spPr>
          <a:xfrm flipV="1">
            <a:off x="4408533" y="5175146"/>
            <a:ext cx="100493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830B4D-ADE2-930E-55ED-594777F7AA12}"/>
              </a:ext>
            </a:extLst>
          </p:cNvPr>
          <p:cNvCxnSpPr>
            <a:cxnSpLocks/>
          </p:cNvCxnSpPr>
          <p:nvPr/>
        </p:nvCxnSpPr>
        <p:spPr>
          <a:xfrm flipV="1">
            <a:off x="6759666" y="5175143"/>
            <a:ext cx="100493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FC57F8-A123-F847-0E12-CAC7C758FDC1}"/>
              </a:ext>
            </a:extLst>
          </p:cNvPr>
          <p:cNvSpPr txBox="1"/>
          <p:nvPr/>
        </p:nvSpPr>
        <p:spPr>
          <a:xfrm>
            <a:off x="550334" y="1647734"/>
            <a:ext cx="10175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장점</a:t>
            </a:r>
            <a:endParaRPr lang="en-US" altLang="ko-KR" sz="2400" b="1" dirty="0"/>
          </a:p>
          <a:p>
            <a:endParaRPr lang="en-US" altLang="ko-KR" dirty="0"/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값 삽입과 제거 시 해당 노드의 앞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뒤 노드의 참조만 변경하면 되기때문에 속도가 빠르다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0F90C75-388A-4CFA-8E5E-84682FAC8D1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31491" y="5175146"/>
            <a:ext cx="3381975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5208F7-9986-7D39-52BF-EC63DB796978}"/>
              </a:ext>
            </a:extLst>
          </p:cNvPr>
          <p:cNvSpPr/>
          <p:nvPr/>
        </p:nvSpPr>
        <p:spPr>
          <a:xfrm>
            <a:off x="6589032" y="2960421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03A2DE-980B-94D4-CBC3-399FE52422A9}"/>
              </a:ext>
            </a:extLst>
          </p:cNvPr>
          <p:cNvCxnSpPr>
            <a:cxnSpLocks/>
            <a:stCxn id="6" idx="0"/>
            <a:endCxn id="18" idx="1"/>
          </p:cNvCxnSpPr>
          <p:nvPr/>
        </p:nvCxnSpPr>
        <p:spPr>
          <a:xfrm flipV="1">
            <a:off x="6086566" y="3599655"/>
            <a:ext cx="502466" cy="9362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77FC887-BFA0-50B2-AA39-205E37ABB14E}"/>
              </a:ext>
            </a:extLst>
          </p:cNvPr>
          <p:cNvCxnSpPr>
            <a:cxnSpLocks/>
            <a:stCxn id="18" idx="3"/>
            <a:endCxn id="7" idx="0"/>
          </p:cNvCxnSpPr>
          <p:nvPr/>
        </p:nvCxnSpPr>
        <p:spPr>
          <a:xfrm>
            <a:off x="7935232" y="3599655"/>
            <a:ext cx="502468" cy="9362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758CDB-6DB7-82A9-1CFA-8A5C6879C0CD}"/>
              </a:ext>
            </a:extLst>
          </p:cNvPr>
          <p:cNvSpPr txBox="1"/>
          <p:nvPr/>
        </p:nvSpPr>
        <p:spPr>
          <a:xfrm>
            <a:off x="8926717" y="2960421"/>
            <a:ext cx="280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를 삭제하고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4</a:t>
            </a:r>
            <a:r>
              <a:rPr lang="ko-KR" altLang="en-US" dirty="0"/>
              <a:t>사이에 넣어줘</a:t>
            </a:r>
          </a:p>
        </p:txBody>
      </p:sp>
    </p:spTree>
    <p:extLst>
      <p:ext uri="{BB962C8B-B14F-4D97-AF65-F5344CB8AC3E}">
        <p14:creationId xmlns:p14="http://schemas.microsoft.com/office/powerpoint/2010/main" val="38446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73343-9FD9-A643-1678-3B0E2CEEF5DC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연결 리스트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2EA14-5C71-24F5-D518-EACE447CFC53}"/>
              </a:ext>
            </a:extLst>
          </p:cNvPr>
          <p:cNvSpPr/>
          <p:nvPr/>
        </p:nvSpPr>
        <p:spPr>
          <a:xfrm>
            <a:off x="711200" y="4535916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D1494-24EF-B833-1CB0-4545C990CE9D}"/>
              </a:ext>
            </a:extLst>
          </p:cNvPr>
          <p:cNvSpPr/>
          <p:nvPr/>
        </p:nvSpPr>
        <p:spPr>
          <a:xfrm>
            <a:off x="3062333" y="4535913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31F86C-7550-146A-5D6B-F337CFCED2D4}"/>
              </a:ext>
            </a:extLst>
          </p:cNvPr>
          <p:cNvSpPr/>
          <p:nvPr/>
        </p:nvSpPr>
        <p:spPr>
          <a:xfrm>
            <a:off x="5413466" y="4535914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25EC93-05B8-4348-272E-6D3A26C202BF}"/>
              </a:ext>
            </a:extLst>
          </p:cNvPr>
          <p:cNvSpPr/>
          <p:nvPr/>
        </p:nvSpPr>
        <p:spPr>
          <a:xfrm>
            <a:off x="7764600" y="4535915"/>
            <a:ext cx="1346200" cy="12784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50E32F-CA45-A4B4-BC32-149A1827F3F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057400" y="5175147"/>
            <a:ext cx="100493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274291-92AA-E527-BC9A-E950268B2422}"/>
              </a:ext>
            </a:extLst>
          </p:cNvPr>
          <p:cNvCxnSpPr>
            <a:cxnSpLocks/>
          </p:cNvCxnSpPr>
          <p:nvPr/>
        </p:nvCxnSpPr>
        <p:spPr>
          <a:xfrm flipV="1">
            <a:off x="4408533" y="5175146"/>
            <a:ext cx="100493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830B4D-ADE2-930E-55ED-594777F7AA12}"/>
              </a:ext>
            </a:extLst>
          </p:cNvPr>
          <p:cNvCxnSpPr>
            <a:cxnSpLocks/>
          </p:cNvCxnSpPr>
          <p:nvPr/>
        </p:nvCxnSpPr>
        <p:spPr>
          <a:xfrm flipV="1">
            <a:off x="6759666" y="5175143"/>
            <a:ext cx="100493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FC57F8-A123-F847-0E12-CAC7C758FDC1}"/>
              </a:ext>
            </a:extLst>
          </p:cNvPr>
          <p:cNvSpPr txBox="1"/>
          <p:nvPr/>
        </p:nvSpPr>
        <p:spPr>
          <a:xfrm>
            <a:off x="550334" y="1647734"/>
            <a:ext cx="10175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단점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특정값을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찾기 위해서 노드를 따라가며 순회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해야해서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속도가 느리다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58CDB-6DB7-82A9-1CFA-8A5C6879C0CD}"/>
              </a:ext>
            </a:extLst>
          </p:cNvPr>
          <p:cNvSpPr txBox="1"/>
          <p:nvPr/>
        </p:nvSpPr>
        <p:spPr>
          <a:xfrm>
            <a:off x="8926717" y="2960421"/>
            <a:ext cx="280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를 조회해줘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BEE227E-1968-C296-8588-73F78FB1FCC0}"/>
              </a:ext>
            </a:extLst>
          </p:cNvPr>
          <p:cNvSpPr/>
          <p:nvPr/>
        </p:nvSpPr>
        <p:spPr>
          <a:xfrm>
            <a:off x="2093675" y="3978330"/>
            <a:ext cx="968658" cy="5575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0E45F08-C345-EB92-169A-3280ACF3A16D}"/>
              </a:ext>
            </a:extLst>
          </p:cNvPr>
          <p:cNvSpPr/>
          <p:nvPr/>
        </p:nvSpPr>
        <p:spPr>
          <a:xfrm>
            <a:off x="4444808" y="3978329"/>
            <a:ext cx="968658" cy="5575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394D78F-97F1-6D61-E818-4407BD6AA31D}"/>
              </a:ext>
            </a:extLst>
          </p:cNvPr>
          <p:cNvSpPr/>
          <p:nvPr/>
        </p:nvSpPr>
        <p:spPr>
          <a:xfrm>
            <a:off x="6795941" y="3915812"/>
            <a:ext cx="968658" cy="5575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9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4FF32-8620-F42D-7276-C7EFDBB338E5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연결 리스트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6083B26-A183-59E2-2B9A-74B56243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613020"/>
              </p:ext>
            </p:extLst>
          </p:nvPr>
        </p:nvGraphicFramePr>
        <p:xfrm>
          <a:off x="550334" y="4920472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779968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8869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7711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335657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15149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2846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5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LinkedList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74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076B86-268B-7554-1939-2B341B5D81F1}"/>
              </a:ext>
            </a:extLst>
          </p:cNvPr>
          <p:cNvSpPr txBox="1"/>
          <p:nvPr/>
        </p:nvSpPr>
        <p:spPr>
          <a:xfrm>
            <a:off x="550334" y="1493068"/>
            <a:ext cx="612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메서드 예시</a:t>
            </a:r>
            <a:endParaRPr lang="en-US" altLang="ko-KR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BD3AC-9B81-0F87-DDB1-41CD34616E8A}"/>
              </a:ext>
            </a:extLst>
          </p:cNvPr>
          <p:cNvSpPr txBox="1"/>
          <p:nvPr/>
        </p:nvSpPr>
        <p:spPr>
          <a:xfrm>
            <a:off x="550334" y="4243811"/>
            <a:ext cx="612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메서드 시간 복잡도</a:t>
            </a:r>
            <a:endParaRPr lang="en-US" altLang="ko-KR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632EFC-1498-DF9C-12B6-6C83E7A89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40" y="2051230"/>
            <a:ext cx="5530265" cy="17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58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73343-9FD9-A643-1678-3B0E2CEEF5DC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DFC2F-092A-819C-7300-B583C983835E}"/>
              </a:ext>
            </a:extLst>
          </p:cNvPr>
          <p:cNvSpPr txBox="1"/>
          <p:nvPr/>
        </p:nvSpPr>
        <p:spPr>
          <a:xfrm>
            <a:off x="896291" y="2788467"/>
            <a:ext cx="10112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큐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이야기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할때는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스택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 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-apple-system"/>
              </a:rPr>
              <a:t>덱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이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빠질 수 없다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세 자료 구조를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구분하는것은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어느 쪽 끝에서 자료를 넣고 뺄 수 있는가 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큐를 비롯한 스택과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덱은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자료를 넣고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꺼내는 연산이 모두 상수시간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O(1)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이루어져야 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70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73343-9FD9-A643-1678-3B0E2CEEF5DC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DFC2F-092A-819C-7300-B583C983835E}"/>
              </a:ext>
            </a:extLst>
          </p:cNvPr>
          <p:cNvSpPr txBox="1"/>
          <p:nvPr/>
        </p:nvSpPr>
        <p:spPr>
          <a:xfrm>
            <a:off x="2335792" y="3116235"/>
            <a:ext cx="1011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한쪽 끝에서 자료를 넣고 반대 쪽 끝에서 자료를 꺼낼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가장 먼저 들어간 자료를 가장 먼저 꺼내게 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선입 선출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FIFO)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56BEA5-9130-4A6F-65DF-E3D8B041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64" y="1658187"/>
            <a:ext cx="6394372" cy="84183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A6C9182-F14C-1A28-EC3E-FFED091F6D51}"/>
              </a:ext>
            </a:extLst>
          </p:cNvPr>
          <p:cNvGrpSpPr/>
          <p:nvPr/>
        </p:nvGrpSpPr>
        <p:grpSpPr>
          <a:xfrm>
            <a:off x="2544023" y="4215817"/>
            <a:ext cx="6382694" cy="2320785"/>
            <a:chOff x="2335792" y="3902043"/>
            <a:chExt cx="6762943" cy="27975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1268FB-826C-9EAB-9D11-FB8552894C16}"/>
                </a:ext>
              </a:extLst>
            </p:cNvPr>
            <p:cNvSpPr/>
            <p:nvPr/>
          </p:nvSpPr>
          <p:spPr>
            <a:xfrm>
              <a:off x="3458424" y="4454305"/>
              <a:ext cx="4526733" cy="16929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D0DD28D-4E62-CD96-0CEE-0E75033E9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5157" y="3902043"/>
              <a:ext cx="1113578" cy="5522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EABA83E-8ED8-61DF-0171-A11D8B9C42C6}"/>
                </a:ext>
              </a:extLst>
            </p:cNvPr>
            <p:cNvCxnSpPr/>
            <p:nvPr/>
          </p:nvCxnSpPr>
          <p:spPr>
            <a:xfrm>
              <a:off x="2344846" y="3902043"/>
              <a:ext cx="1113578" cy="5522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3997818-1D05-F186-0A2C-0A8E5F1D7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6103" y="6147303"/>
              <a:ext cx="1113578" cy="5522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F4059D6-6AA1-3B10-38F1-69E87B3C0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792" y="6147303"/>
              <a:ext cx="1113578" cy="5522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54F451-BF83-C99C-57FC-D069C0F19E5D}"/>
              </a:ext>
            </a:extLst>
          </p:cNvPr>
          <p:cNvSpPr/>
          <p:nvPr/>
        </p:nvSpPr>
        <p:spPr>
          <a:xfrm>
            <a:off x="3602040" y="4727921"/>
            <a:ext cx="1346200" cy="127846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7EFE83-2677-605F-DDC9-8CB7DD1DF475}"/>
              </a:ext>
            </a:extLst>
          </p:cNvPr>
          <p:cNvSpPr/>
          <p:nvPr/>
        </p:nvSpPr>
        <p:spPr>
          <a:xfrm>
            <a:off x="5024534" y="4736976"/>
            <a:ext cx="1346200" cy="127846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E3218-86A3-84D1-487D-CE5B49BE25C2}"/>
              </a:ext>
            </a:extLst>
          </p:cNvPr>
          <p:cNvSpPr/>
          <p:nvPr/>
        </p:nvSpPr>
        <p:spPr>
          <a:xfrm>
            <a:off x="6447028" y="4736976"/>
            <a:ext cx="1346200" cy="127846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1F0C2BC-E05A-8F16-31A2-6F22329EDD81}"/>
              </a:ext>
            </a:extLst>
          </p:cNvPr>
          <p:cNvSpPr/>
          <p:nvPr/>
        </p:nvSpPr>
        <p:spPr>
          <a:xfrm flipH="1">
            <a:off x="8784516" y="5012226"/>
            <a:ext cx="1024467" cy="6773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98CCCA8-D29F-16FD-823A-20A1A23A1F84}"/>
              </a:ext>
            </a:extLst>
          </p:cNvPr>
          <p:cNvSpPr/>
          <p:nvPr/>
        </p:nvSpPr>
        <p:spPr>
          <a:xfrm flipH="1">
            <a:off x="2181041" y="5012226"/>
            <a:ext cx="1024467" cy="6773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57B83DE-B781-1BC2-3B83-86908345B5DA}"/>
              </a:ext>
            </a:extLst>
          </p:cNvPr>
          <p:cNvGrpSpPr/>
          <p:nvPr/>
        </p:nvGrpSpPr>
        <p:grpSpPr>
          <a:xfrm>
            <a:off x="2544646" y="2228599"/>
            <a:ext cx="7102708" cy="1080000"/>
            <a:chOff x="1758999" y="2045183"/>
            <a:chExt cx="7102708" cy="1080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B4E58AE-8BEA-2F1F-DAB0-A7DBADB2F79F}"/>
                </a:ext>
              </a:extLst>
            </p:cNvPr>
            <p:cNvSpPr/>
            <p:nvPr/>
          </p:nvSpPr>
          <p:spPr>
            <a:xfrm>
              <a:off x="1758999" y="2045183"/>
              <a:ext cx="1080000" cy="108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FB0CF8B-F729-4CD7-04BD-0385B70524DC}"/>
                </a:ext>
              </a:extLst>
            </p:cNvPr>
            <p:cNvSpPr/>
            <p:nvPr/>
          </p:nvSpPr>
          <p:spPr>
            <a:xfrm>
              <a:off x="3264676" y="2045183"/>
              <a:ext cx="1080000" cy="108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8573D6C-8A8B-94B8-5929-15D89EFAFF2A}"/>
                </a:ext>
              </a:extLst>
            </p:cNvPr>
            <p:cNvSpPr/>
            <p:nvPr/>
          </p:nvSpPr>
          <p:spPr>
            <a:xfrm>
              <a:off x="4770353" y="2045183"/>
              <a:ext cx="1080000" cy="108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14E162F-1DA4-8683-721F-E89261DB62D2}"/>
                </a:ext>
              </a:extLst>
            </p:cNvPr>
            <p:cNvSpPr/>
            <p:nvPr/>
          </p:nvSpPr>
          <p:spPr>
            <a:xfrm>
              <a:off x="6276030" y="2045183"/>
              <a:ext cx="1080000" cy="108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C87A452-12AD-4F2F-2D0A-FBDE0DBED322}"/>
                </a:ext>
              </a:extLst>
            </p:cNvPr>
            <p:cNvSpPr/>
            <p:nvPr/>
          </p:nvSpPr>
          <p:spPr>
            <a:xfrm>
              <a:off x="7781707" y="2045183"/>
              <a:ext cx="1080000" cy="108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B53E1A1-1F68-12FD-BF69-87C63C4C34AD}"/>
                </a:ext>
              </a:extLst>
            </p:cNvPr>
            <p:cNvCxnSpPr>
              <a:stCxn id="4" idx="6"/>
              <a:endCxn id="12" idx="2"/>
            </p:cNvCxnSpPr>
            <p:nvPr/>
          </p:nvCxnSpPr>
          <p:spPr>
            <a:xfrm>
              <a:off x="2838999" y="2585183"/>
              <a:ext cx="42567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C82C8-9D37-F442-6FDF-CB1E8D0B2DD3}"/>
                </a:ext>
              </a:extLst>
            </p:cNvPr>
            <p:cNvCxnSpPr/>
            <p:nvPr/>
          </p:nvCxnSpPr>
          <p:spPr>
            <a:xfrm>
              <a:off x="4344676" y="2585183"/>
              <a:ext cx="42567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2B1F6DB-BE7A-4DCA-0B68-7F341D1D9CAF}"/>
                </a:ext>
              </a:extLst>
            </p:cNvPr>
            <p:cNvCxnSpPr/>
            <p:nvPr/>
          </p:nvCxnSpPr>
          <p:spPr>
            <a:xfrm>
              <a:off x="5850353" y="2585183"/>
              <a:ext cx="42567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B467D22-D216-B0D4-4D6D-5624B1B906D3}"/>
                </a:ext>
              </a:extLst>
            </p:cNvPr>
            <p:cNvCxnSpPr/>
            <p:nvPr/>
          </p:nvCxnSpPr>
          <p:spPr>
            <a:xfrm>
              <a:off x="7356030" y="2572586"/>
              <a:ext cx="42567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7E03D1-B5A9-CC18-99EA-F7CE3E012255}"/>
              </a:ext>
            </a:extLst>
          </p:cNvPr>
          <p:cNvSpPr txBox="1"/>
          <p:nvPr/>
        </p:nvSpPr>
        <p:spPr>
          <a:xfrm>
            <a:off x="2872276" y="2537766"/>
            <a:ext cx="665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1            2             3            4             5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7C8E82-1835-F36D-04DE-283548E208D4}"/>
              </a:ext>
            </a:extLst>
          </p:cNvPr>
          <p:cNvSpPr txBox="1"/>
          <p:nvPr/>
        </p:nvSpPr>
        <p:spPr>
          <a:xfrm>
            <a:off x="4483100" y="4485436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선형 자료구조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162F6E-B932-D1A1-8FFC-7C9CCD919C8C}"/>
              </a:ext>
            </a:extLst>
          </p:cNvPr>
          <p:cNvSpPr txBox="1"/>
          <p:nvPr/>
        </p:nvSpPr>
        <p:spPr>
          <a:xfrm>
            <a:off x="2271975" y="5317066"/>
            <a:ext cx="725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 err="1">
                <a:effectLst/>
                <a:latin typeface="-apple-system"/>
              </a:rPr>
              <a:t>자료들간의</a:t>
            </a:r>
            <a:r>
              <a:rPr lang="ko-KR" altLang="en-US" b="0" i="0" dirty="0">
                <a:effectLst/>
                <a:latin typeface="-apple-system"/>
              </a:rPr>
              <a:t> 앞뒤 관계가 </a:t>
            </a:r>
            <a:r>
              <a:rPr lang="en-US" altLang="ko-KR" b="1" i="0" dirty="0">
                <a:effectLst/>
                <a:latin typeface="-apple-system"/>
              </a:rPr>
              <a:t>1 : 1</a:t>
            </a:r>
            <a:r>
              <a:rPr lang="ko-KR" altLang="en-US" b="0" i="0" dirty="0">
                <a:effectLst/>
                <a:latin typeface="-apple-system"/>
              </a:rPr>
              <a:t> 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11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73343-9FD9-A643-1678-3B0E2CEEF5DC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A4B9B-E74E-8B37-347C-24F4005DDEA8}"/>
              </a:ext>
            </a:extLst>
          </p:cNvPr>
          <p:cNvSpPr txBox="1"/>
          <p:nvPr/>
        </p:nvSpPr>
        <p:spPr>
          <a:xfrm>
            <a:off x="668868" y="1820334"/>
            <a:ext cx="756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자바에서 큐는 어떻게 구현되어 있을까</a:t>
            </a:r>
            <a:r>
              <a:rPr lang="en-US" altLang="ko-KR" sz="2400" b="1" dirty="0"/>
              <a:t>?</a:t>
            </a:r>
            <a:r>
              <a:rPr lang="ko-KR" altLang="en-US" sz="2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166A2-402E-A1E5-7907-2D9751DB03E1}"/>
              </a:ext>
            </a:extLst>
          </p:cNvPr>
          <p:cNvSpPr txBox="1"/>
          <p:nvPr/>
        </p:nvSpPr>
        <p:spPr>
          <a:xfrm>
            <a:off x="2404534" y="2852804"/>
            <a:ext cx="9138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연결 리스트로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구현되어있다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동적 배열을 통해서도 따로 구현할 수 있으나 보편적으로 사용하는 것은 연결리스트이다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275A280-66DA-2A11-2E60-102A2B2D35B1}"/>
              </a:ext>
            </a:extLst>
          </p:cNvPr>
          <p:cNvSpPr/>
          <p:nvPr/>
        </p:nvSpPr>
        <p:spPr>
          <a:xfrm>
            <a:off x="1117601" y="2844801"/>
            <a:ext cx="1024467" cy="6773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75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4FF32-8620-F42D-7276-C7EFDBB338E5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큐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6083B26-A183-59E2-2B9A-74B56243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19227"/>
              </p:ext>
            </p:extLst>
          </p:nvPr>
        </p:nvGraphicFramePr>
        <p:xfrm>
          <a:off x="550334" y="4920472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779968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8869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7711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335657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15149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2846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5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74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076B86-268B-7554-1939-2B341B5D81F1}"/>
              </a:ext>
            </a:extLst>
          </p:cNvPr>
          <p:cNvSpPr txBox="1"/>
          <p:nvPr/>
        </p:nvSpPr>
        <p:spPr>
          <a:xfrm>
            <a:off x="550334" y="1493068"/>
            <a:ext cx="612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메서드 예시</a:t>
            </a:r>
            <a:endParaRPr lang="en-US" altLang="ko-KR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BD3AC-9B81-0F87-DDB1-41CD34616E8A}"/>
              </a:ext>
            </a:extLst>
          </p:cNvPr>
          <p:cNvSpPr txBox="1"/>
          <p:nvPr/>
        </p:nvSpPr>
        <p:spPr>
          <a:xfrm>
            <a:off x="550334" y="4243811"/>
            <a:ext cx="612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메서드 시간 복잡도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038990-67B2-31A3-AD9D-1C2E93A2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1" y="1954733"/>
            <a:ext cx="5055835" cy="196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73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73343-9FD9-A643-1678-3B0E2CEEF5DC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DFC2F-092A-819C-7300-B583C983835E}"/>
              </a:ext>
            </a:extLst>
          </p:cNvPr>
          <p:cNvSpPr txBox="1"/>
          <p:nvPr/>
        </p:nvSpPr>
        <p:spPr>
          <a:xfrm>
            <a:off x="3089136" y="3265568"/>
            <a:ext cx="1011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한쪽 끝에서만 자료를 넣고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꺼낼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가장 늦게 들어간 자료를 가장 먼저 꺼내게 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.(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후입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선출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LIFO)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F4E7D-F6EE-6785-3B44-33397AD17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52" y="1659733"/>
            <a:ext cx="7084040" cy="92114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1BC20A-CF51-574B-8BDF-7842B6F02FFD}"/>
              </a:ext>
            </a:extLst>
          </p:cNvPr>
          <p:cNvSpPr/>
          <p:nvPr/>
        </p:nvSpPr>
        <p:spPr>
          <a:xfrm rot="5400000">
            <a:off x="-536755" y="4032774"/>
            <a:ext cx="3610674" cy="140448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6155A5-B68A-3A23-EFBD-26233D44F93D}"/>
              </a:ext>
            </a:extLst>
          </p:cNvPr>
          <p:cNvSpPr/>
          <p:nvPr/>
        </p:nvSpPr>
        <p:spPr>
          <a:xfrm>
            <a:off x="624626" y="5504507"/>
            <a:ext cx="1346200" cy="100325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16116F-9E25-16A2-CFFF-736293E5E67A}"/>
              </a:ext>
            </a:extLst>
          </p:cNvPr>
          <p:cNvSpPr/>
          <p:nvPr/>
        </p:nvSpPr>
        <p:spPr>
          <a:xfrm>
            <a:off x="624626" y="4599160"/>
            <a:ext cx="1346200" cy="90534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4151A7-EE1E-977D-11D9-B4A7AFA81DAA}"/>
              </a:ext>
            </a:extLst>
          </p:cNvPr>
          <p:cNvSpPr/>
          <p:nvPr/>
        </p:nvSpPr>
        <p:spPr>
          <a:xfrm>
            <a:off x="624626" y="3661218"/>
            <a:ext cx="1346200" cy="90534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A722CC-0DF0-639C-7A24-7A38313468A6}"/>
              </a:ext>
            </a:extLst>
          </p:cNvPr>
          <p:cNvSpPr/>
          <p:nvPr/>
        </p:nvSpPr>
        <p:spPr>
          <a:xfrm>
            <a:off x="1369216" y="1426579"/>
            <a:ext cx="1346200" cy="90534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화살표: 오른쪽으로 구부러짐 31">
            <a:extLst>
              <a:ext uri="{FF2B5EF4-FFF2-40B4-BE49-F238E27FC236}">
                <a16:creationId xmlns:a16="http://schemas.microsoft.com/office/drawing/2014/main" id="{1934E051-05B1-E129-ABE1-D40C24B8947C}"/>
              </a:ext>
            </a:extLst>
          </p:cNvPr>
          <p:cNvSpPr/>
          <p:nvPr/>
        </p:nvSpPr>
        <p:spPr>
          <a:xfrm>
            <a:off x="814812" y="1947320"/>
            <a:ext cx="778598" cy="1249461"/>
          </a:xfrm>
          <a:prstGeom prst="curvedRightArrow">
            <a:avLst>
              <a:gd name="adj1" fmla="val 9529"/>
              <a:gd name="adj2" fmla="val 22903"/>
              <a:gd name="adj3" fmla="val 400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오른쪽으로 구부러짐 33">
            <a:extLst>
              <a:ext uri="{FF2B5EF4-FFF2-40B4-BE49-F238E27FC236}">
                <a16:creationId xmlns:a16="http://schemas.microsoft.com/office/drawing/2014/main" id="{1AC111C2-F40E-8CD1-2CF8-723C1F8F2DD1}"/>
              </a:ext>
            </a:extLst>
          </p:cNvPr>
          <p:cNvSpPr/>
          <p:nvPr/>
        </p:nvSpPr>
        <p:spPr>
          <a:xfrm flipH="1" flipV="1">
            <a:off x="1830001" y="2137904"/>
            <a:ext cx="778598" cy="1249461"/>
          </a:xfrm>
          <a:prstGeom prst="curvedRightArrow">
            <a:avLst>
              <a:gd name="adj1" fmla="val 9529"/>
              <a:gd name="adj2" fmla="val 22903"/>
              <a:gd name="adj3" fmla="val 400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54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73343-9FD9-A643-1678-3B0E2CEEF5DC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스택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88EA-2EB7-EC0C-F97F-DB1693FEA064}"/>
              </a:ext>
            </a:extLst>
          </p:cNvPr>
          <p:cNvSpPr txBox="1"/>
          <p:nvPr/>
        </p:nvSpPr>
        <p:spPr>
          <a:xfrm>
            <a:off x="668868" y="1820334"/>
            <a:ext cx="756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자바에서 스택은 어떻게 구현되어 있을까</a:t>
            </a:r>
            <a:r>
              <a:rPr lang="en-US" altLang="ko-KR" sz="2400" b="1" dirty="0"/>
              <a:t>?</a:t>
            </a:r>
            <a:r>
              <a:rPr lang="ko-KR" altLang="en-US" sz="2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21B11-1AEA-8B83-7A9F-E4A36F8C7F56}"/>
              </a:ext>
            </a:extLst>
          </p:cNvPr>
          <p:cNvSpPr txBox="1"/>
          <p:nvPr/>
        </p:nvSpPr>
        <p:spPr>
          <a:xfrm>
            <a:off x="2404534" y="2852804"/>
            <a:ext cx="93740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Vector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통해 동적 배열로 구현되어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하지만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Vector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통해 구현함으로써 생긴 단점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가지가 존재한다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- Thread-safe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해서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멀티스레드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환경이 아닐 때 사용하면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lock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거는 작업으로 많은 오버헤드                                       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  가 발생한다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- Vector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클래스를 확장했기 때문에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LIFO(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후입선출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하지 못하게 데이터를 삽입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삭제 가능하다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따라서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Deque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인터페이스의 구현체인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ArrayDeque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스택으로 사용하는 것이 좋다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BCC52A6-4F44-4F32-BD37-B4B8BD754164}"/>
              </a:ext>
            </a:extLst>
          </p:cNvPr>
          <p:cNvSpPr/>
          <p:nvPr/>
        </p:nvSpPr>
        <p:spPr>
          <a:xfrm>
            <a:off x="909371" y="3496650"/>
            <a:ext cx="1024467" cy="6773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78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4FF32-8620-F42D-7276-C7EFDBB338E5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스택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6083B26-A183-59E2-2B9A-74B56243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82794"/>
              </p:ext>
            </p:extLst>
          </p:nvPr>
        </p:nvGraphicFramePr>
        <p:xfrm>
          <a:off x="550334" y="4920472"/>
          <a:ext cx="677333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779968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8869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7711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335657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1514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5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74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076B86-268B-7554-1939-2B341B5D81F1}"/>
              </a:ext>
            </a:extLst>
          </p:cNvPr>
          <p:cNvSpPr txBox="1"/>
          <p:nvPr/>
        </p:nvSpPr>
        <p:spPr>
          <a:xfrm>
            <a:off x="550334" y="1493068"/>
            <a:ext cx="612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메서드 예시</a:t>
            </a:r>
            <a:endParaRPr lang="en-US" altLang="ko-KR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BD3AC-9B81-0F87-DDB1-41CD34616E8A}"/>
              </a:ext>
            </a:extLst>
          </p:cNvPr>
          <p:cNvSpPr txBox="1"/>
          <p:nvPr/>
        </p:nvSpPr>
        <p:spPr>
          <a:xfrm>
            <a:off x="550334" y="4243811"/>
            <a:ext cx="612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메서드 시간 복잡도</a:t>
            </a:r>
            <a:endParaRPr lang="en-US" altLang="ko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67FFCB-1A15-FAD6-3D87-D90E932B9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3" y="1999741"/>
            <a:ext cx="5105543" cy="20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14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CDFC2F-092A-819C-7300-B583C983835E}"/>
              </a:ext>
            </a:extLst>
          </p:cNvPr>
          <p:cNvSpPr txBox="1"/>
          <p:nvPr/>
        </p:nvSpPr>
        <p:spPr>
          <a:xfrm>
            <a:off x="2544023" y="3073377"/>
            <a:ext cx="1011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양쪽 끝에서 모두 자료를 넣고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꺼낼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덱을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이용하면 스택과 큐 모두 구현할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A6C9182-F14C-1A28-EC3E-FFED091F6D51}"/>
              </a:ext>
            </a:extLst>
          </p:cNvPr>
          <p:cNvGrpSpPr/>
          <p:nvPr/>
        </p:nvGrpSpPr>
        <p:grpSpPr>
          <a:xfrm>
            <a:off x="2544023" y="4215817"/>
            <a:ext cx="6382694" cy="2320785"/>
            <a:chOff x="2335792" y="3902043"/>
            <a:chExt cx="6762943" cy="27975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1268FB-826C-9EAB-9D11-FB8552894C16}"/>
                </a:ext>
              </a:extLst>
            </p:cNvPr>
            <p:cNvSpPr/>
            <p:nvPr/>
          </p:nvSpPr>
          <p:spPr>
            <a:xfrm>
              <a:off x="3458424" y="4454305"/>
              <a:ext cx="4526733" cy="16929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D0DD28D-4E62-CD96-0CEE-0E75033E9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5157" y="3902043"/>
              <a:ext cx="1113578" cy="5522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EABA83E-8ED8-61DF-0171-A11D8B9C42C6}"/>
                </a:ext>
              </a:extLst>
            </p:cNvPr>
            <p:cNvCxnSpPr/>
            <p:nvPr/>
          </p:nvCxnSpPr>
          <p:spPr>
            <a:xfrm>
              <a:off x="2344846" y="3902043"/>
              <a:ext cx="1113578" cy="5522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3997818-1D05-F186-0A2C-0A8E5F1D7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6103" y="6147303"/>
              <a:ext cx="1113578" cy="5522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F4059D6-6AA1-3B10-38F1-69E87B3C0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792" y="6147303"/>
              <a:ext cx="1113578" cy="5522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54F451-BF83-C99C-57FC-D069C0F19E5D}"/>
              </a:ext>
            </a:extLst>
          </p:cNvPr>
          <p:cNvSpPr/>
          <p:nvPr/>
        </p:nvSpPr>
        <p:spPr>
          <a:xfrm>
            <a:off x="3602040" y="4727921"/>
            <a:ext cx="1339971" cy="67733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7EFE83-2677-605F-DDC9-8CB7DD1DF475}"/>
              </a:ext>
            </a:extLst>
          </p:cNvPr>
          <p:cNvSpPr/>
          <p:nvPr/>
        </p:nvSpPr>
        <p:spPr>
          <a:xfrm>
            <a:off x="5024534" y="4736977"/>
            <a:ext cx="1346200" cy="6682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E3218-86A3-84D1-487D-CE5B49BE25C2}"/>
              </a:ext>
            </a:extLst>
          </p:cNvPr>
          <p:cNvSpPr/>
          <p:nvPr/>
        </p:nvSpPr>
        <p:spPr>
          <a:xfrm>
            <a:off x="6447028" y="4736976"/>
            <a:ext cx="1346200" cy="67733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98CCCA8-D29F-16FD-823A-20A1A23A1F84}"/>
              </a:ext>
            </a:extLst>
          </p:cNvPr>
          <p:cNvSpPr/>
          <p:nvPr/>
        </p:nvSpPr>
        <p:spPr>
          <a:xfrm flipH="1">
            <a:off x="2081532" y="4741607"/>
            <a:ext cx="951458" cy="543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2D820-7D35-886E-7A24-9F1738AB0132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덱</a:t>
            </a:r>
            <a:r>
              <a:rPr lang="en-US" altLang="ko-KR" sz="3200" b="1" dirty="0"/>
              <a:t>(dequeue)</a:t>
            </a:r>
            <a:endParaRPr lang="ko-KR" altLang="en-US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1F5386-0BF1-0773-271C-D2E670F8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92" y="1482884"/>
            <a:ext cx="6314525" cy="117520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0BB8370-82CB-B1C0-91A5-AFD5E80C34E9}"/>
              </a:ext>
            </a:extLst>
          </p:cNvPr>
          <p:cNvSpPr/>
          <p:nvPr/>
        </p:nvSpPr>
        <p:spPr>
          <a:xfrm>
            <a:off x="2181041" y="5467732"/>
            <a:ext cx="951458" cy="543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DEDFC84-3CCD-28E0-5821-5C4973F756AC}"/>
              </a:ext>
            </a:extLst>
          </p:cNvPr>
          <p:cNvSpPr/>
          <p:nvPr/>
        </p:nvSpPr>
        <p:spPr>
          <a:xfrm flipH="1">
            <a:off x="7993118" y="4716394"/>
            <a:ext cx="951458" cy="543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6811D19-0AD7-9498-4CC7-446C7EF0CFDF}"/>
              </a:ext>
            </a:extLst>
          </p:cNvPr>
          <p:cNvSpPr/>
          <p:nvPr/>
        </p:nvSpPr>
        <p:spPr>
          <a:xfrm>
            <a:off x="8092627" y="5442519"/>
            <a:ext cx="951458" cy="543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6CE077-BA6A-B881-CEF1-FC032FA97DA6}"/>
              </a:ext>
            </a:extLst>
          </p:cNvPr>
          <p:cNvSpPr/>
          <p:nvPr/>
        </p:nvSpPr>
        <p:spPr>
          <a:xfrm>
            <a:off x="6486829" y="5442519"/>
            <a:ext cx="1346200" cy="56829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428083-7D09-E17B-F9D5-DEBFD5D9C7A8}"/>
              </a:ext>
            </a:extLst>
          </p:cNvPr>
          <p:cNvSpPr/>
          <p:nvPr/>
        </p:nvSpPr>
        <p:spPr>
          <a:xfrm>
            <a:off x="5032072" y="5467732"/>
            <a:ext cx="1346200" cy="5430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F47CF0-8F14-AF60-0514-50ECE9F60941}"/>
              </a:ext>
            </a:extLst>
          </p:cNvPr>
          <p:cNvSpPr/>
          <p:nvPr/>
        </p:nvSpPr>
        <p:spPr>
          <a:xfrm>
            <a:off x="3629496" y="5412422"/>
            <a:ext cx="1346200" cy="60938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69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6F88EA-2EB7-EC0C-F97F-DB1693FEA064}"/>
              </a:ext>
            </a:extLst>
          </p:cNvPr>
          <p:cNvSpPr txBox="1"/>
          <p:nvPr/>
        </p:nvSpPr>
        <p:spPr>
          <a:xfrm>
            <a:off x="668868" y="1820334"/>
            <a:ext cx="756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자바에서 </a:t>
            </a:r>
            <a:r>
              <a:rPr lang="ko-KR" altLang="en-US" sz="2400" b="1" dirty="0" err="1"/>
              <a:t>덱은</a:t>
            </a:r>
            <a:r>
              <a:rPr lang="ko-KR" altLang="en-US" sz="2400" b="1" dirty="0"/>
              <a:t> 어떻게 구현되어 있을까</a:t>
            </a:r>
            <a:r>
              <a:rPr lang="en-US" altLang="ko-KR" sz="2400" b="1" dirty="0"/>
              <a:t>?</a:t>
            </a:r>
            <a:r>
              <a:rPr lang="ko-KR" altLang="en-US" sz="2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21B11-1AEA-8B83-7A9F-E4A36F8C7F56}"/>
              </a:ext>
            </a:extLst>
          </p:cNvPr>
          <p:cNvSpPr txBox="1"/>
          <p:nvPr/>
        </p:nvSpPr>
        <p:spPr>
          <a:xfrm>
            <a:off x="2463801" y="2737193"/>
            <a:ext cx="9374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연결 리스트와 동적 배열로 구현되어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보편적으로는 동적 배열로 구현된 클래스를 이용한다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BCC52A6-4F44-4F32-BD37-B4B8BD754164}"/>
              </a:ext>
            </a:extLst>
          </p:cNvPr>
          <p:cNvSpPr/>
          <p:nvPr/>
        </p:nvSpPr>
        <p:spPr>
          <a:xfrm>
            <a:off x="909371" y="2658450"/>
            <a:ext cx="1024467" cy="6773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75F16-EEDC-0078-B330-A9727E81AD55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덱</a:t>
            </a:r>
            <a:r>
              <a:rPr lang="en-US" altLang="ko-KR" sz="3200" b="1" dirty="0"/>
              <a:t>(dequeue)</a:t>
            </a:r>
            <a:endParaRPr lang="ko-KR" altLang="en-US" sz="3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596408-B518-404C-2180-5529B84F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1" y="3768884"/>
            <a:ext cx="6314525" cy="11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6083B26-A183-59E2-2B9A-74B56243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35230"/>
              </p:ext>
            </p:extLst>
          </p:nvPr>
        </p:nvGraphicFramePr>
        <p:xfrm>
          <a:off x="550334" y="4920472"/>
          <a:ext cx="677333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779968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8869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7711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335657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2846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5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Deque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74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076B86-268B-7554-1939-2B341B5D81F1}"/>
              </a:ext>
            </a:extLst>
          </p:cNvPr>
          <p:cNvSpPr txBox="1"/>
          <p:nvPr/>
        </p:nvSpPr>
        <p:spPr>
          <a:xfrm>
            <a:off x="550334" y="1493068"/>
            <a:ext cx="612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메서드 예시</a:t>
            </a:r>
            <a:endParaRPr lang="en-US" altLang="ko-KR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BD3AC-9B81-0F87-DDB1-41CD34616E8A}"/>
              </a:ext>
            </a:extLst>
          </p:cNvPr>
          <p:cNvSpPr txBox="1"/>
          <p:nvPr/>
        </p:nvSpPr>
        <p:spPr>
          <a:xfrm>
            <a:off x="550334" y="4243811"/>
            <a:ext cx="612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메서드 시간 복잡도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CF7605-53AB-08A6-A5AE-271D02EC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80" y="1954485"/>
            <a:ext cx="3922955" cy="2074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8AFD1-86BE-0F14-57CE-0DA6E0F2D635}"/>
              </a:ext>
            </a:extLst>
          </p:cNvPr>
          <p:cNvSpPr txBox="1"/>
          <p:nvPr/>
        </p:nvSpPr>
        <p:spPr>
          <a:xfrm>
            <a:off x="550334" y="457199"/>
            <a:ext cx="258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덱</a:t>
            </a:r>
            <a:r>
              <a:rPr lang="en-US" altLang="ko-KR" sz="3200" b="1" dirty="0"/>
              <a:t>(dequeue)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69397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2B17F-7F78-F733-910A-2E1A34645CC9}"/>
              </a:ext>
            </a:extLst>
          </p:cNvPr>
          <p:cNvSpPr txBox="1"/>
          <p:nvPr/>
        </p:nvSpPr>
        <p:spPr>
          <a:xfrm>
            <a:off x="550334" y="457199"/>
            <a:ext cx="648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상황에 맞는 자료구조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3E79A-D06A-5A51-115B-A547AB24FC73}"/>
              </a:ext>
            </a:extLst>
          </p:cNvPr>
          <p:cNvSpPr txBox="1"/>
          <p:nvPr/>
        </p:nvSpPr>
        <p:spPr>
          <a:xfrm>
            <a:off x="745067" y="154796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선형 자료구조 사용 예시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34E1A-3DCA-F981-B975-8988BA913B80}"/>
              </a:ext>
            </a:extLst>
          </p:cNvPr>
          <p:cNvSpPr txBox="1"/>
          <p:nvPr/>
        </p:nvSpPr>
        <p:spPr>
          <a:xfrm>
            <a:off x="745067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롤백 기능을 구현하고 싶어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!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해당 상황은 삭제된 작업을 다시 되돌려 놓아야 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이럴때는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데이터의 삽입과 제거 속도가 빠른 연결 리스트를 사용해보자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EFDC5-4BE0-24C0-C53D-BF8504CDC38C}"/>
              </a:ext>
            </a:extLst>
          </p:cNvPr>
          <p:cNvSpPr txBox="1"/>
          <p:nvPr/>
        </p:nvSpPr>
        <p:spPr>
          <a:xfrm>
            <a:off x="745067" y="370959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작업을 마치면 이전 작업으로 돌아가고 싶어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!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해당 상황은 현 작업이 끝나면 이전 작업으로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돌아가야한다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이럴때는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스택을 사용하여 작업의 호출을 관리해보자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121369-B0E9-A3BB-74E6-4A876E5275B4}"/>
              </a:ext>
            </a:extLst>
          </p:cNvPr>
          <p:cNvSpPr txBox="1"/>
          <p:nvPr/>
        </p:nvSpPr>
        <p:spPr>
          <a:xfrm>
            <a:off x="745067" y="49099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놀이공원의 대기 줄을 구현하고 싶어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!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해당 상황은 일렬로 세워진 줄에서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먼저온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사람이 먼저 놀이공원에 입장 할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이럴때는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선입선출의 속성을 지닌 큐를 사용해 보자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8828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4279B1-A979-7B37-A51D-5E41DC629EA2}"/>
              </a:ext>
            </a:extLst>
          </p:cNvPr>
          <p:cNvSpPr txBox="1"/>
          <p:nvPr/>
        </p:nvSpPr>
        <p:spPr>
          <a:xfrm>
            <a:off x="3771900" y="2809796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9247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D2542D-05D7-E1A7-C5B8-D7CE119E46AE}"/>
              </a:ext>
            </a:extLst>
          </p:cNvPr>
          <p:cNvGrpSpPr/>
          <p:nvPr/>
        </p:nvGrpSpPr>
        <p:grpSpPr>
          <a:xfrm>
            <a:off x="3302221" y="652838"/>
            <a:ext cx="4732241" cy="3848592"/>
            <a:chOff x="1625821" y="1516438"/>
            <a:chExt cx="4732241" cy="384859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B54A4E2-6DC4-9119-6545-FC74BE735956}"/>
                </a:ext>
              </a:extLst>
            </p:cNvPr>
            <p:cNvSpPr/>
            <p:nvPr/>
          </p:nvSpPr>
          <p:spPr>
            <a:xfrm>
              <a:off x="4008819" y="1516438"/>
              <a:ext cx="1080000" cy="108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46DAF72-EEDB-FD98-2C10-362C4FEE0B53}"/>
                </a:ext>
              </a:extLst>
            </p:cNvPr>
            <p:cNvSpPr/>
            <p:nvPr/>
          </p:nvSpPr>
          <p:spPr>
            <a:xfrm>
              <a:off x="2705821" y="2876403"/>
              <a:ext cx="1080000" cy="108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2</a:t>
              </a:r>
              <a:endParaRPr lang="ko-KR" altLang="en-US" sz="24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7217DC6-B8CC-E2C7-4E60-8EB69E4E84EB}"/>
                </a:ext>
              </a:extLst>
            </p:cNvPr>
            <p:cNvSpPr/>
            <p:nvPr/>
          </p:nvSpPr>
          <p:spPr>
            <a:xfrm>
              <a:off x="5278062" y="2876403"/>
              <a:ext cx="1080000" cy="108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3</a:t>
              </a:r>
              <a:endParaRPr lang="ko-KR" altLang="en-US" sz="24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F36532C-5865-8E25-7C52-1F557CB116C8}"/>
                </a:ext>
              </a:extLst>
            </p:cNvPr>
            <p:cNvSpPr/>
            <p:nvPr/>
          </p:nvSpPr>
          <p:spPr>
            <a:xfrm>
              <a:off x="1625821" y="4285030"/>
              <a:ext cx="1080000" cy="108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4</a:t>
              </a:r>
              <a:endParaRPr lang="ko-KR" altLang="en-US" sz="24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AA4E944-5835-8D50-3CD1-3AE1D08B3A78}"/>
                </a:ext>
              </a:extLst>
            </p:cNvPr>
            <p:cNvSpPr/>
            <p:nvPr/>
          </p:nvSpPr>
          <p:spPr>
            <a:xfrm>
              <a:off x="3785821" y="4285030"/>
              <a:ext cx="1080000" cy="108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5</a:t>
              </a:r>
              <a:endParaRPr lang="ko-KR" altLang="en-US" sz="2400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0965929-C716-CDD2-9B95-14A45694D55A}"/>
                </a:ext>
              </a:extLst>
            </p:cNvPr>
            <p:cNvCxnSpPr>
              <a:cxnSpLocks/>
              <a:stCxn id="3" idx="3"/>
              <a:endCxn id="4" idx="0"/>
            </p:cNvCxnSpPr>
            <p:nvPr/>
          </p:nvCxnSpPr>
          <p:spPr>
            <a:xfrm flipH="1">
              <a:off x="3245821" y="2438276"/>
              <a:ext cx="921160" cy="4381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29EA004-63BD-3260-922D-E881AB00ED68}"/>
                </a:ext>
              </a:extLst>
            </p:cNvPr>
            <p:cNvCxnSpPr>
              <a:cxnSpLocks/>
              <a:stCxn id="3" idx="5"/>
              <a:endCxn id="5" idx="0"/>
            </p:cNvCxnSpPr>
            <p:nvPr/>
          </p:nvCxnSpPr>
          <p:spPr>
            <a:xfrm>
              <a:off x="4930657" y="2438276"/>
              <a:ext cx="887405" cy="4381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C154546-CFAE-6F18-1E0F-A0E1CD4CD2CE}"/>
                </a:ext>
              </a:extLst>
            </p:cNvPr>
            <p:cNvCxnSpPr>
              <a:cxnSpLocks/>
              <a:stCxn id="4" idx="5"/>
              <a:endCxn id="7" idx="0"/>
            </p:cNvCxnSpPr>
            <p:nvPr/>
          </p:nvCxnSpPr>
          <p:spPr>
            <a:xfrm>
              <a:off x="3627659" y="3798241"/>
              <a:ext cx="698162" cy="4867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6DF95F1-D48D-AA8F-F121-89486F4C45EE}"/>
                </a:ext>
              </a:extLst>
            </p:cNvPr>
            <p:cNvCxnSpPr>
              <a:cxnSpLocks/>
              <a:stCxn id="6" idx="0"/>
              <a:endCxn id="4" idx="3"/>
            </p:cNvCxnSpPr>
            <p:nvPr/>
          </p:nvCxnSpPr>
          <p:spPr>
            <a:xfrm flipV="1">
              <a:off x="2165821" y="3798241"/>
              <a:ext cx="698162" cy="4867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B06C5E-FC1D-2FFB-2CD0-AB6D0EAA7C02}"/>
              </a:ext>
            </a:extLst>
          </p:cNvPr>
          <p:cNvSpPr txBox="1"/>
          <p:nvPr/>
        </p:nvSpPr>
        <p:spPr>
          <a:xfrm>
            <a:off x="4483100" y="4832775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비선형 자료구조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49BED0-42D7-BDEE-6A17-2E727A094749}"/>
              </a:ext>
            </a:extLst>
          </p:cNvPr>
          <p:cNvSpPr txBox="1"/>
          <p:nvPr/>
        </p:nvSpPr>
        <p:spPr>
          <a:xfrm>
            <a:off x="2374254" y="5639005"/>
            <a:ext cx="725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 err="1">
                <a:effectLst/>
                <a:latin typeface="-apple-system"/>
              </a:rPr>
              <a:t>자료들간의</a:t>
            </a:r>
            <a:r>
              <a:rPr lang="ko-KR" altLang="en-US" b="0" i="0" dirty="0">
                <a:effectLst/>
                <a:latin typeface="-apple-system"/>
              </a:rPr>
              <a:t> 앞뒤 관계가 </a:t>
            </a:r>
            <a:r>
              <a:rPr lang="en-US" altLang="ko-KR" b="0" i="0" dirty="0">
                <a:effectLst/>
                <a:latin typeface="-apple-system"/>
              </a:rPr>
              <a:t>1 : n </a:t>
            </a:r>
            <a:r>
              <a:rPr lang="ko-KR" altLang="en-US" b="0" i="0" dirty="0">
                <a:effectLst/>
                <a:latin typeface="-apple-system"/>
              </a:rPr>
              <a:t>또는 </a:t>
            </a:r>
            <a:r>
              <a:rPr lang="en-US" altLang="ko-KR" b="0" i="0" dirty="0">
                <a:effectLst/>
                <a:latin typeface="-apple-system"/>
              </a:rPr>
              <a:t>n : n </a:t>
            </a:r>
            <a:r>
              <a:rPr lang="ko-KR" altLang="en-US" b="0" i="0" dirty="0">
                <a:effectLst/>
                <a:latin typeface="-apple-system"/>
              </a:rPr>
              <a:t>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81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8D01F0-6241-4D15-399B-15CC8DCDF4E9}"/>
              </a:ext>
            </a:extLst>
          </p:cNvPr>
          <p:cNvSpPr txBox="1"/>
          <p:nvPr/>
        </p:nvSpPr>
        <p:spPr>
          <a:xfrm>
            <a:off x="3048000" y="169063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/>
              <a:t>선형 자료구조의 종류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가지</a:t>
            </a:r>
            <a:endParaRPr lang="en-US" altLang="ko-KR" sz="24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dirty="0"/>
              <a:t>배열</a:t>
            </a:r>
          </a:p>
          <a:p>
            <a:pPr algn="ctr"/>
            <a:r>
              <a:rPr lang="ko-KR" altLang="en-US" sz="2400" dirty="0"/>
              <a:t>연결 리스트</a:t>
            </a:r>
          </a:p>
          <a:p>
            <a:pPr algn="ctr"/>
            <a:r>
              <a:rPr lang="ko-KR" altLang="en-US" sz="2400" dirty="0"/>
              <a:t>큐</a:t>
            </a:r>
          </a:p>
          <a:p>
            <a:pPr algn="ctr"/>
            <a:r>
              <a:rPr lang="ko-KR" altLang="en-US" sz="2400" dirty="0"/>
              <a:t>스택</a:t>
            </a:r>
          </a:p>
          <a:p>
            <a:pPr algn="ctr"/>
            <a:r>
              <a:rPr lang="ko-KR" altLang="en-US" sz="2400" dirty="0" err="1"/>
              <a:t>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453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6982F9-5165-9CA1-BEF2-A04418ECDFD0}"/>
              </a:ext>
            </a:extLst>
          </p:cNvPr>
          <p:cNvSpPr txBox="1"/>
          <p:nvPr/>
        </p:nvSpPr>
        <p:spPr>
          <a:xfrm>
            <a:off x="550334" y="457200"/>
            <a:ext cx="14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22BA4-F296-2864-A685-92538EA0A374}"/>
              </a:ext>
            </a:extLst>
          </p:cNvPr>
          <p:cNvSpPr txBox="1"/>
          <p:nvPr/>
        </p:nvSpPr>
        <p:spPr>
          <a:xfrm>
            <a:off x="2921001" y="2751891"/>
            <a:ext cx="634999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/>
              <a:t>배열의 특징</a:t>
            </a:r>
            <a:endParaRPr lang="en-US" altLang="ko-KR" sz="3200" b="1" dirty="0"/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일렬로 늘어선 같은 종류의 자료 </a:t>
            </a:r>
            <a:r>
              <a:rPr lang="ko-KR" altLang="en-US" sz="2000" dirty="0" err="1"/>
              <a:t>여러개를</a:t>
            </a:r>
            <a:r>
              <a:rPr lang="ko-KR" altLang="en-US" sz="2000" dirty="0"/>
              <a:t> 저장한다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연속적인 메모리 공간 차지한다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52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82A32A8-7687-3369-2C23-9590A8F0AEC7}"/>
              </a:ext>
            </a:extLst>
          </p:cNvPr>
          <p:cNvSpPr txBox="1"/>
          <p:nvPr/>
        </p:nvSpPr>
        <p:spPr>
          <a:xfrm>
            <a:off x="550334" y="457200"/>
            <a:ext cx="14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3D8817-8147-EA59-3420-AD6CC019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32" y="2523066"/>
            <a:ext cx="3000401" cy="73716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B3CF5DC-F98A-3DE6-0E2E-8A505E443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513" y="2523066"/>
            <a:ext cx="5994711" cy="7371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498989-B458-2491-F971-D7F34582EA12}"/>
              </a:ext>
            </a:extLst>
          </p:cNvPr>
          <p:cNvSpPr txBox="1"/>
          <p:nvPr/>
        </p:nvSpPr>
        <p:spPr>
          <a:xfrm>
            <a:off x="1183215" y="4292599"/>
            <a:ext cx="196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정적 배열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3A361A-BA13-E6CA-EA04-AC2E3D2BAB27}"/>
              </a:ext>
            </a:extLst>
          </p:cNvPr>
          <p:cNvSpPr txBox="1"/>
          <p:nvPr/>
        </p:nvSpPr>
        <p:spPr>
          <a:xfrm>
            <a:off x="7768684" y="4292599"/>
            <a:ext cx="196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동적 배열</a:t>
            </a:r>
          </a:p>
        </p:txBody>
      </p:sp>
    </p:spTree>
    <p:extLst>
      <p:ext uri="{BB962C8B-B14F-4D97-AF65-F5344CB8AC3E}">
        <p14:creationId xmlns:p14="http://schemas.microsoft.com/office/powerpoint/2010/main" val="128399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4FF32-8620-F42D-7276-C7EFDBB338E5}"/>
              </a:ext>
            </a:extLst>
          </p:cNvPr>
          <p:cNvSpPr txBox="1"/>
          <p:nvPr/>
        </p:nvSpPr>
        <p:spPr>
          <a:xfrm>
            <a:off x="550334" y="457200"/>
            <a:ext cx="14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44784-64D5-7CBB-1733-ED87C26666F8}"/>
              </a:ext>
            </a:extLst>
          </p:cNvPr>
          <p:cNvSpPr txBox="1"/>
          <p:nvPr/>
        </p:nvSpPr>
        <p:spPr>
          <a:xfrm>
            <a:off x="4258734" y="3072822"/>
            <a:ext cx="209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정적 배열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B0065-06E0-ECE7-2341-710EE69D6085}"/>
              </a:ext>
            </a:extLst>
          </p:cNvPr>
          <p:cNvSpPr txBox="1"/>
          <p:nvPr/>
        </p:nvSpPr>
        <p:spPr>
          <a:xfrm>
            <a:off x="1566334" y="4120972"/>
            <a:ext cx="7476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배열의 크기가 고정적이다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배열을 선언할 때 크기를 지정하고 이후엔 크기를 변경할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3D851C-E510-D38F-8F19-0105A4A1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67" y="1901569"/>
            <a:ext cx="3000401" cy="7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4FF32-8620-F42D-7276-C7EFDBB338E5}"/>
              </a:ext>
            </a:extLst>
          </p:cNvPr>
          <p:cNvSpPr txBox="1"/>
          <p:nvPr/>
        </p:nvSpPr>
        <p:spPr>
          <a:xfrm>
            <a:off x="550334" y="457200"/>
            <a:ext cx="14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44784-64D5-7CBB-1733-ED87C26666F8}"/>
              </a:ext>
            </a:extLst>
          </p:cNvPr>
          <p:cNvSpPr txBox="1"/>
          <p:nvPr/>
        </p:nvSpPr>
        <p:spPr>
          <a:xfrm>
            <a:off x="5050365" y="3141123"/>
            <a:ext cx="209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동적 배열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B0065-06E0-ECE7-2341-710EE69D6085}"/>
              </a:ext>
            </a:extLst>
          </p:cNvPr>
          <p:cNvSpPr txBox="1"/>
          <p:nvPr/>
        </p:nvSpPr>
        <p:spPr>
          <a:xfrm>
            <a:off x="2357965" y="4082661"/>
            <a:ext cx="7476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동적으로 배열의 크기를 조절한다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배열을 조정하며 요소를 추가</a:t>
            </a:r>
            <a:r>
              <a:rPr lang="en-US" altLang="ko-KR" dirty="0"/>
              <a:t>, </a:t>
            </a:r>
            <a:r>
              <a:rPr lang="ko-KR" altLang="en-US" dirty="0"/>
              <a:t>제거</a:t>
            </a:r>
            <a:r>
              <a:rPr lang="en-US" altLang="ko-KR" dirty="0"/>
              <a:t>, </a:t>
            </a:r>
            <a:r>
              <a:rPr lang="ko-KR" altLang="en-US" dirty="0"/>
              <a:t>접근 등의 기능을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3465D1-510C-7C7E-8EB0-B018AC56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43" y="2038172"/>
            <a:ext cx="5994711" cy="7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8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4FF32-8620-F42D-7276-C7EFDBB338E5}"/>
              </a:ext>
            </a:extLst>
          </p:cNvPr>
          <p:cNvSpPr txBox="1"/>
          <p:nvPr/>
        </p:nvSpPr>
        <p:spPr>
          <a:xfrm>
            <a:off x="550334" y="457200"/>
            <a:ext cx="14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1F55A-292D-622A-587B-CE6FAB700B9E}"/>
              </a:ext>
            </a:extLst>
          </p:cNvPr>
          <p:cNvSpPr txBox="1"/>
          <p:nvPr/>
        </p:nvSpPr>
        <p:spPr>
          <a:xfrm>
            <a:off x="668868" y="1820334"/>
            <a:ext cx="756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동적 배열은 어떻게 배열의 크기를 동적으로 조절할까</a:t>
            </a:r>
            <a:r>
              <a:rPr lang="en-US" altLang="ko-KR" sz="2400" b="1" dirty="0"/>
              <a:t>?</a:t>
            </a:r>
            <a:r>
              <a:rPr lang="ko-KR" altLang="en-US" sz="2400" b="1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44DB4-56AA-7C78-E385-6A21386C6B8F}"/>
              </a:ext>
            </a:extLst>
          </p:cNvPr>
          <p:cNvSpPr txBox="1"/>
          <p:nvPr/>
        </p:nvSpPr>
        <p:spPr>
          <a:xfrm>
            <a:off x="2404534" y="2852804"/>
            <a:ext cx="756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내부에 </a:t>
            </a:r>
            <a:r>
              <a:rPr lang="ko-KR" altLang="en-US" b="1" dirty="0"/>
              <a:t>정적배열</a:t>
            </a:r>
            <a:r>
              <a:rPr lang="ko-KR" altLang="en-US" dirty="0"/>
              <a:t>이 </a:t>
            </a:r>
            <a:r>
              <a:rPr lang="ko-KR" altLang="en-US" dirty="0" err="1"/>
              <a:t>선언되어있고</a:t>
            </a:r>
            <a:r>
              <a:rPr lang="ko-KR" altLang="en-US" dirty="0"/>
              <a:t> 크기가 변경 될 때</a:t>
            </a:r>
            <a:endParaRPr lang="en-US" altLang="ko-KR" dirty="0"/>
          </a:p>
          <a:p>
            <a:r>
              <a:rPr lang="ko-KR" altLang="en-US" dirty="0"/>
              <a:t>새 배열을 </a:t>
            </a:r>
            <a:r>
              <a:rPr lang="ko-KR" altLang="en-US" dirty="0" err="1"/>
              <a:t>선언한뒤</a:t>
            </a:r>
            <a:r>
              <a:rPr lang="ko-KR" altLang="en-US" dirty="0"/>
              <a:t> 기존 원소들을 복사하여 새 배열로 옮기고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E3CBD79-945F-7794-FEA1-DA13D021EACA}"/>
              </a:ext>
            </a:extLst>
          </p:cNvPr>
          <p:cNvSpPr/>
          <p:nvPr/>
        </p:nvSpPr>
        <p:spPr>
          <a:xfrm>
            <a:off x="1117601" y="2844801"/>
            <a:ext cx="1024467" cy="6773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765</Words>
  <Application>Microsoft Office PowerPoint</Application>
  <PresentationFormat>와이드스크린</PresentationFormat>
  <Paragraphs>210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-apple-system</vt:lpstr>
      <vt:lpstr>맑은 고딕</vt:lpstr>
      <vt:lpstr>Arial</vt:lpstr>
      <vt:lpstr>Office 테마</vt:lpstr>
      <vt:lpstr>선형(Linear) 자료구조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김성민</dc:creator>
  <cp:lastModifiedBy>김성민</cp:lastModifiedBy>
  <cp:revision>7</cp:revision>
  <dcterms:created xsi:type="dcterms:W3CDTF">2023-11-26T09:47:35Z</dcterms:created>
  <dcterms:modified xsi:type="dcterms:W3CDTF">2023-11-28T11:48:59Z</dcterms:modified>
</cp:coreProperties>
</file>