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layfair Display"/>
      <p:regular r:id="rId25"/>
      <p:bold r:id="rId26"/>
      <p:italic r:id="rId27"/>
      <p:boldItalic r:id="rId28"/>
    </p:embeddedFont>
    <p:embeddedFont>
      <p:font typeface="Montserrat"/>
      <p:regular r:id="rId29"/>
      <p:bold r:id="rId30"/>
      <p:italic r:id="rId31"/>
      <p:boldItalic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cf287a6dc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3cf287a6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cf287a6dc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Google Shape;119;g3cf287a6d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d64cc2603_0_1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Google Shape;125;g3d64cc260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64cc2603_0_18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Google Shape;131;g3d64cc260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cf287a6dc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3cf287a6d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d64cc2603_0_19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Google Shape;143;g3d64cc260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d64cc2603_0_18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3d64cc260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cf287a6dc_0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Google Shape;155;g3cf287a6d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d64cc2603_0_19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Google Shape;161;g3d64cc260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d64cc2603_0_2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Google Shape;167;g3d64cc260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d64cc2603_0_1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Google Shape;62;g3d64cc260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cf287a6dc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3cf287a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d64cc2603_0_1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Google Shape;74;g3d64cc260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d64cc2603_0_1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Google Shape;80;g3d64cc260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d64cc2603_0_1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Google Shape;86;g3d64cc260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cf287a6dc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Google Shape;93;g3cf287a6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cf287a6dc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cf287a6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cf287a6dc_0_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Google Shape;107;g3cf287a6d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coursera.org/learn/machine-learning" TargetMode="External"/><Relationship Id="rId4" Type="http://schemas.openxmlformats.org/officeDocument/2006/relationships/hyperlink" Target="https://www.deeplearning.ai/" TargetMode="External"/><Relationship Id="rId5" Type="http://schemas.openxmlformats.org/officeDocument/2006/relationships/hyperlink" Target="https://www.fast.ai" TargetMode="External"/><Relationship Id="rId6" Type="http://schemas.openxmlformats.org/officeDocument/2006/relationships/hyperlink" Target="https://www.youtube.com/watch?v=vT1JzLTH4G4&amp;list=PLC1qU-LWwrF64f4QKQT-Vg5Wr4qEE1Zx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a:t>Machine Learning</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Tech Club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How2ML</a:t>
            </a:r>
            <a:endParaRPr/>
          </a:p>
        </p:txBody>
      </p:sp>
      <p:sp>
        <p:nvSpPr>
          <p:cNvPr id="116" name="Google Shape;116;p2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lot of these algorithms are </a:t>
            </a:r>
            <a:r>
              <a:rPr lang="en"/>
              <a:t>available</a:t>
            </a:r>
            <a:r>
              <a:rPr lang="en"/>
              <a:t> in libraries, especially in Python. </a:t>
            </a:r>
            <a:r>
              <a:rPr lang="en"/>
              <a:t>Python is the most widely supported language (and preferred) for Machine Learning.</a:t>
            </a:r>
            <a:endParaRPr/>
          </a:p>
          <a:p>
            <a:pPr indent="-342900" lvl="0" marL="457200" rtl="0">
              <a:spcBef>
                <a:spcPts val="1000"/>
              </a:spcBef>
              <a:spcAft>
                <a:spcPts val="0"/>
              </a:spcAft>
              <a:buSzPts val="1800"/>
              <a:buChar char="●"/>
            </a:pPr>
            <a:r>
              <a:rPr lang="en"/>
              <a:t>As developers, we are interested in using ML for some application. So as much as possible, do not reinvent the wheel. Use the algorithms available in the libraries. </a:t>
            </a:r>
            <a:endParaRPr/>
          </a:p>
          <a:p>
            <a:pPr indent="-342900" lvl="0" marL="457200" rtl="0">
              <a:spcBef>
                <a:spcPts val="1000"/>
              </a:spcBef>
              <a:spcAft>
                <a:spcPts val="0"/>
              </a:spcAft>
              <a:buSzPts val="1800"/>
              <a:buChar char="●"/>
            </a:pPr>
            <a:r>
              <a:rPr lang="en"/>
              <a:t>With that being said, it is also important to know the theory and working of the algorithms. Blindly using the algorithms may not give you the best results.</a:t>
            </a:r>
            <a:endParaRPr/>
          </a:p>
          <a:p>
            <a:pPr indent="0" lvl="0" marL="457200">
              <a:spcBef>
                <a:spcPts val="1000"/>
              </a:spcBef>
              <a:spcAft>
                <a:spcPts val="10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How2ML</a:t>
            </a:r>
            <a:endParaRPr/>
          </a:p>
        </p:txBody>
      </p:sp>
      <p:sp>
        <p:nvSpPr>
          <p:cNvPr id="122" name="Google Shape;122;p23"/>
          <p:cNvSpPr txBox="1"/>
          <p:nvPr>
            <p:ph idx="1" type="body"/>
          </p:nvPr>
        </p:nvSpPr>
        <p:spPr>
          <a:xfrm>
            <a:off x="311700" y="1234075"/>
            <a:ext cx="8520600" cy="3411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best way to get started is to checkout any popular ML course. You can also gauge your interest level based on the content. The next few slides will list out some popular courses.</a:t>
            </a:r>
            <a:endParaRPr/>
          </a:p>
          <a:p>
            <a:pPr indent="-342900" lvl="0" marL="457200" rtl="0">
              <a:spcBef>
                <a:spcPts val="1000"/>
              </a:spcBef>
              <a:spcAft>
                <a:spcPts val="0"/>
              </a:spcAft>
              <a:buSzPts val="1800"/>
              <a:buChar char="●"/>
            </a:pPr>
            <a:r>
              <a:rPr lang="en"/>
              <a:t>Once you are done with the course, implement your algorithm on a toy dataset (Like MNIST or Titanic). If that worked out well, try using it for some unique application.</a:t>
            </a:r>
            <a:endParaRPr/>
          </a:p>
          <a:p>
            <a:pPr indent="-342900" lvl="0" marL="457200" rtl="0">
              <a:spcBef>
                <a:spcPts val="1000"/>
              </a:spcBef>
              <a:spcAft>
                <a:spcPts val="0"/>
              </a:spcAft>
              <a:buSzPts val="1800"/>
              <a:buChar char="●"/>
            </a:pPr>
            <a:r>
              <a:rPr lang="en"/>
              <a:t>Courses may not teach you all the useful algorithms. With that in mind, the next few slides will list out some popular algorithms and libraries as well so that you don’t miss out.</a:t>
            </a:r>
            <a:endParaRPr/>
          </a:p>
          <a:p>
            <a:pPr indent="0" lvl="0" marL="457200" rtl="0">
              <a:spcBef>
                <a:spcPts val="100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Popular ML algorithms</a:t>
            </a:r>
            <a:endParaRPr/>
          </a:p>
        </p:txBody>
      </p:sp>
      <p:sp>
        <p:nvSpPr>
          <p:cNvPr id="128" name="Google Shape;128;p24"/>
          <p:cNvSpPr txBox="1"/>
          <p:nvPr>
            <p:ph idx="1" type="body"/>
          </p:nvPr>
        </p:nvSpPr>
        <p:spPr>
          <a:xfrm>
            <a:off x="311700" y="1234075"/>
            <a:ext cx="8520600" cy="330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Linear Regression/Classification</a:t>
            </a:r>
            <a:endParaRPr/>
          </a:p>
          <a:p>
            <a:pPr indent="-342900" lvl="0" marL="457200" rtl="0">
              <a:spcBef>
                <a:spcPts val="0"/>
              </a:spcBef>
              <a:spcAft>
                <a:spcPts val="0"/>
              </a:spcAft>
              <a:buSzPts val="1800"/>
              <a:buChar char="●"/>
            </a:pPr>
            <a:r>
              <a:rPr lang="en"/>
              <a:t>k-Means Clustering</a:t>
            </a:r>
            <a:endParaRPr/>
          </a:p>
          <a:p>
            <a:pPr indent="-342900" lvl="0" marL="457200" rtl="0">
              <a:spcBef>
                <a:spcPts val="0"/>
              </a:spcBef>
              <a:spcAft>
                <a:spcPts val="0"/>
              </a:spcAft>
              <a:buSzPts val="1800"/>
              <a:buChar char="●"/>
            </a:pPr>
            <a:r>
              <a:rPr lang="en"/>
              <a:t>Random Forest Regression/Classification</a:t>
            </a:r>
            <a:endParaRPr/>
          </a:p>
          <a:p>
            <a:pPr indent="-342900" lvl="0" marL="457200" rtl="0">
              <a:spcBef>
                <a:spcPts val="0"/>
              </a:spcBef>
              <a:spcAft>
                <a:spcPts val="0"/>
              </a:spcAft>
              <a:buSzPts val="1800"/>
              <a:buChar char="●"/>
            </a:pPr>
            <a:r>
              <a:rPr lang="en"/>
              <a:t>Support Vector Machines</a:t>
            </a:r>
            <a:endParaRPr/>
          </a:p>
          <a:p>
            <a:pPr indent="-342900" lvl="0" marL="457200" rtl="0">
              <a:spcBef>
                <a:spcPts val="0"/>
              </a:spcBef>
              <a:spcAft>
                <a:spcPts val="0"/>
              </a:spcAft>
              <a:buSzPts val="1800"/>
              <a:buChar char="●"/>
            </a:pPr>
            <a:r>
              <a:rPr lang="en"/>
              <a:t>XGBoost and LightGBM (Advanced algorithms)</a:t>
            </a:r>
            <a:endParaRPr/>
          </a:p>
          <a:p>
            <a:pPr indent="-342900" lvl="0" marL="457200" rtl="0">
              <a:spcBef>
                <a:spcPts val="0"/>
              </a:spcBef>
              <a:spcAft>
                <a:spcPts val="0"/>
              </a:spcAft>
              <a:buSzPts val="1800"/>
              <a:buChar char="●"/>
            </a:pPr>
            <a:r>
              <a:rPr lang="en"/>
              <a:t>Neural Networks or Multi Layered Perceptrons (MLP)</a:t>
            </a:r>
            <a:endParaRPr/>
          </a:p>
          <a:p>
            <a:pPr indent="-342900" lvl="0" marL="457200" rtl="0">
              <a:spcBef>
                <a:spcPts val="0"/>
              </a:spcBef>
              <a:spcAft>
                <a:spcPts val="0"/>
              </a:spcAft>
              <a:buSzPts val="1800"/>
              <a:buChar char="●"/>
            </a:pPr>
            <a:r>
              <a:rPr lang="en"/>
              <a:t>Convolutional Neural Networks (CNN)</a:t>
            </a:r>
            <a:endParaRPr/>
          </a:p>
          <a:p>
            <a:pPr indent="-342900" lvl="0" marL="457200" rtl="0">
              <a:spcBef>
                <a:spcPts val="0"/>
              </a:spcBef>
              <a:spcAft>
                <a:spcPts val="0"/>
              </a:spcAft>
              <a:buSzPts val="1800"/>
              <a:buChar char="●"/>
            </a:pPr>
            <a:r>
              <a:rPr lang="en"/>
              <a:t>Recurrent Neural Networks (RNN/LSTM/GRU)</a:t>
            </a:r>
            <a:endParaRPr/>
          </a:p>
          <a:p>
            <a:pPr indent="-342900" lvl="0" marL="457200" rtl="0">
              <a:spcBef>
                <a:spcPts val="0"/>
              </a:spcBef>
              <a:spcAft>
                <a:spcPts val="0"/>
              </a:spcAft>
              <a:buSzPts val="1800"/>
              <a:buChar char="●"/>
            </a:pPr>
            <a:r>
              <a:rPr lang="en"/>
              <a:t>Object Detection and Localisation (Faster RCNN / SSD / YOLO)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Popular Python Frameworks (Libraries)</a:t>
            </a:r>
            <a:endParaRPr/>
          </a:p>
        </p:txBody>
      </p:sp>
      <p:sp>
        <p:nvSpPr>
          <p:cNvPr id="134" name="Google Shape;134;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Data Manipulation</a:t>
            </a:r>
            <a:endParaRPr/>
          </a:p>
          <a:p>
            <a:pPr indent="-317500" lvl="1" marL="914400" rtl="0">
              <a:lnSpc>
                <a:spcPct val="150000"/>
              </a:lnSpc>
              <a:spcBef>
                <a:spcPts val="0"/>
              </a:spcBef>
              <a:spcAft>
                <a:spcPts val="0"/>
              </a:spcAft>
              <a:buSzPts val="1400"/>
              <a:buChar char="○"/>
            </a:pPr>
            <a:r>
              <a:rPr lang="en"/>
              <a:t>Numpy (For matrices)</a:t>
            </a:r>
            <a:endParaRPr/>
          </a:p>
          <a:p>
            <a:pPr indent="-317500" lvl="1" marL="914400" rtl="0">
              <a:lnSpc>
                <a:spcPct val="150000"/>
              </a:lnSpc>
              <a:spcBef>
                <a:spcPts val="0"/>
              </a:spcBef>
              <a:spcAft>
                <a:spcPts val="0"/>
              </a:spcAft>
              <a:buSzPts val="1400"/>
              <a:buChar char="○"/>
            </a:pPr>
            <a:r>
              <a:rPr lang="en"/>
              <a:t>Pandas (For tables)</a:t>
            </a:r>
            <a:endParaRPr/>
          </a:p>
          <a:p>
            <a:pPr indent="-342900" lvl="0" marL="457200" rtl="0">
              <a:lnSpc>
                <a:spcPct val="150000"/>
              </a:lnSpc>
              <a:spcBef>
                <a:spcPts val="0"/>
              </a:spcBef>
              <a:spcAft>
                <a:spcPts val="0"/>
              </a:spcAft>
              <a:buSzPts val="1800"/>
              <a:buChar char="●"/>
            </a:pPr>
            <a:r>
              <a:rPr lang="en"/>
              <a:t>Image Manipulation</a:t>
            </a:r>
            <a:endParaRPr/>
          </a:p>
          <a:p>
            <a:pPr indent="-317500" lvl="1" marL="914400" rtl="0">
              <a:lnSpc>
                <a:spcPct val="150000"/>
              </a:lnSpc>
              <a:spcBef>
                <a:spcPts val="0"/>
              </a:spcBef>
              <a:spcAft>
                <a:spcPts val="0"/>
              </a:spcAft>
              <a:buSzPts val="1400"/>
              <a:buChar char="○"/>
            </a:pPr>
            <a:r>
              <a:rPr lang="en"/>
              <a:t>OpenCV</a:t>
            </a:r>
            <a:endParaRPr/>
          </a:p>
          <a:p>
            <a:pPr indent="-317500" lvl="1" marL="914400" rtl="0">
              <a:lnSpc>
                <a:spcPct val="150000"/>
              </a:lnSpc>
              <a:spcBef>
                <a:spcPts val="0"/>
              </a:spcBef>
              <a:spcAft>
                <a:spcPts val="0"/>
              </a:spcAft>
              <a:buSzPts val="1400"/>
              <a:buChar char="○"/>
            </a:pPr>
            <a:r>
              <a:rPr lang="en"/>
              <a:t>Scikit-Image</a:t>
            </a:r>
            <a:endParaRPr/>
          </a:p>
          <a:p>
            <a:pPr indent="-342900" lvl="0" marL="457200" rtl="0">
              <a:lnSpc>
                <a:spcPct val="150000"/>
              </a:lnSpc>
              <a:spcBef>
                <a:spcPts val="0"/>
              </a:spcBef>
              <a:spcAft>
                <a:spcPts val="0"/>
              </a:spcAft>
              <a:buSzPts val="1800"/>
              <a:buChar char="●"/>
            </a:pPr>
            <a:r>
              <a:rPr lang="en"/>
              <a:t>Plotting data</a:t>
            </a:r>
            <a:endParaRPr/>
          </a:p>
          <a:p>
            <a:pPr indent="-317500" lvl="1" marL="914400" rtl="0">
              <a:lnSpc>
                <a:spcPct val="150000"/>
              </a:lnSpc>
              <a:spcBef>
                <a:spcPts val="0"/>
              </a:spcBef>
              <a:spcAft>
                <a:spcPts val="0"/>
              </a:spcAft>
              <a:buSzPts val="1400"/>
              <a:buChar char="○"/>
            </a:pPr>
            <a:r>
              <a:rPr lang="en"/>
              <a:t>Matplotlib</a:t>
            </a:r>
            <a:endParaRPr/>
          </a:p>
          <a:p>
            <a:pPr indent="-317500" lvl="1" marL="914400" rtl="0">
              <a:lnSpc>
                <a:spcPct val="150000"/>
              </a:lnSpc>
              <a:spcBef>
                <a:spcPts val="0"/>
              </a:spcBef>
              <a:spcAft>
                <a:spcPts val="0"/>
              </a:spcAft>
              <a:buSzPts val="1400"/>
              <a:buChar char="○"/>
            </a:pPr>
            <a:r>
              <a:rPr lang="en"/>
              <a:t>Seaborn</a:t>
            </a:r>
            <a:endParaRPr/>
          </a:p>
          <a:p>
            <a:pPr indent="0" lvl="0" marL="45720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Popular Python Frameworks (Libraries)</a:t>
            </a:r>
            <a:endParaRPr/>
          </a:p>
        </p:txBody>
      </p:sp>
      <p:sp>
        <p:nvSpPr>
          <p:cNvPr id="140" name="Google Shape;140;p26"/>
          <p:cNvSpPr txBox="1"/>
          <p:nvPr>
            <p:ph idx="1" type="body"/>
          </p:nvPr>
        </p:nvSpPr>
        <p:spPr>
          <a:xfrm>
            <a:off x="311700" y="1234075"/>
            <a:ext cx="8520600" cy="37677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Machine Learning</a:t>
            </a:r>
            <a:endParaRPr/>
          </a:p>
          <a:p>
            <a:pPr indent="-317500" lvl="1" marL="914400" rtl="0">
              <a:lnSpc>
                <a:spcPct val="150000"/>
              </a:lnSpc>
              <a:spcBef>
                <a:spcPts val="0"/>
              </a:spcBef>
              <a:spcAft>
                <a:spcPts val="0"/>
              </a:spcAft>
              <a:buSzPts val="1400"/>
              <a:buChar char="○"/>
            </a:pPr>
            <a:r>
              <a:rPr lang="en"/>
              <a:t>Scikit-Learn</a:t>
            </a:r>
            <a:endParaRPr/>
          </a:p>
          <a:p>
            <a:pPr indent="-342900" lvl="0" marL="457200" rtl="0">
              <a:lnSpc>
                <a:spcPct val="150000"/>
              </a:lnSpc>
              <a:spcBef>
                <a:spcPts val="0"/>
              </a:spcBef>
              <a:spcAft>
                <a:spcPts val="0"/>
              </a:spcAft>
              <a:buSzPts val="1800"/>
              <a:buChar char="●"/>
            </a:pPr>
            <a:r>
              <a:rPr lang="en"/>
              <a:t>Deep Learning</a:t>
            </a:r>
            <a:endParaRPr/>
          </a:p>
          <a:p>
            <a:pPr indent="-317500" lvl="1" marL="914400" rtl="0">
              <a:lnSpc>
                <a:spcPct val="150000"/>
              </a:lnSpc>
              <a:spcBef>
                <a:spcPts val="0"/>
              </a:spcBef>
              <a:spcAft>
                <a:spcPts val="0"/>
              </a:spcAft>
              <a:buSzPts val="1400"/>
              <a:buChar char="○"/>
            </a:pPr>
            <a:r>
              <a:rPr lang="en"/>
              <a:t>TensorFlow</a:t>
            </a:r>
            <a:endParaRPr/>
          </a:p>
          <a:p>
            <a:pPr indent="-317500" lvl="1" marL="914400" rtl="0">
              <a:lnSpc>
                <a:spcPct val="150000"/>
              </a:lnSpc>
              <a:spcBef>
                <a:spcPts val="0"/>
              </a:spcBef>
              <a:spcAft>
                <a:spcPts val="0"/>
              </a:spcAft>
              <a:buSzPts val="1400"/>
              <a:buChar char="○"/>
            </a:pPr>
            <a:r>
              <a:rPr lang="en"/>
              <a:t>PyTorch</a:t>
            </a:r>
            <a:endParaRPr/>
          </a:p>
          <a:p>
            <a:pPr indent="-317500" lvl="1" marL="914400" rtl="0">
              <a:lnSpc>
                <a:spcPct val="150000"/>
              </a:lnSpc>
              <a:spcBef>
                <a:spcPts val="0"/>
              </a:spcBef>
              <a:spcAft>
                <a:spcPts val="0"/>
              </a:spcAft>
              <a:buSzPts val="1400"/>
              <a:buChar char="○"/>
            </a:pPr>
            <a:r>
              <a:rPr lang="en"/>
              <a:t>Keras</a:t>
            </a:r>
            <a:endParaRPr/>
          </a:p>
          <a:p>
            <a:pPr indent="-317500" lvl="1" marL="914400" rtl="0">
              <a:lnSpc>
                <a:spcPct val="150000"/>
              </a:lnSpc>
              <a:spcBef>
                <a:spcPts val="0"/>
              </a:spcBef>
              <a:spcAft>
                <a:spcPts val="0"/>
              </a:spcAft>
              <a:buSzPts val="1400"/>
              <a:buChar char="○"/>
            </a:pPr>
            <a:r>
              <a:rPr lang="en"/>
              <a:t>Caffe, Theano, Mxnet</a:t>
            </a:r>
            <a:endParaRPr/>
          </a:p>
          <a:p>
            <a:pPr indent="-342900" lvl="0" marL="457200" rtl="0">
              <a:lnSpc>
                <a:spcPct val="150000"/>
              </a:lnSpc>
              <a:spcBef>
                <a:spcPts val="0"/>
              </a:spcBef>
              <a:spcAft>
                <a:spcPts val="0"/>
              </a:spcAft>
              <a:buSzPts val="1800"/>
              <a:buChar char="●"/>
            </a:pPr>
            <a:r>
              <a:rPr lang="en"/>
              <a:t>Misc</a:t>
            </a:r>
            <a:endParaRPr/>
          </a:p>
          <a:p>
            <a:pPr indent="-317500" lvl="1" marL="914400" rtl="0">
              <a:lnSpc>
                <a:spcPct val="150000"/>
              </a:lnSpc>
              <a:spcBef>
                <a:spcPts val="0"/>
              </a:spcBef>
              <a:spcAft>
                <a:spcPts val="0"/>
              </a:spcAft>
              <a:buSzPts val="1400"/>
              <a:buChar char="○"/>
            </a:pPr>
            <a:r>
              <a:rPr lang="en"/>
              <a:t>Nltk (For NLP)</a:t>
            </a:r>
            <a:endParaRPr/>
          </a:p>
          <a:p>
            <a:pPr indent="-317500" lvl="1" marL="914400" rtl="0">
              <a:lnSpc>
                <a:spcPct val="150000"/>
              </a:lnSpc>
              <a:spcBef>
                <a:spcPts val="0"/>
              </a:spcBef>
              <a:spcAft>
                <a:spcPts val="0"/>
              </a:spcAft>
              <a:buSzPts val="1400"/>
              <a:buChar char="○"/>
            </a:pPr>
            <a:r>
              <a:rPr lang="en"/>
              <a:t>os, glob, collections, time, re, argparse, json etc.  (Inbuilt libraries)</a:t>
            </a:r>
            <a:endParaRPr/>
          </a:p>
          <a:p>
            <a:pPr indent="0" lvl="0" marL="457200" rtl="0">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Popular Courses</a:t>
            </a:r>
            <a:endParaRPr/>
          </a:p>
        </p:txBody>
      </p:sp>
      <p:sp>
        <p:nvSpPr>
          <p:cNvPr id="146" name="Google Shape;146;p27"/>
          <p:cNvSpPr txBox="1"/>
          <p:nvPr>
            <p:ph idx="1" type="body"/>
          </p:nvPr>
        </p:nvSpPr>
        <p:spPr>
          <a:xfrm>
            <a:off x="311700" y="1234075"/>
            <a:ext cx="8520600" cy="351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u="sng">
                <a:solidFill>
                  <a:schemeClr val="hlink"/>
                </a:solidFill>
                <a:hlinkClick r:id="rId3"/>
              </a:rPr>
              <a:t>Machine Learning </a:t>
            </a:r>
            <a:r>
              <a:rPr lang="en"/>
              <a:t>- Coursera</a:t>
            </a:r>
            <a:endParaRPr/>
          </a:p>
          <a:p>
            <a:pPr indent="-342900" lvl="0" marL="457200" rtl="0">
              <a:spcBef>
                <a:spcPts val="0"/>
              </a:spcBef>
              <a:spcAft>
                <a:spcPts val="0"/>
              </a:spcAft>
              <a:buSzPts val="1800"/>
              <a:buAutoNum type="arabicPeriod"/>
            </a:pPr>
            <a:r>
              <a:rPr lang="en" u="sng">
                <a:solidFill>
                  <a:schemeClr val="hlink"/>
                </a:solidFill>
                <a:hlinkClick r:id="rId4"/>
              </a:rPr>
              <a:t>https://www.deeplearning.ai/</a:t>
            </a:r>
            <a:r>
              <a:rPr lang="en"/>
              <a:t> - Coursera</a:t>
            </a:r>
            <a:endParaRPr/>
          </a:p>
          <a:p>
            <a:pPr indent="-342900" lvl="0" marL="457200" rtl="0">
              <a:spcBef>
                <a:spcPts val="0"/>
              </a:spcBef>
              <a:spcAft>
                <a:spcPts val="0"/>
              </a:spcAft>
              <a:buSzPts val="1800"/>
              <a:buAutoNum type="arabicPeriod"/>
            </a:pPr>
            <a:r>
              <a:rPr lang="en" u="sng">
                <a:solidFill>
                  <a:schemeClr val="hlink"/>
                </a:solidFill>
                <a:hlinkClick r:id="rId5"/>
              </a:rPr>
              <a:t>https://www.fast.ai</a:t>
            </a:r>
            <a:endParaRPr/>
          </a:p>
          <a:p>
            <a:pPr indent="-342900" lvl="0" marL="457200" rtl="0">
              <a:spcBef>
                <a:spcPts val="0"/>
              </a:spcBef>
              <a:spcAft>
                <a:spcPts val="0"/>
              </a:spcAft>
              <a:buSzPts val="1800"/>
              <a:buAutoNum type="arabicPeriod"/>
            </a:pPr>
            <a:r>
              <a:rPr lang="en" u="sng">
                <a:solidFill>
                  <a:schemeClr val="hlink"/>
                </a:solidFill>
                <a:hlinkClick r:id="rId6"/>
              </a:rPr>
              <a:t>CS 231N</a:t>
            </a:r>
            <a:r>
              <a:rPr lang="en"/>
              <a:t> - Stanford</a:t>
            </a:r>
            <a:endParaRPr/>
          </a:p>
          <a:p>
            <a:pPr indent="-342900" lvl="0" marL="457200" rtl="0">
              <a:spcBef>
                <a:spcPts val="0"/>
              </a:spcBef>
              <a:spcAft>
                <a:spcPts val="0"/>
              </a:spcAft>
              <a:buSzPts val="1800"/>
              <a:buAutoNum type="arabicPeriod"/>
            </a:pPr>
            <a:r>
              <a:rPr lang="en"/>
              <a:t>Udemy Courses - (A-Z, Lazy Programmer etc.)</a:t>
            </a:r>
            <a:endParaRPr/>
          </a:p>
          <a:p>
            <a:pPr indent="-342900" lvl="0" marL="457200" rtl="0">
              <a:spcBef>
                <a:spcPts val="0"/>
              </a:spcBef>
              <a:spcAft>
                <a:spcPts val="0"/>
              </a:spcAft>
              <a:buSzPts val="1800"/>
              <a:buAutoNum type="arabicPeriod"/>
            </a:pPr>
            <a:r>
              <a:rPr lang="en"/>
              <a:t>Read tech blogs on Medium/OReilly or other sources</a:t>
            </a:r>
            <a:endParaRPr/>
          </a:p>
          <a:p>
            <a:pPr indent="0" lvl="0" marL="457200" rtl="0">
              <a:spcBef>
                <a:spcPts val="1600"/>
              </a:spcBef>
              <a:spcAft>
                <a:spcPts val="0"/>
              </a:spcAft>
              <a:buNone/>
            </a:pPr>
            <a:r>
              <a:t/>
            </a:r>
            <a:endParaRPr/>
          </a:p>
          <a:p>
            <a:pPr indent="-342900" lvl="0" marL="457200" rtl="0">
              <a:spcBef>
                <a:spcPts val="1600"/>
              </a:spcBef>
              <a:spcAft>
                <a:spcPts val="0"/>
              </a:spcAft>
              <a:buSzPts val="1800"/>
              <a:buChar char="●"/>
            </a:pPr>
            <a:r>
              <a:rPr b="1" lang="en"/>
              <a:t>Note</a:t>
            </a:r>
            <a:r>
              <a:rPr lang="en"/>
              <a:t>: It’s okay to do free courses without a certificate. The projects you make with the skills you’ve learnt will speak louder than a piece of paper.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Keras or TensorFlow?</a:t>
            </a:r>
            <a:endParaRPr/>
          </a:p>
        </p:txBody>
      </p:sp>
      <p:sp>
        <p:nvSpPr>
          <p:cNvPr id="152" name="Google Shape;152;p28"/>
          <p:cNvSpPr txBox="1"/>
          <p:nvPr>
            <p:ph idx="1" type="body"/>
          </p:nvPr>
        </p:nvSpPr>
        <p:spPr>
          <a:xfrm>
            <a:off x="311700" y="1234075"/>
            <a:ext cx="8520600" cy="3784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Keras is a higher level API that can run on top of other Deep Learning frameworks, including TensorFlow.</a:t>
            </a:r>
            <a:endParaRPr/>
          </a:p>
          <a:p>
            <a:pPr indent="-342900" lvl="0" marL="457200" rtl="0">
              <a:spcBef>
                <a:spcPts val="1000"/>
              </a:spcBef>
              <a:spcAft>
                <a:spcPts val="0"/>
              </a:spcAft>
              <a:buSzPts val="1800"/>
              <a:buChar char="●"/>
            </a:pPr>
            <a:r>
              <a:rPr lang="en"/>
              <a:t>Coding in Keras is much </a:t>
            </a:r>
            <a:r>
              <a:rPr b="1" lang="en"/>
              <a:t>much </a:t>
            </a:r>
            <a:r>
              <a:rPr lang="en"/>
              <a:t>simpler. Popular deep learning algorithms can be implemented with nearly no effort at all. </a:t>
            </a:r>
            <a:endParaRPr/>
          </a:p>
          <a:p>
            <a:pPr indent="-342900" lvl="0" marL="457200" rtl="0">
              <a:spcBef>
                <a:spcPts val="1000"/>
              </a:spcBef>
              <a:spcAft>
                <a:spcPts val="0"/>
              </a:spcAft>
              <a:buSzPts val="1800"/>
              <a:buChar char="●"/>
            </a:pPr>
            <a:r>
              <a:rPr lang="en"/>
              <a:t>It is </a:t>
            </a:r>
            <a:r>
              <a:rPr lang="en"/>
              <a:t>excellent</a:t>
            </a:r>
            <a:r>
              <a:rPr lang="en"/>
              <a:t> for beginners, and to try out prototypes. </a:t>
            </a:r>
            <a:endParaRPr/>
          </a:p>
          <a:p>
            <a:pPr indent="-342900" lvl="0" marL="457200" rtl="0">
              <a:spcBef>
                <a:spcPts val="1000"/>
              </a:spcBef>
              <a:spcAft>
                <a:spcPts val="0"/>
              </a:spcAft>
              <a:buSzPts val="1800"/>
              <a:buChar char="●"/>
            </a:pPr>
            <a:r>
              <a:rPr lang="en"/>
              <a:t>The simplicity of Keras comes at the cost of flexibility. It is hard to experiment with custom algorithms. Hence, it is not recommended for hardcore research or deployment.</a:t>
            </a:r>
            <a:endParaRPr/>
          </a:p>
          <a:p>
            <a:pPr indent="0" lvl="0" marL="0">
              <a:spcBef>
                <a:spcPts val="10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Keras or TensorFlow?</a:t>
            </a:r>
            <a:endParaRPr/>
          </a:p>
        </p:txBody>
      </p:sp>
      <p:sp>
        <p:nvSpPr>
          <p:cNvPr id="158" name="Google Shape;158;p29"/>
          <p:cNvSpPr txBox="1"/>
          <p:nvPr>
            <p:ph idx="1" type="body"/>
          </p:nvPr>
        </p:nvSpPr>
        <p:spPr>
          <a:xfrm>
            <a:off x="311700" y="1234075"/>
            <a:ext cx="8520600" cy="3784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Coding in TensorFlow is moderately difficult to start with. </a:t>
            </a:r>
            <a:endParaRPr/>
          </a:p>
          <a:p>
            <a:pPr indent="-342900" lvl="0" marL="457200" rtl="0">
              <a:spcBef>
                <a:spcPts val="1000"/>
              </a:spcBef>
              <a:spcAft>
                <a:spcPts val="0"/>
              </a:spcAft>
              <a:buSzPts val="1800"/>
              <a:buChar char="●"/>
            </a:pPr>
            <a:r>
              <a:rPr lang="en"/>
              <a:t>It’s difficult because it uses “symbolic programming” and stuff like sessions, scopes and graphs. </a:t>
            </a:r>
            <a:endParaRPr/>
          </a:p>
          <a:p>
            <a:pPr indent="-342900" lvl="0" marL="457200" rtl="0">
              <a:spcBef>
                <a:spcPts val="1000"/>
              </a:spcBef>
              <a:spcAft>
                <a:spcPts val="0"/>
              </a:spcAft>
              <a:buSzPts val="1800"/>
              <a:buChar char="●"/>
            </a:pPr>
            <a:r>
              <a:rPr lang="en"/>
              <a:t>A 100 line code using TensorFlow may only be 20 lines using Keras. </a:t>
            </a:r>
            <a:endParaRPr/>
          </a:p>
          <a:p>
            <a:pPr indent="-342900" lvl="0" marL="457200" rtl="0">
              <a:spcBef>
                <a:spcPts val="1000"/>
              </a:spcBef>
              <a:spcAft>
                <a:spcPts val="0"/>
              </a:spcAft>
              <a:buSzPts val="1800"/>
              <a:buChar char="●"/>
            </a:pPr>
            <a:r>
              <a:rPr lang="en"/>
              <a:t>But TensorFlow is widely used for research owing to its great flexibility. </a:t>
            </a:r>
            <a:endParaRPr/>
          </a:p>
          <a:p>
            <a:pPr indent="-342900" lvl="0" marL="457200" rtl="0">
              <a:spcBef>
                <a:spcPts val="1000"/>
              </a:spcBef>
              <a:spcAft>
                <a:spcPts val="1000"/>
              </a:spcAft>
              <a:buSzPts val="1800"/>
              <a:buChar char="●"/>
            </a:pPr>
            <a:r>
              <a:rPr lang="en"/>
              <a:t>It also has support over different platforms and edge devices (Phones, Raspberry Pi’s etc.)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to do after the courses?</a:t>
            </a:r>
            <a:endParaRPr/>
          </a:p>
        </p:txBody>
      </p:sp>
      <p:sp>
        <p:nvSpPr>
          <p:cNvPr id="164" name="Google Shape;164;p30"/>
          <p:cNvSpPr txBox="1"/>
          <p:nvPr>
            <p:ph idx="1" type="body"/>
          </p:nvPr>
        </p:nvSpPr>
        <p:spPr>
          <a:xfrm>
            <a:off x="311700" y="1234075"/>
            <a:ext cx="8520600" cy="3472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Try playing with “toy datasets” such as MNIST, Titanic, Iris etc.</a:t>
            </a:r>
            <a:endParaRPr/>
          </a:p>
          <a:p>
            <a:pPr indent="-342900" lvl="0" marL="457200" rtl="0">
              <a:spcBef>
                <a:spcPts val="1000"/>
              </a:spcBef>
              <a:spcAft>
                <a:spcPts val="0"/>
              </a:spcAft>
              <a:buSzPts val="1800"/>
              <a:buChar char="●"/>
            </a:pPr>
            <a:r>
              <a:rPr lang="en"/>
              <a:t>Once you’re confident with implementing basic algorithms, try doing a hobby project. It can be as simple as classifying oranges from apples.</a:t>
            </a:r>
            <a:endParaRPr/>
          </a:p>
          <a:p>
            <a:pPr indent="-342900" lvl="0" marL="457200" rtl="0">
              <a:spcBef>
                <a:spcPts val="1000"/>
              </a:spcBef>
              <a:spcAft>
                <a:spcPts val="0"/>
              </a:spcAft>
              <a:buSzPts val="1800"/>
              <a:buChar char="●"/>
            </a:pPr>
            <a:r>
              <a:rPr lang="en"/>
              <a:t>Read research papers in ML if it interests you. You can work on more complex problems with professors. If you are confident enough, you can try tackling them yourself too.</a:t>
            </a:r>
            <a:endParaRPr/>
          </a:p>
          <a:p>
            <a:pPr indent="-342900" lvl="0" marL="457200" rtl="0">
              <a:spcBef>
                <a:spcPts val="1000"/>
              </a:spcBef>
              <a:spcAft>
                <a:spcPts val="0"/>
              </a:spcAft>
              <a:buSzPts val="1800"/>
              <a:buChar char="●"/>
            </a:pPr>
            <a:r>
              <a:rPr lang="en"/>
              <a:t>Curate a github profile with all your projects.</a:t>
            </a:r>
            <a:endParaRPr/>
          </a:p>
          <a:p>
            <a:pPr indent="-342900" lvl="0" marL="457200">
              <a:spcBef>
                <a:spcPts val="1000"/>
              </a:spcBef>
              <a:spcAft>
                <a:spcPts val="1000"/>
              </a:spcAft>
              <a:buSzPts val="1800"/>
              <a:buChar char="●"/>
            </a:pPr>
            <a:r>
              <a:rPr lang="en"/>
              <a:t>Attend hackathons and online contests.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Work environment</a:t>
            </a:r>
            <a:endParaRPr/>
          </a:p>
        </p:txBody>
      </p:sp>
      <p:sp>
        <p:nvSpPr>
          <p:cNvPr id="170" name="Google Shape;170;p3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Usually, software updates are rolled out on Linux systems first, as they are very flexible. </a:t>
            </a:r>
            <a:endParaRPr/>
          </a:p>
          <a:p>
            <a:pPr indent="-342900" lvl="0" marL="457200" rtl="0">
              <a:spcBef>
                <a:spcPts val="1000"/>
              </a:spcBef>
              <a:spcAft>
                <a:spcPts val="0"/>
              </a:spcAft>
              <a:buSzPts val="1800"/>
              <a:buChar char="●"/>
            </a:pPr>
            <a:r>
              <a:rPr lang="en"/>
              <a:t>Hence, it is recommended but </a:t>
            </a:r>
            <a:r>
              <a:rPr lang="en" u="sng"/>
              <a:t>not mandatory</a:t>
            </a:r>
            <a:r>
              <a:rPr lang="en"/>
              <a:t> to use Ubuntu for ML purposes.</a:t>
            </a:r>
            <a:endParaRPr/>
          </a:p>
          <a:p>
            <a:pPr indent="-342900" lvl="0" marL="457200">
              <a:spcBef>
                <a:spcPts val="1000"/>
              </a:spcBef>
              <a:spcAft>
                <a:spcPts val="1000"/>
              </a:spcAft>
              <a:buSzPts val="1800"/>
              <a:buChar char="●"/>
            </a:pPr>
            <a:r>
              <a:rPr lang="en"/>
              <a:t>Deep Learning models are pretty compute intensive, so we often run them on GPUs. If your system does not have a GPU, you can try Google Colaboratory or Kaggle’s kernels. They allow you to use their GPU for 12hrs, free of cost.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it?</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Machine Learning (ML) algorithms have the ability to learn patterns from input data, and make predictions without </a:t>
            </a:r>
            <a:r>
              <a:rPr lang="en" u="sng"/>
              <a:t>explicitly</a:t>
            </a:r>
            <a:r>
              <a:rPr lang="en" u="sng"/>
              <a:t> programmed</a:t>
            </a:r>
            <a:r>
              <a:rPr lang="en"/>
              <a:t> to do so. </a:t>
            </a:r>
            <a:endParaRPr/>
          </a:p>
          <a:p>
            <a:pPr indent="-342900" lvl="0" marL="457200" rtl="0">
              <a:spcBef>
                <a:spcPts val="1000"/>
              </a:spcBef>
              <a:spcAft>
                <a:spcPts val="0"/>
              </a:spcAft>
              <a:buSzPts val="1800"/>
              <a:buChar char="●"/>
            </a:pPr>
            <a:r>
              <a:rPr lang="en"/>
              <a:t>The same ML algorithm can be used for very different use cases. </a:t>
            </a:r>
            <a:endParaRPr/>
          </a:p>
          <a:p>
            <a:pPr indent="-342900" lvl="0" marL="457200" rtl="0">
              <a:spcBef>
                <a:spcPts val="1000"/>
              </a:spcBef>
              <a:spcAft>
                <a:spcPts val="0"/>
              </a:spcAft>
              <a:buSzPts val="1800"/>
              <a:buChar char="●"/>
            </a:pPr>
            <a:r>
              <a:rPr lang="en"/>
              <a:t>For instance, you can use “Neural Networks” to predict the possibility of cancer, or use it to see whether an image is a hot dog or not.</a:t>
            </a:r>
            <a:endParaRPr/>
          </a:p>
          <a:p>
            <a:pPr indent="-342900" lvl="0" marL="457200" rtl="0">
              <a:spcBef>
                <a:spcPts val="1000"/>
              </a:spcBef>
              <a:spcAft>
                <a:spcPts val="1000"/>
              </a:spcAft>
              <a:buSzPts val="1800"/>
              <a:buChar char="●"/>
            </a:pPr>
            <a:r>
              <a:rPr lang="en"/>
              <a:t>The algorithms were built using statistics and probability theories.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Buzzwords </a:t>
            </a:r>
            <a:endParaRPr/>
          </a:p>
        </p:txBody>
      </p:sp>
      <p:pic>
        <p:nvPicPr>
          <p:cNvPr id="71" name="Google Shape;71;p15"/>
          <p:cNvPicPr preferRelativeResize="0"/>
          <p:nvPr/>
        </p:nvPicPr>
        <p:blipFill>
          <a:blip r:embed="rId3">
            <a:alphaModFix/>
          </a:blip>
          <a:stretch>
            <a:fillRect/>
          </a:stretch>
        </p:blipFill>
        <p:spPr>
          <a:xfrm>
            <a:off x="1568613" y="1180500"/>
            <a:ext cx="6006774"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Buzzwords </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Artificial Intelligence:</a:t>
            </a:r>
            <a:r>
              <a:rPr lang="en"/>
              <a:t> Algorithm + Heuristics</a:t>
            </a:r>
            <a:endParaRPr/>
          </a:p>
          <a:p>
            <a:pPr indent="-342900" lvl="0" marL="457200" rtl="0">
              <a:spcBef>
                <a:spcPts val="1000"/>
              </a:spcBef>
              <a:spcAft>
                <a:spcPts val="0"/>
              </a:spcAft>
              <a:buSzPts val="1800"/>
              <a:buChar char="●"/>
            </a:pPr>
            <a:r>
              <a:rPr b="1" lang="en"/>
              <a:t>Machine Learning:</a:t>
            </a:r>
            <a:r>
              <a:rPr lang="en"/>
              <a:t> Algorithm + Heuristics + Statistics</a:t>
            </a:r>
            <a:endParaRPr/>
          </a:p>
          <a:p>
            <a:pPr indent="-342900" lvl="0" marL="457200" rtl="0">
              <a:spcBef>
                <a:spcPts val="1000"/>
              </a:spcBef>
              <a:spcAft>
                <a:spcPts val="0"/>
              </a:spcAft>
              <a:buSzPts val="1800"/>
              <a:buChar char="●"/>
            </a:pPr>
            <a:r>
              <a:rPr b="1" lang="en"/>
              <a:t>Deep Learning:</a:t>
            </a:r>
            <a:r>
              <a:rPr lang="en"/>
              <a:t> </a:t>
            </a:r>
            <a:r>
              <a:rPr lang="en"/>
              <a:t>Algorithm + Heuristics + Statistics + Data-Driven</a:t>
            </a:r>
            <a:endParaRPr/>
          </a:p>
          <a:p>
            <a:pPr indent="-342900" lvl="0" marL="457200" rtl="0">
              <a:spcBef>
                <a:spcPts val="1000"/>
              </a:spcBef>
              <a:spcAft>
                <a:spcPts val="0"/>
              </a:spcAft>
              <a:buSzPts val="1800"/>
              <a:buChar char="●"/>
            </a:pPr>
            <a:r>
              <a:rPr b="1" lang="en"/>
              <a:t>Data Analysis:</a:t>
            </a:r>
            <a:r>
              <a:rPr lang="en"/>
              <a:t> Plotting Data + Tabulation +  Writing Reports</a:t>
            </a:r>
            <a:endParaRPr/>
          </a:p>
          <a:p>
            <a:pPr indent="-342900" lvl="0" marL="457200" rtl="0">
              <a:spcBef>
                <a:spcPts val="1000"/>
              </a:spcBef>
              <a:spcAft>
                <a:spcPts val="0"/>
              </a:spcAft>
              <a:buSzPts val="1800"/>
              <a:buChar char="●"/>
            </a:pPr>
            <a:r>
              <a:rPr b="1" lang="en"/>
              <a:t>Data Science: </a:t>
            </a:r>
            <a:r>
              <a:rPr lang="en"/>
              <a:t>Data Analysis + ML</a:t>
            </a:r>
            <a:endParaRPr/>
          </a:p>
          <a:p>
            <a:pPr indent="-342900" lvl="0" marL="457200">
              <a:spcBef>
                <a:spcPts val="1000"/>
              </a:spcBef>
              <a:spcAft>
                <a:spcPts val="1000"/>
              </a:spcAft>
              <a:buSzPts val="1800"/>
              <a:buChar char="●"/>
            </a:pPr>
            <a:r>
              <a:rPr b="1" lang="en"/>
              <a:t>Big Data:</a:t>
            </a:r>
            <a:r>
              <a:rPr lang="en"/>
              <a:t> Data Analysis at a large scale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ML in the news</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Google Duplex, Lens</a:t>
            </a:r>
            <a:endParaRPr/>
          </a:p>
          <a:p>
            <a:pPr indent="-342900" lvl="0" marL="457200" rtl="0">
              <a:spcBef>
                <a:spcPts val="1000"/>
              </a:spcBef>
              <a:spcAft>
                <a:spcPts val="0"/>
              </a:spcAft>
              <a:buSzPts val="1800"/>
              <a:buChar char="●"/>
            </a:pPr>
            <a:r>
              <a:rPr lang="en"/>
              <a:t>OpenAI’s 5v5 Dota Bot</a:t>
            </a:r>
            <a:endParaRPr/>
          </a:p>
          <a:p>
            <a:pPr indent="-342900" lvl="0" marL="457200" rtl="0">
              <a:spcBef>
                <a:spcPts val="1000"/>
              </a:spcBef>
              <a:spcAft>
                <a:spcPts val="0"/>
              </a:spcAft>
              <a:buSzPts val="1800"/>
              <a:buChar char="●"/>
            </a:pPr>
            <a:r>
              <a:rPr lang="en"/>
              <a:t>Portrait mode on mobile phones</a:t>
            </a:r>
            <a:endParaRPr/>
          </a:p>
          <a:p>
            <a:pPr indent="-342900" lvl="0" marL="457200" rtl="0">
              <a:spcBef>
                <a:spcPts val="1000"/>
              </a:spcBef>
              <a:spcAft>
                <a:spcPts val="0"/>
              </a:spcAft>
              <a:buSzPts val="1800"/>
              <a:buChar char="●"/>
            </a:pPr>
            <a:r>
              <a:rPr lang="en"/>
              <a:t>Prisma and FaceApp</a:t>
            </a:r>
            <a:endParaRPr/>
          </a:p>
          <a:p>
            <a:pPr indent="-342900" lvl="0" marL="457200" rtl="0">
              <a:spcBef>
                <a:spcPts val="1000"/>
              </a:spcBef>
              <a:spcAft>
                <a:spcPts val="0"/>
              </a:spcAft>
              <a:buSzPts val="1800"/>
              <a:buChar char="●"/>
            </a:pPr>
            <a:r>
              <a:rPr lang="en"/>
              <a:t>AMD Ryzen 7 (Hardware level AI)</a:t>
            </a:r>
            <a:endParaRPr/>
          </a:p>
          <a:p>
            <a:pPr indent="-342900" lvl="0" marL="457200" rtl="0">
              <a:spcBef>
                <a:spcPts val="1000"/>
              </a:spcBef>
              <a:spcAft>
                <a:spcPts val="0"/>
              </a:spcAft>
              <a:buSzPts val="1800"/>
              <a:buChar char="●"/>
            </a:pPr>
            <a:r>
              <a:rPr lang="en"/>
              <a:t>Netflix Recommender System</a:t>
            </a:r>
            <a:endParaRPr/>
          </a:p>
          <a:p>
            <a:pPr indent="-342900" lvl="0" marL="457200">
              <a:spcBef>
                <a:spcPts val="1000"/>
              </a:spcBef>
              <a:spcAft>
                <a:spcPts val="1000"/>
              </a:spcAft>
              <a:buSzPts val="1800"/>
              <a:buChar char="●"/>
            </a:pPr>
            <a:r>
              <a:rPr lang="en"/>
              <a:t>…and tons more.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Types - Supervised Learning</a:t>
            </a:r>
            <a:endParaRPr/>
          </a:p>
        </p:txBody>
      </p:sp>
      <p:sp>
        <p:nvSpPr>
          <p:cNvPr id="89" name="Google Shape;89;p18"/>
          <p:cNvSpPr txBox="1"/>
          <p:nvPr>
            <p:ph idx="1" type="body"/>
          </p:nvPr>
        </p:nvSpPr>
        <p:spPr>
          <a:xfrm>
            <a:off x="6163800" y="1234075"/>
            <a:ext cx="2668500" cy="333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Use Cases:</a:t>
            </a:r>
            <a:endParaRPr b="1"/>
          </a:p>
          <a:p>
            <a:pPr indent="-342900" lvl="0" marL="457200" rtl="0">
              <a:spcBef>
                <a:spcPts val="1600"/>
              </a:spcBef>
              <a:spcAft>
                <a:spcPts val="0"/>
              </a:spcAft>
              <a:buSzPts val="1800"/>
              <a:buChar char="●"/>
            </a:pPr>
            <a:r>
              <a:rPr lang="en"/>
              <a:t>Classification</a:t>
            </a:r>
            <a:endParaRPr/>
          </a:p>
          <a:p>
            <a:pPr indent="-342900" lvl="0" marL="457200" rtl="0">
              <a:spcBef>
                <a:spcPts val="0"/>
              </a:spcBef>
              <a:spcAft>
                <a:spcPts val="0"/>
              </a:spcAft>
              <a:buSzPts val="1800"/>
              <a:buChar char="●"/>
            </a:pPr>
            <a:r>
              <a:rPr lang="en"/>
              <a:t>Regression</a:t>
            </a:r>
            <a:endParaRPr/>
          </a:p>
          <a:p>
            <a:pPr indent="-342900" lvl="0" marL="457200" rtl="0">
              <a:spcBef>
                <a:spcPts val="0"/>
              </a:spcBef>
              <a:spcAft>
                <a:spcPts val="0"/>
              </a:spcAft>
              <a:buSzPts val="1800"/>
              <a:buChar char="●"/>
            </a:pPr>
            <a:r>
              <a:rPr lang="en"/>
              <a:t>Segmentation</a:t>
            </a:r>
            <a:endParaRPr/>
          </a:p>
          <a:p>
            <a:pPr indent="-342900" lvl="0" marL="457200" rtl="0">
              <a:spcBef>
                <a:spcPts val="0"/>
              </a:spcBef>
              <a:spcAft>
                <a:spcPts val="0"/>
              </a:spcAft>
              <a:buSzPts val="1800"/>
              <a:buChar char="●"/>
            </a:pPr>
            <a:r>
              <a:rPr lang="en"/>
              <a:t>Localisation</a:t>
            </a:r>
            <a:endParaRPr/>
          </a:p>
          <a:p>
            <a:pPr indent="-342900" lvl="0" marL="457200" rtl="0">
              <a:spcBef>
                <a:spcPts val="0"/>
              </a:spcBef>
              <a:spcAft>
                <a:spcPts val="0"/>
              </a:spcAft>
              <a:buSzPts val="1800"/>
              <a:buChar char="●"/>
            </a:pPr>
            <a:r>
              <a:rPr lang="en"/>
              <a:t>Translation</a:t>
            </a:r>
            <a:endParaRPr/>
          </a:p>
          <a:p>
            <a:pPr indent="0" lvl="0" marL="457200" rtl="0">
              <a:spcBef>
                <a:spcPts val="160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311700" y="1234075"/>
            <a:ext cx="5663989" cy="3240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Types - Unsupervised Learning</a:t>
            </a:r>
            <a:endParaRPr/>
          </a:p>
        </p:txBody>
      </p:sp>
      <p:sp>
        <p:nvSpPr>
          <p:cNvPr id="96" name="Google Shape;96;p19"/>
          <p:cNvSpPr txBox="1"/>
          <p:nvPr>
            <p:ph idx="1" type="body"/>
          </p:nvPr>
        </p:nvSpPr>
        <p:spPr>
          <a:xfrm>
            <a:off x="6163800" y="1234075"/>
            <a:ext cx="2668500" cy="333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Use Cases:</a:t>
            </a:r>
            <a:endParaRPr b="1"/>
          </a:p>
          <a:p>
            <a:pPr indent="-342900" lvl="0" marL="457200" rtl="0">
              <a:spcBef>
                <a:spcPts val="1600"/>
              </a:spcBef>
              <a:spcAft>
                <a:spcPts val="0"/>
              </a:spcAft>
              <a:buSzPts val="1800"/>
              <a:buChar char="●"/>
            </a:pPr>
            <a:r>
              <a:rPr lang="en"/>
              <a:t>Dimensionality Reduction</a:t>
            </a:r>
            <a:endParaRPr/>
          </a:p>
          <a:p>
            <a:pPr indent="-342900" lvl="0" marL="457200" rtl="0">
              <a:spcBef>
                <a:spcPts val="0"/>
              </a:spcBef>
              <a:spcAft>
                <a:spcPts val="0"/>
              </a:spcAft>
              <a:buSzPts val="1800"/>
              <a:buChar char="●"/>
            </a:pPr>
            <a:r>
              <a:rPr lang="en"/>
              <a:t>Pattern Finding</a:t>
            </a:r>
            <a:endParaRPr/>
          </a:p>
          <a:p>
            <a:pPr indent="-342900" lvl="0" marL="457200" rtl="0">
              <a:spcBef>
                <a:spcPts val="0"/>
              </a:spcBef>
              <a:spcAft>
                <a:spcPts val="0"/>
              </a:spcAft>
              <a:buSzPts val="1800"/>
              <a:buChar char="●"/>
            </a:pPr>
            <a:r>
              <a:rPr lang="en"/>
              <a:t>Clustering</a:t>
            </a:r>
            <a:endParaRPr/>
          </a:p>
          <a:p>
            <a:pPr indent="0" lvl="0" marL="457200" rtl="0">
              <a:spcBef>
                <a:spcPts val="160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413925" y="1339600"/>
            <a:ext cx="5459549" cy="3123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Types - Reinforcement Learning</a:t>
            </a:r>
            <a:endParaRPr/>
          </a:p>
        </p:txBody>
      </p:sp>
      <p:sp>
        <p:nvSpPr>
          <p:cNvPr id="103" name="Google Shape;103;p20"/>
          <p:cNvSpPr txBox="1"/>
          <p:nvPr>
            <p:ph idx="1" type="body"/>
          </p:nvPr>
        </p:nvSpPr>
        <p:spPr>
          <a:xfrm>
            <a:off x="6163800" y="1234075"/>
            <a:ext cx="2668500" cy="333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Use Cases:</a:t>
            </a:r>
            <a:endParaRPr b="1"/>
          </a:p>
          <a:p>
            <a:pPr indent="-342900" lvl="0" marL="457200" rtl="0">
              <a:spcBef>
                <a:spcPts val="1600"/>
              </a:spcBef>
              <a:spcAft>
                <a:spcPts val="0"/>
              </a:spcAft>
              <a:buSzPts val="1800"/>
              <a:buChar char="●"/>
            </a:pPr>
            <a:r>
              <a:rPr lang="en"/>
              <a:t>Advanced maze solving</a:t>
            </a:r>
            <a:endParaRPr/>
          </a:p>
          <a:p>
            <a:pPr indent="-342900" lvl="0" marL="457200" rtl="0">
              <a:spcBef>
                <a:spcPts val="0"/>
              </a:spcBef>
              <a:spcAft>
                <a:spcPts val="0"/>
              </a:spcAft>
              <a:buSzPts val="1800"/>
              <a:buChar char="●"/>
            </a:pPr>
            <a:r>
              <a:rPr lang="en"/>
              <a:t>Robot movements</a:t>
            </a:r>
            <a:endParaRPr/>
          </a:p>
          <a:p>
            <a:pPr indent="-342900" lvl="0" marL="457200" rtl="0">
              <a:spcBef>
                <a:spcPts val="0"/>
              </a:spcBef>
              <a:spcAft>
                <a:spcPts val="0"/>
              </a:spcAft>
              <a:buSzPts val="1800"/>
              <a:buChar char="●"/>
            </a:pPr>
            <a:r>
              <a:rPr lang="en"/>
              <a:t>Playing games</a:t>
            </a:r>
            <a:endParaRPr/>
          </a:p>
          <a:p>
            <a:pPr indent="0" lvl="0" marL="457200" rtl="0">
              <a:spcBef>
                <a:spcPts val="160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413925" y="1354688"/>
            <a:ext cx="5406838" cy="3093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Examples</a:t>
            </a:r>
            <a:endParaRPr/>
          </a:p>
        </p:txBody>
      </p:sp>
      <p:pic>
        <p:nvPicPr>
          <p:cNvPr id="110" name="Google Shape;110;p21"/>
          <p:cNvPicPr preferRelativeResize="0"/>
          <p:nvPr/>
        </p:nvPicPr>
        <p:blipFill>
          <a:blip r:embed="rId3">
            <a:alphaModFix/>
          </a:blip>
          <a:stretch>
            <a:fillRect/>
          </a:stretch>
        </p:blipFill>
        <p:spPr>
          <a:xfrm>
            <a:off x="1524000" y="1285875"/>
            <a:ext cx="6096000"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