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45B9C-1AD0-93D2-E629-52C6448BDE99}" v="100" dt="2024-10-15T22:42:33.869"/>
    <p1510:client id="{AA62BE99-975F-6D68-CF05-3E1C8F1C6DD9}" v="60" dt="2024-10-15T21:47:59.013"/>
    <p1510:client id="{C0DA348A-310D-9F5B-8A8E-FAAD697EA095}" v="48" dt="2024-10-15T21:33:19.376"/>
    <p1510:client id="{FBCAF8EF-F52C-90D5-D64A-2F969C80F84D}" v="79" dt="2024-10-16T23:46:52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30DA9-4A17-41D5-9DEE-D6BEF716FD7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CFA611-8861-49C6-990A-C660DB6418A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Communication Challenges</a:t>
          </a:r>
          <a:endParaRPr lang="en-US"/>
        </a:p>
      </dgm:t>
    </dgm:pt>
    <dgm:pt modelId="{7436342B-7D22-4D69-89AC-F946A349CDAF}" type="parTrans" cxnId="{A6A5074C-E6F5-4BD2-AEBE-CCD24E94862E}">
      <dgm:prSet/>
      <dgm:spPr/>
      <dgm:t>
        <a:bodyPr/>
        <a:lstStyle/>
        <a:p>
          <a:endParaRPr lang="en-US"/>
        </a:p>
      </dgm:t>
    </dgm:pt>
    <dgm:pt modelId="{3F72FCE0-59D8-41E7-829C-1EE0191A8EA0}" type="sibTrans" cxnId="{A6A5074C-E6F5-4BD2-AEBE-CCD24E94862E}">
      <dgm:prSet/>
      <dgm:spPr/>
      <dgm:t>
        <a:bodyPr/>
        <a:lstStyle/>
        <a:p>
          <a:endParaRPr lang="en-US"/>
        </a:p>
      </dgm:t>
    </dgm:pt>
    <dgm:pt modelId="{E8B1BD75-BB7B-46B7-BA03-9F61259FE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Early sprints had difficulties with regular communication</a:t>
          </a:r>
          <a:endParaRPr lang="en-US"/>
        </a:p>
      </dgm:t>
    </dgm:pt>
    <dgm:pt modelId="{D25D0427-6716-4013-B061-E9BAFAD46B8D}" type="parTrans" cxnId="{BBA46927-6850-43C8-86B9-6CB5CD310341}">
      <dgm:prSet/>
      <dgm:spPr/>
      <dgm:t>
        <a:bodyPr/>
        <a:lstStyle/>
        <a:p>
          <a:endParaRPr lang="en-US"/>
        </a:p>
      </dgm:t>
    </dgm:pt>
    <dgm:pt modelId="{A04365D9-DA22-4F16-BFC3-A0450C4A4292}" type="sibTrans" cxnId="{BBA46927-6850-43C8-86B9-6CB5CD310341}">
      <dgm:prSet/>
      <dgm:spPr/>
      <dgm:t>
        <a:bodyPr/>
        <a:lstStyle/>
        <a:p>
          <a:endParaRPr lang="en-US"/>
        </a:p>
      </dgm:t>
    </dgm:pt>
    <dgm:pt modelId="{D53A33E1-F1E3-4059-B852-0945DB113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Solution: Improved with more frequent team meetings and open discussions about blockers</a:t>
          </a:r>
          <a:endParaRPr lang="en-US"/>
        </a:p>
      </dgm:t>
    </dgm:pt>
    <dgm:pt modelId="{FFF80877-13AA-424B-9851-631478F07083}" type="parTrans" cxnId="{9CEC628D-ADCB-4850-B9BA-95BD998A0B51}">
      <dgm:prSet/>
      <dgm:spPr/>
      <dgm:t>
        <a:bodyPr/>
        <a:lstStyle/>
        <a:p>
          <a:endParaRPr lang="en-US"/>
        </a:p>
      </dgm:t>
    </dgm:pt>
    <dgm:pt modelId="{D2551E30-30B4-4846-82E7-BE83507C2324}" type="sibTrans" cxnId="{9CEC628D-ADCB-4850-B9BA-95BD998A0B51}">
      <dgm:prSet/>
      <dgm:spPr/>
      <dgm:t>
        <a:bodyPr/>
        <a:lstStyle/>
        <a:p>
          <a:endParaRPr lang="en-US"/>
        </a:p>
      </dgm:t>
    </dgm:pt>
    <dgm:pt modelId="{385AD12C-C78A-4638-8683-3EC078A99B02}" type="pres">
      <dgm:prSet presAssocID="{CB030DA9-4A17-41D5-9DEE-D6BEF716FD7D}" presName="root" presStyleCnt="0">
        <dgm:presLayoutVars>
          <dgm:dir/>
          <dgm:resizeHandles val="exact"/>
        </dgm:presLayoutVars>
      </dgm:prSet>
      <dgm:spPr/>
    </dgm:pt>
    <dgm:pt modelId="{FAA5E77D-9B25-43A3-ADA5-DC9B37D0A4B1}" type="pres">
      <dgm:prSet presAssocID="{07CFA611-8861-49C6-990A-C660DB6418AC}" presName="compNode" presStyleCnt="0"/>
      <dgm:spPr/>
    </dgm:pt>
    <dgm:pt modelId="{047D04A2-FFF2-4472-AD2B-832F840E4C1E}" type="pres">
      <dgm:prSet presAssocID="{07CFA611-8861-49C6-990A-C660DB6418A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1FBA5FF-F3E8-4226-B5F0-60E472F676CB}" type="pres">
      <dgm:prSet presAssocID="{07CFA611-8861-49C6-990A-C660DB6418AC}" presName="iconSpace" presStyleCnt="0"/>
      <dgm:spPr/>
    </dgm:pt>
    <dgm:pt modelId="{66486335-0570-4451-BF8A-C90D43786911}" type="pres">
      <dgm:prSet presAssocID="{07CFA611-8861-49C6-990A-C660DB6418AC}" presName="parTx" presStyleLbl="revTx" presStyleIdx="0" presStyleCnt="2">
        <dgm:presLayoutVars>
          <dgm:chMax val="0"/>
          <dgm:chPref val="0"/>
        </dgm:presLayoutVars>
      </dgm:prSet>
      <dgm:spPr/>
    </dgm:pt>
    <dgm:pt modelId="{7FCC193C-4729-43F8-BE50-50796100493E}" type="pres">
      <dgm:prSet presAssocID="{07CFA611-8861-49C6-990A-C660DB6418AC}" presName="txSpace" presStyleCnt="0"/>
      <dgm:spPr/>
    </dgm:pt>
    <dgm:pt modelId="{BA713BD5-EB1C-4814-B426-014030C533F0}" type="pres">
      <dgm:prSet presAssocID="{07CFA611-8861-49C6-990A-C660DB6418AC}" presName="desTx" presStyleLbl="revTx" presStyleIdx="1" presStyleCnt="2">
        <dgm:presLayoutVars/>
      </dgm:prSet>
      <dgm:spPr/>
    </dgm:pt>
  </dgm:ptLst>
  <dgm:cxnLst>
    <dgm:cxn modelId="{08E18312-D3FB-4380-9064-C5F384AF5DF4}" type="presOf" srcId="{CB030DA9-4A17-41D5-9DEE-D6BEF716FD7D}" destId="{385AD12C-C78A-4638-8683-3EC078A99B02}" srcOrd="0" destOrd="0" presId="urn:microsoft.com/office/officeart/2018/2/layout/IconLabelDescriptionList"/>
    <dgm:cxn modelId="{BBA46927-6850-43C8-86B9-6CB5CD310341}" srcId="{07CFA611-8861-49C6-990A-C660DB6418AC}" destId="{E8B1BD75-BB7B-46B7-BA03-9F61259FE263}" srcOrd="0" destOrd="0" parTransId="{D25D0427-6716-4013-B061-E9BAFAD46B8D}" sibTransId="{A04365D9-DA22-4F16-BFC3-A0450C4A4292}"/>
    <dgm:cxn modelId="{A6A5074C-E6F5-4BD2-AEBE-CCD24E94862E}" srcId="{CB030DA9-4A17-41D5-9DEE-D6BEF716FD7D}" destId="{07CFA611-8861-49C6-990A-C660DB6418AC}" srcOrd="0" destOrd="0" parTransId="{7436342B-7D22-4D69-89AC-F946A349CDAF}" sibTransId="{3F72FCE0-59D8-41E7-829C-1EE0191A8EA0}"/>
    <dgm:cxn modelId="{D63FE07B-C8E1-4895-8ACF-B2DF07526042}" type="presOf" srcId="{D53A33E1-F1E3-4059-B852-0945DB11318A}" destId="{BA713BD5-EB1C-4814-B426-014030C533F0}" srcOrd="0" destOrd="1" presId="urn:microsoft.com/office/officeart/2018/2/layout/IconLabelDescriptionList"/>
    <dgm:cxn modelId="{9CEC628D-ADCB-4850-B9BA-95BD998A0B51}" srcId="{07CFA611-8861-49C6-990A-C660DB6418AC}" destId="{D53A33E1-F1E3-4059-B852-0945DB11318A}" srcOrd="1" destOrd="0" parTransId="{FFF80877-13AA-424B-9851-631478F07083}" sibTransId="{D2551E30-30B4-4846-82E7-BE83507C2324}"/>
    <dgm:cxn modelId="{9A8C0ECD-E811-4C0C-9101-853915B75186}" type="presOf" srcId="{07CFA611-8861-49C6-990A-C660DB6418AC}" destId="{66486335-0570-4451-BF8A-C90D43786911}" srcOrd="0" destOrd="0" presId="urn:microsoft.com/office/officeart/2018/2/layout/IconLabelDescriptionList"/>
    <dgm:cxn modelId="{29C955F4-CA42-4977-BD1C-6184323B8B8A}" type="presOf" srcId="{E8B1BD75-BB7B-46B7-BA03-9F61259FE263}" destId="{BA713BD5-EB1C-4814-B426-014030C533F0}" srcOrd="0" destOrd="0" presId="urn:microsoft.com/office/officeart/2018/2/layout/IconLabelDescriptionList"/>
    <dgm:cxn modelId="{188DB0F8-9EAD-46BA-B034-753C925DA81C}" type="presParOf" srcId="{385AD12C-C78A-4638-8683-3EC078A99B02}" destId="{FAA5E77D-9B25-43A3-ADA5-DC9B37D0A4B1}" srcOrd="0" destOrd="0" presId="urn:microsoft.com/office/officeart/2018/2/layout/IconLabelDescriptionList"/>
    <dgm:cxn modelId="{27EF58EF-F917-468E-A863-6439F6F57FB7}" type="presParOf" srcId="{FAA5E77D-9B25-43A3-ADA5-DC9B37D0A4B1}" destId="{047D04A2-FFF2-4472-AD2B-832F840E4C1E}" srcOrd="0" destOrd="0" presId="urn:microsoft.com/office/officeart/2018/2/layout/IconLabelDescriptionList"/>
    <dgm:cxn modelId="{CBE9A18A-6965-4DB3-8815-010A57643827}" type="presParOf" srcId="{FAA5E77D-9B25-43A3-ADA5-DC9B37D0A4B1}" destId="{31FBA5FF-F3E8-4226-B5F0-60E472F676CB}" srcOrd="1" destOrd="0" presId="urn:microsoft.com/office/officeart/2018/2/layout/IconLabelDescriptionList"/>
    <dgm:cxn modelId="{A1A6080C-E46A-401B-A7E2-8AE3E23E7286}" type="presParOf" srcId="{FAA5E77D-9B25-43A3-ADA5-DC9B37D0A4B1}" destId="{66486335-0570-4451-BF8A-C90D43786911}" srcOrd="2" destOrd="0" presId="urn:microsoft.com/office/officeart/2018/2/layout/IconLabelDescriptionList"/>
    <dgm:cxn modelId="{C0000851-3218-4836-9CE9-AA5DDEA4185D}" type="presParOf" srcId="{FAA5E77D-9B25-43A3-ADA5-DC9B37D0A4B1}" destId="{7FCC193C-4729-43F8-BE50-50796100493E}" srcOrd="3" destOrd="0" presId="urn:microsoft.com/office/officeart/2018/2/layout/IconLabelDescriptionList"/>
    <dgm:cxn modelId="{0B581B4E-97D5-4194-960C-CB1C2DF6E067}" type="presParOf" srcId="{FAA5E77D-9B25-43A3-ADA5-DC9B37D0A4B1}" destId="{BA713BD5-EB1C-4814-B426-014030C533F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3284A-46F4-42AB-897D-F527FD3290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8DC146-7351-4D63-8C55-A20A3C646992}">
      <dgm:prSet/>
      <dgm:spPr/>
      <dgm:t>
        <a:bodyPr/>
        <a:lstStyle/>
        <a:p>
          <a:pPr>
            <a:defRPr b="1"/>
          </a:pPr>
          <a:r>
            <a:rPr lang="en-US" baseline="0"/>
            <a:t>Need for Regular Feedback</a:t>
          </a:r>
          <a:endParaRPr lang="en-US"/>
        </a:p>
      </dgm:t>
    </dgm:pt>
    <dgm:pt modelId="{EC4142A8-8B5C-4F28-BA9E-29E769EB2453}" type="parTrans" cxnId="{2D4D8EB0-C804-455A-BBA6-B6C0B73EBB54}">
      <dgm:prSet/>
      <dgm:spPr/>
      <dgm:t>
        <a:bodyPr/>
        <a:lstStyle/>
        <a:p>
          <a:endParaRPr lang="en-US"/>
        </a:p>
      </dgm:t>
    </dgm:pt>
    <dgm:pt modelId="{71C1FF17-0B1A-45B9-83B2-A0102A40794C}" type="sibTrans" cxnId="{2D4D8EB0-C804-455A-BBA6-B6C0B73EBB54}">
      <dgm:prSet/>
      <dgm:spPr/>
      <dgm:t>
        <a:bodyPr/>
        <a:lstStyle/>
        <a:p>
          <a:endParaRPr lang="en-US"/>
        </a:p>
      </dgm:t>
    </dgm:pt>
    <dgm:pt modelId="{68E59010-7206-4A67-9A46-A314010ABCF2}">
      <dgm:prSet/>
      <dgm:spPr/>
      <dgm:t>
        <a:bodyPr/>
        <a:lstStyle/>
        <a:p>
          <a:r>
            <a:rPr lang="en-US" baseline="0"/>
            <a:t>Early on, we identified the lack of frequent client feedback as an issue</a:t>
          </a:r>
          <a:endParaRPr lang="en-US"/>
        </a:p>
      </dgm:t>
    </dgm:pt>
    <dgm:pt modelId="{1B0D3B11-27DB-4CE6-BE27-026E6D690280}" type="parTrans" cxnId="{9AC4F0C3-FA9C-430A-AB92-300EDE3DD26F}">
      <dgm:prSet/>
      <dgm:spPr/>
      <dgm:t>
        <a:bodyPr/>
        <a:lstStyle/>
        <a:p>
          <a:endParaRPr lang="en-US"/>
        </a:p>
      </dgm:t>
    </dgm:pt>
    <dgm:pt modelId="{AB9767F5-D229-4AF3-A38D-7F8AE8C5FDB1}" type="sibTrans" cxnId="{9AC4F0C3-FA9C-430A-AB92-300EDE3DD26F}">
      <dgm:prSet/>
      <dgm:spPr/>
      <dgm:t>
        <a:bodyPr/>
        <a:lstStyle/>
        <a:p>
          <a:endParaRPr lang="en-US"/>
        </a:p>
      </dgm:t>
    </dgm:pt>
    <dgm:pt modelId="{2E994ED6-2D08-4A70-B2DE-B2DD7ED91DB0}">
      <dgm:prSet/>
      <dgm:spPr/>
      <dgm:t>
        <a:bodyPr/>
        <a:lstStyle/>
        <a:p>
          <a:r>
            <a:rPr lang="en-US" baseline="0"/>
            <a:t>Regular client input helps ensure alignment with expectations and reduces rework</a:t>
          </a:r>
          <a:endParaRPr lang="en-US"/>
        </a:p>
      </dgm:t>
    </dgm:pt>
    <dgm:pt modelId="{A6D08D05-2DB4-4CCF-BA01-7CF217F3E14A}" type="parTrans" cxnId="{762E716C-E19D-4484-952F-FE2A560D9A8A}">
      <dgm:prSet/>
      <dgm:spPr/>
      <dgm:t>
        <a:bodyPr/>
        <a:lstStyle/>
        <a:p>
          <a:endParaRPr lang="en-US"/>
        </a:p>
      </dgm:t>
    </dgm:pt>
    <dgm:pt modelId="{43EC09C8-64AB-4232-AC7D-58FBB47EE857}" type="sibTrans" cxnId="{762E716C-E19D-4484-952F-FE2A560D9A8A}">
      <dgm:prSet/>
      <dgm:spPr/>
      <dgm:t>
        <a:bodyPr/>
        <a:lstStyle/>
        <a:p>
          <a:endParaRPr lang="en-US"/>
        </a:p>
      </dgm:t>
    </dgm:pt>
    <dgm:pt modelId="{097F3AB8-1DCC-43EA-924B-14FEE9EE4EF0}">
      <dgm:prSet/>
      <dgm:spPr/>
      <dgm:t>
        <a:bodyPr/>
        <a:lstStyle/>
        <a:p>
          <a:pPr>
            <a:defRPr b="1"/>
          </a:pPr>
          <a:r>
            <a:rPr lang="en-US" baseline="0"/>
            <a:t>Action Taken</a:t>
          </a:r>
          <a:endParaRPr lang="en-US"/>
        </a:p>
      </dgm:t>
    </dgm:pt>
    <dgm:pt modelId="{53D1E659-197B-4A07-B7CC-87E052D8980A}" type="parTrans" cxnId="{89D71C57-D5C8-4760-8DB7-1BF7A3465255}">
      <dgm:prSet/>
      <dgm:spPr/>
      <dgm:t>
        <a:bodyPr/>
        <a:lstStyle/>
        <a:p>
          <a:endParaRPr lang="en-US"/>
        </a:p>
      </dgm:t>
    </dgm:pt>
    <dgm:pt modelId="{CECA24AB-7E43-4E65-A7B9-6E2A960B58B6}" type="sibTrans" cxnId="{89D71C57-D5C8-4760-8DB7-1BF7A3465255}">
      <dgm:prSet/>
      <dgm:spPr/>
      <dgm:t>
        <a:bodyPr/>
        <a:lstStyle/>
        <a:p>
          <a:endParaRPr lang="en-US"/>
        </a:p>
      </dgm:t>
    </dgm:pt>
    <dgm:pt modelId="{8D008BD2-3915-46A2-9B20-83A21054D81D}">
      <dgm:prSet/>
      <dgm:spPr/>
      <dgm:t>
        <a:bodyPr/>
        <a:lstStyle/>
        <a:p>
          <a:r>
            <a:rPr lang="en-US" baseline="0"/>
            <a:t>Scheduling more regular client meetings</a:t>
          </a:r>
          <a:endParaRPr lang="en-US"/>
        </a:p>
      </dgm:t>
    </dgm:pt>
    <dgm:pt modelId="{1768139A-9D14-4D87-A587-A3953B541553}" type="parTrans" cxnId="{3BC64E44-B15F-4047-B655-342499413958}">
      <dgm:prSet/>
      <dgm:spPr/>
      <dgm:t>
        <a:bodyPr/>
        <a:lstStyle/>
        <a:p>
          <a:endParaRPr lang="en-US"/>
        </a:p>
      </dgm:t>
    </dgm:pt>
    <dgm:pt modelId="{1E8595FB-1085-40E9-8233-ED7E24823DA2}" type="sibTrans" cxnId="{3BC64E44-B15F-4047-B655-342499413958}">
      <dgm:prSet/>
      <dgm:spPr/>
      <dgm:t>
        <a:bodyPr/>
        <a:lstStyle/>
        <a:p>
          <a:endParaRPr lang="en-US"/>
        </a:p>
      </dgm:t>
    </dgm:pt>
    <dgm:pt modelId="{AFBB585C-5F9E-4733-A9E0-EDCBDD14A030}">
      <dgm:prSet/>
      <dgm:spPr/>
      <dgm:t>
        <a:bodyPr/>
        <a:lstStyle/>
        <a:p>
          <a:r>
            <a:rPr lang="en-US" baseline="0"/>
            <a:t>Ensuring timely updates to the client when something takes longer than expected</a:t>
          </a:r>
          <a:endParaRPr lang="en-US"/>
        </a:p>
      </dgm:t>
    </dgm:pt>
    <dgm:pt modelId="{C60C232D-06F6-4AE7-856A-BD2EFD48ED3B}" type="parTrans" cxnId="{DF5EF4FA-8C8D-428F-9D26-74D982ADA2F1}">
      <dgm:prSet/>
      <dgm:spPr/>
      <dgm:t>
        <a:bodyPr/>
        <a:lstStyle/>
        <a:p>
          <a:endParaRPr lang="en-US"/>
        </a:p>
      </dgm:t>
    </dgm:pt>
    <dgm:pt modelId="{092FFE93-73B7-4229-A303-A2C0F58DB7C2}" type="sibTrans" cxnId="{DF5EF4FA-8C8D-428F-9D26-74D982ADA2F1}">
      <dgm:prSet/>
      <dgm:spPr/>
      <dgm:t>
        <a:bodyPr/>
        <a:lstStyle/>
        <a:p>
          <a:endParaRPr lang="en-US"/>
        </a:p>
      </dgm:t>
    </dgm:pt>
    <dgm:pt modelId="{2D86042F-3059-41C4-B625-92E1A82314CA}" type="pres">
      <dgm:prSet presAssocID="{83E3284A-46F4-42AB-897D-F527FD3290D0}" presName="root" presStyleCnt="0">
        <dgm:presLayoutVars>
          <dgm:dir/>
          <dgm:resizeHandles val="exact"/>
        </dgm:presLayoutVars>
      </dgm:prSet>
      <dgm:spPr/>
    </dgm:pt>
    <dgm:pt modelId="{54EA784F-E1B7-4127-8143-19D890B2E9B2}" type="pres">
      <dgm:prSet presAssocID="{AE8DC146-7351-4D63-8C55-A20A3C646992}" presName="compNode" presStyleCnt="0"/>
      <dgm:spPr/>
    </dgm:pt>
    <dgm:pt modelId="{165E222A-8201-4BDB-B1A1-5592FF983004}" type="pres">
      <dgm:prSet presAssocID="{AE8DC146-7351-4D63-8C55-A20A3C6469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7DE461C-0286-404E-8322-F216E1C6CD56}" type="pres">
      <dgm:prSet presAssocID="{AE8DC146-7351-4D63-8C55-A20A3C646992}" presName="iconSpace" presStyleCnt="0"/>
      <dgm:spPr/>
    </dgm:pt>
    <dgm:pt modelId="{DE25E1A7-5D78-4E2D-B782-77022646E0B8}" type="pres">
      <dgm:prSet presAssocID="{AE8DC146-7351-4D63-8C55-A20A3C646992}" presName="parTx" presStyleLbl="revTx" presStyleIdx="0" presStyleCnt="4">
        <dgm:presLayoutVars>
          <dgm:chMax val="0"/>
          <dgm:chPref val="0"/>
        </dgm:presLayoutVars>
      </dgm:prSet>
      <dgm:spPr/>
    </dgm:pt>
    <dgm:pt modelId="{1192BEE7-732B-4175-9560-9F2E653166F8}" type="pres">
      <dgm:prSet presAssocID="{AE8DC146-7351-4D63-8C55-A20A3C646992}" presName="txSpace" presStyleCnt="0"/>
      <dgm:spPr/>
    </dgm:pt>
    <dgm:pt modelId="{A93C86A0-145A-477A-8CA6-5113F3AC254A}" type="pres">
      <dgm:prSet presAssocID="{AE8DC146-7351-4D63-8C55-A20A3C646992}" presName="desTx" presStyleLbl="revTx" presStyleIdx="1" presStyleCnt="4">
        <dgm:presLayoutVars/>
      </dgm:prSet>
      <dgm:spPr/>
    </dgm:pt>
    <dgm:pt modelId="{E437ACA9-13B9-4EB5-8EBF-4E0D9EC33DA9}" type="pres">
      <dgm:prSet presAssocID="{71C1FF17-0B1A-45B9-83B2-A0102A40794C}" presName="sibTrans" presStyleCnt="0"/>
      <dgm:spPr/>
    </dgm:pt>
    <dgm:pt modelId="{36F507C4-9A88-41CC-89B9-78D1B369DC80}" type="pres">
      <dgm:prSet presAssocID="{097F3AB8-1DCC-43EA-924B-14FEE9EE4EF0}" presName="compNode" presStyleCnt="0"/>
      <dgm:spPr/>
    </dgm:pt>
    <dgm:pt modelId="{BCDC6CFC-CC86-4E3F-8060-C7F9D36D38CA}" type="pres">
      <dgm:prSet presAssocID="{097F3AB8-1DCC-43EA-924B-14FEE9EE4E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AB377495-6630-4F4E-BB03-83B00E208DD3}" type="pres">
      <dgm:prSet presAssocID="{097F3AB8-1DCC-43EA-924B-14FEE9EE4EF0}" presName="iconSpace" presStyleCnt="0"/>
      <dgm:spPr/>
    </dgm:pt>
    <dgm:pt modelId="{7F75BCEF-21D0-409E-81CB-961565FF66E9}" type="pres">
      <dgm:prSet presAssocID="{097F3AB8-1DCC-43EA-924B-14FEE9EE4EF0}" presName="parTx" presStyleLbl="revTx" presStyleIdx="2" presStyleCnt="4">
        <dgm:presLayoutVars>
          <dgm:chMax val="0"/>
          <dgm:chPref val="0"/>
        </dgm:presLayoutVars>
      </dgm:prSet>
      <dgm:spPr/>
    </dgm:pt>
    <dgm:pt modelId="{390959BD-BB70-4038-9A08-05EAFD92FE32}" type="pres">
      <dgm:prSet presAssocID="{097F3AB8-1DCC-43EA-924B-14FEE9EE4EF0}" presName="txSpace" presStyleCnt="0"/>
      <dgm:spPr/>
    </dgm:pt>
    <dgm:pt modelId="{DECFB38B-9FBD-4AFA-9E10-D8E23809FE05}" type="pres">
      <dgm:prSet presAssocID="{097F3AB8-1DCC-43EA-924B-14FEE9EE4EF0}" presName="desTx" presStyleLbl="revTx" presStyleIdx="3" presStyleCnt="4">
        <dgm:presLayoutVars/>
      </dgm:prSet>
      <dgm:spPr/>
    </dgm:pt>
  </dgm:ptLst>
  <dgm:cxnLst>
    <dgm:cxn modelId="{1798B43F-0F8C-4C50-A8A0-5020009EA036}" type="presOf" srcId="{AE8DC146-7351-4D63-8C55-A20A3C646992}" destId="{DE25E1A7-5D78-4E2D-B782-77022646E0B8}" srcOrd="0" destOrd="0" presId="urn:microsoft.com/office/officeart/2018/2/layout/IconLabelDescriptionList"/>
    <dgm:cxn modelId="{3BC64E44-B15F-4047-B655-342499413958}" srcId="{097F3AB8-1DCC-43EA-924B-14FEE9EE4EF0}" destId="{8D008BD2-3915-46A2-9B20-83A21054D81D}" srcOrd="0" destOrd="0" parTransId="{1768139A-9D14-4D87-A587-A3953B541553}" sibTransId="{1E8595FB-1085-40E9-8233-ED7E24823DA2}"/>
    <dgm:cxn modelId="{762E716C-E19D-4484-952F-FE2A560D9A8A}" srcId="{AE8DC146-7351-4D63-8C55-A20A3C646992}" destId="{2E994ED6-2D08-4A70-B2DE-B2DD7ED91DB0}" srcOrd="1" destOrd="0" parTransId="{A6D08D05-2DB4-4CCF-BA01-7CF217F3E14A}" sibTransId="{43EC09C8-64AB-4232-AC7D-58FBB47EE857}"/>
    <dgm:cxn modelId="{89D71C57-D5C8-4760-8DB7-1BF7A3465255}" srcId="{83E3284A-46F4-42AB-897D-F527FD3290D0}" destId="{097F3AB8-1DCC-43EA-924B-14FEE9EE4EF0}" srcOrd="1" destOrd="0" parTransId="{53D1E659-197B-4A07-B7CC-87E052D8980A}" sibTransId="{CECA24AB-7E43-4E65-A7B9-6E2A960B58B6}"/>
    <dgm:cxn modelId="{61BB2F59-B7AF-4045-8E4A-9909AE1C914A}" type="presOf" srcId="{2E994ED6-2D08-4A70-B2DE-B2DD7ED91DB0}" destId="{A93C86A0-145A-477A-8CA6-5113F3AC254A}" srcOrd="0" destOrd="1" presId="urn:microsoft.com/office/officeart/2018/2/layout/IconLabelDescriptionList"/>
    <dgm:cxn modelId="{E4838884-F023-41D6-8191-9C8DAB10AE23}" type="presOf" srcId="{097F3AB8-1DCC-43EA-924B-14FEE9EE4EF0}" destId="{7F75BCEF-21D0-409E-81CB-961565FF66E9}" srcOrd="0" destOrd="0" presId="urn:microsoft.com/office/officeart/2018/2/layout/IconLabelDescriptionList"/>
    <dgm:cxn modelId="{5CDCD184-8FBA-45F7-8D5B-5BFA58A26867}" type="presOf" srcId="{68E59010-7206-4A67-9A46-A314010ABCF2}" destId="{A93C86A0-145A-477A-8CA6-5113F3AC254A}" srcOrd="0" destOrd="0" presId="urn:microsoft.com/office/officeart/2018/2/layout/IconLabelDescriptionList"/>
    <dgm:cxn modelId="{6C8066A5-BF7A-45DA-A731-6E4010DA8D22}" type="presOf" srcId="{AFBB585C-5F9E-4733-A9E0-EDCBDD14A030}" destId="{DECFB38B-9FBD-4AFA-9E10-D8E23809FE05}" srcOrd="0" destOrd="1" presId="urn:microsoft.com/office/officeart/2018/2/layout/IconLabelDescriptionList"/>
    <dgm:cxn modelId="{2D4D8EB0-C804-455A-BBA6-B6C0B73EBB54}" srcId="{83E3284A-46F4-42AB-897D-F527FD3290D0}" destId="{AE8DC146-7351-4D63-8C55-A20A3C646992}" srcOrd="0" destOrd="0" parTransId="{EC4142A8-8B5C-4F28-BA9E-29E769EB2453}" sibTransId="{71C1FF17-0B1A-45B9-83B2-A0102A40794C}"/>
    <dgm:cxn modelId="{9AC4F0C3-FA9C-430A-AB92-300EDE3DD26F}" srcId="{AE8DC146-7351-4D63-8C55-A20A3C646992}" destId="{68E59010-7206-4A67-9A46-A314010ABCF2}" srcOrd="0" destOrd="0" parTransId="{1B0D3B11-27DB-4CE6-BE27-026E6D690280}" sibTransId="{AB9767F5-D229-4AF3-A38D-7F8AE8C5FDB1}"/>
    <dgm:cxn modelId="{DAF6DDDE-A4E7-4409-9624-BD8F107B80CC}" type="presOf" srcId="{8D008BD2-3915-46A2-9B20-83A21054D81D}" destId="{DECFB38B-9FBD-4AFA-9E10-D8E23809FE05}" srcOrd="0" destOrd="0" presId="urn:microsoft.com/office/officeart/2018/2/layout/IconLabelDescriptionList"/>
    <dgm:cxn modelId="{A3BC6AE4-7E34-4610-8000-D69237BCAED8}" type="presOf" srcId="{83E3284A-46F4-42AB-897D-F527FD3290D0}" destId="{2D86042F-3059-41C4-B625-92E1A82314CA}" srcOrd="0" destOrd="0" presId="urn:microsoft.com/office/officeart/2018/2/layout/IconLabelDescriptionList"/>
    <dgm:cxn modelId="{DF5EF4FA-8C8D-428F-9D26-74D982ADA2F1}" srcId="{097F3AB8-1DCC-43EA-924B-14FEE9EE4EF0}" destId="{AFBB585C-5F9E-4733-A9E0-EDCBDD14A030}" srcOrd="1" destOrd="0" parTransId="{C60C232D-06F6-4AE7-856A-BD2EFD48ED3B}" sibTransId="{092FFE93-73B7-4229-A303-A2C0F58DB7C2}"/>
    <dgm:cxn modelId="{C419CB47-1BD4-4D31-920D-DCE5764CF1B6}" type="presParOf" srcId="{2D86042F-3059-41C4-B625-92E1A82314CA}" destId="{54EA784F-E1B7-4127-8143-19D890B2E9B2}" srcOrd="0" destOrd="0" presId="urn:microsoft.com/office/officeart/2018/2/layout/IconLabelDescriptionList"/>
    <dgm:cxn modelId="{622B599B-8C53-4E4A-81C5-33F07C80E55A}" type="presParOf" srcId="{54EA784F-E1B7-4127-8143-19D890B2E9B2}" destId="{165E222A-8201-4BDB-B1A1-5592FF983004}" srcOrd="0" destOrd="0" presId="urn:microsoft.com/office/officeart/2018/2/layout/IconLabelDescriptionList"/>
    <dgm:cxn modelId="{39A6232A-A2D1-484D-BEAE-6CCE2774F207}" type="presParOf" srcId="{54EA784F-E1B7-4127-8143-19D890B2E9B2}" destId="{07DE461C-0286-404E-8322-F216E1C6CD56}" srcOrd="1" destOrd="0" presId="urn:microsoft.com/office/officeart/2018/2/layout/IconLabelDescriptionList"/>
    <dgm:cxn modelId="{B199A136-1EE5-4D88-B06E-7743B5E65E2C}" type="presParOf" srcId="{54EA784F-E1B7-4127-8143-19D890B2E9B2}" destId="{DE25E1A7-5D78-4E2D-B782-77022646E0B8}" srcOrd="2" destOrd="0" presId="urn:microsoft.com/office/officeart/2018/2/layout/IconLabelDescriptionList"/>
    <dgm:cxn modelId="{F3B274D7-BE4A-43BC-9FA8-ECC6EB600011}" type="presParOf" srcId="{54EA784F-E1B7-4127-8143-19D890B2E9B2}" destId="{1192BEE7-732B-4175-9560-9F2E653166F8}" srcOrd="3" destOrd="0" presId="urn:microsoft.com/office/officeart/2018/2/layout/IconLabelDescriptionList"/>
    <dgm:cxn modelId="{7CF73B71-619C-4DEA-B043-5FC8BC926E84}" type="presParOf" srcId="{54EA784F-E1B7-4127-8143-19D890B2E9B2}" destId="{A93C86A0-145A-477A-8CA6-5113F3AC254A}" srcOrd="4" destOrd="0" presId="urn:microsoft.com/office/officeart/2018/2/layout/IconLabelDescriptionList"/>
    <dgm:cxn modelId="{CDB9511D-9282-4CBA-8DDB-A1875ADD4362}" type="presParOf" srcId="{2D86042F-3059-41C4-B625-92E1A82314CA}" destId="{E437ACA9-13B9-4EB5-8EBF-4E0D9EC33DA9}" srcOrd="1" destOrd="0" presId="urn:microsoft.com/office/officeart/2018/2/layout/IconLabelDescriptionList"/>
    <dgm:cxn modelId="{EDB7EC95-D442-49CB-A037-9ABC187665A6}" type="presParOf" srcId="{2D86042F-3059-41C4-B625-92E1A82314CA}" destId="{36F507C4-9A88-41CC-89B9-78D1B369DC80}" srcOrd="2" destOrd="0" presId="urn:microsoft.com/office/officeart/2018/2/layout/IconLabelDescriptionList"/>
    <dgm:cxn modelId="{E3E9BCAA-C4EE-4CA0-BDCD-B337CD89160A}" type="presParOf" srcId="{36F507C4-9A88-41CC-89B9-78D1B369DC80}" destId="{BCDC6CFC-CC86-4E3F-8060-C7F9D36D38CA}" srcOrd="0" destOrd="0" presId="urn:microsoft.com/office/officeart/2018/2/layout/IconLabelDescriptionList"/>
    <dgm:cxn modelId="{616AF78F-F11C-48F2-A271-E96236933FAA}" type="presParOf" srcId="{36F507C4-9A88-41CC-89B9-78D1B369DC80}" destId="{AB377495-6630-4F4E-BB03-83B00E208DD3}" srcOrd="1" destOrd="0" presId="urn:microsoft.com/office/officeart/2018/2/layout/IconLabelDescriptionList"/>
    <dgm:cxn modelId="{7E3898C9-8C48-4518-ABE8-9A0FD114BDE7}" type="presParOf" srcId="{36F507C4-9A88-41CC-89B9-78D1B369DC80}" destId="{7F75BCEF-21D0-409E-81CB-961565FF66E9}" srcOrd="2" destOrd="0" presId="urn:microsoft.com/office/officeart/2018/2/layout/IconLabelDescriptionList"/>
    <dgm:cxn modelId="{D4D9CC9B-6676-4BFF-8175-D4B255D4BBC6}" type="presParOf" srcId="{36F507C4-9A88-41CC-89B9-78D1B369DC80}" destId="{390959BD-BB70-4038-9A08-05EAFD92FE32}" srcOrd="3" destOrd="0" presId="urn:microsoft.com/office/officeart/2018/2/layout/IconLabelDescriptionList"/>
    <dgm:cxn modelId="{B2E15970-9C00-4007-A60E-B3227C7121A5}" type="presParOf" srcId="{36F507C4-9A88-41CC-89B9-78D1B369DC80}" destId="{DECFB38B-9FBD-4AFA-9E10-D8E23809FE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28458-46E2-4E2D-98F0-0D2F1D486B1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E83314-9571-4135-860D-178D9AA255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Agile Success</a:t>
          </a:r>
          <a:endParaRPr lang="en-US"/>
        </a:p>
      </dgm:t>
    </dgm:pt>
    <dgm:pt modelId="{1F76BA9C-60AF-40E8-BADF-B6CC4D43A969}" type="parTrans" cxnId="{AC51C9C4-D24E-4E89-8097-847C508BE766}">
      <dgm:prSet/>
      <dgm:spPr/>
      <dgm:t>
        <a:bodyPr/>
        <a:lstStyle/>
        <a:p>
          <a:endParaRPr lang="en-US"/>
        </a:p>
      </dgm:t>
    </dgm:pt>
    <dgm:pt modelId="{0A1B5A05-CF59-4C70-BBDF-E6D7ED8B2C71}" type="sibTrans" cxnId="{AC51C9C4-D24E-4E89-8097-847C508BE766}">
      <dgm:prSet/>
      <dgm:spPr/>
      <dgm:t>
        <a:bodyPr/>
        <a:lstStyle/>
        <a:p>
          <a:endParaRPr lang="en-US"/>
        </a:p>
      </dgm:t>
    </dgm:pt>
    <dgm:pt modelId="{CCE4E914-281A-4CE6-B7C2-B1D42AD02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Agile has helped us manage and adapt to changes quickly</a:t>
          </a:r>
          <a:endParaRPr lang="en-US"/>
        </a:p>
      </dgm:t>
    </dgm:pt>
    <dgm:pt modelId="{417CCAE4-37B1-4DD6-B1E4-7B15FADA1E09}" type="parTrans" cxnId="{EB6332EB-E625-4D20-AD67-182B9018AA54}">
      <dgm:prSet/>
      <dgm:spPr/>
      <dgm:t>
        <a:bodyPr/>
        <a:lstStyle/>
        <a:p>
          <a:endParaRPr lang="en-US"/>
        </a:p>
      </dgm:t>
    </dgm:pt>
    <dgm:pt modelId="{F0393FAA-B6FC-4F5D-AFA7-30F02D845AC0}" type="sibTrans" cxnId="{EB6332EB-E625-4D20-AD67-182B9018AA54}">
      <dgm:prSet/>
      <dgm:spPr/>
      <dgm:t>
        <a:bodyPr/>
        <a:lstStyle/>
        <a:p>
          <a:endParaRPr lang="en-US"/>
        </a:p>
      </dgm:t>
    </dgm:pt>
    <dgm:pt modelId="{DD429A7C-C9F2-448A-AB33-B393FCBAD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Our iterative approach allowed us to improve steadily while staying aligned with our goals</a:t>
          </a:r>
          <a:endParaRPr lang="en-US"/>
        </a:p>
      </dgm:t>
    </dgm:pt>
    <dgm:pt modelId="{4E135B27-9D75-4F5C-8DDD-1D0269C24FBB}" type="parTrans" cxnId="{EBB90B31-6E77-4175-8015-E9BD2B6F0219}">
      <dgm:prSet/>
      <dgm:spPr/>
      <dgm:t>
        <a:bodyPr/>
        <a:lstStyle/>
        <a:p>
          <a:endParaRPr lang="en-US"/>
        </a:p>
      </dgm:t>
    </dgm:pt>
    <dgm:pt modelId="{05E21F37-6B3A-4546-8444-D494FF5A2851}" type="sibTrans" cxnId="{EBB90B31-6E77-4175-8015-E9BD2B6F0219}">
      <dgm:prSet/>
      <dgm:spPr/>
      <dgm:t>
        <a:bodyPr/>
        <a:lstStyle/>
        <a:p>
          <a:endParaRPr lang="en-US"/>
        </a:p>
      </dgm:t>
    </dgm:pt>
    <dgm:pt modelId="{F9E8F8F3-7C9E-475C-9770-5A72E38847D7}" type="pres">
      <dgm:prSet presAssocID="{90E28458-46E2-4E2D-98F0-0D2F1D486B15}" presName="root" presStyleCnt="0">
        <dgm:presLayoutVars>
          <dgm:dir/>
          <dgm:resizeHandles val="exact"/>
        </dgm:presLayoutVars>
      </dgm:prSet>
      <dgm:spPr/>
    </dgm:pt>
    <dgm:pt modelId="{5B50F735-B926-4691-AD7C-F1F264A38FC4}" type="pres">
      <dgm:prSet presAssocID="{6FE83314-9571-4135-860D-178D9AA25546}" presName="compNode" presStyleCnt="0"/>
      <dgm:spPr/>
    </dgm:pt>
    <dgm:pt modelId="{19EB8A2D-2B7D-457C-A7DE-2AAAF27C2AA2}" type="pres">
      <dgm:prSet presAssocID="{6FE83314-9571-4135-860D-178D9AA2554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464106-E574-4608-B417-4219FB5FC8DD}" type="pres">
      <dgm:prSet presAssocID="{6FE83314-9571-4135-860D-178D9AA25546}" presName="iconSpace" presStyleCnt="0"/>
      <dgm:spPr/>
    </dgm:pt>
    <dgm:pt modelId="{1524BF8D-FBD2-4EED-A8DE-5378DAF901F4}" type="pres">
      <dgm:prSet presAssocID="{6FE83314-9571-4135-860D-178D9AA25546}" presName="parTx" presStyleLbl="revTx" presStyleIdx="0" presStyleCnt="2">
        <dgm:presLayoutVars>
          <dgm:chMax val="0"/>
          <dgm:chPref val="0"/>
        </dgm:presLayoutVars>
      </dgm:prSet>
      <dgm:spPr/>
    </dgm:pt>
    <dgm:pt modelId="{C99B5053-FD57-4CF8-AA6F-06AA507B6D3F}" type="pres">
      <dgm:prSet presAssocID="{6FE83314-9571-4135-860D-178D9AA25546}" presName="txSpace" presStyleCnt="0"/>
      <dgm:spPr/>
    </dgm:pt>
    <dgm:pt modelId="{B5529EE4-5AF1-4BFD-BD7D-F353AEF52784}" type="pres">
      <dgm:prSet presAssocID="{6FE83314-9571-4135-860D-178D9AA25546}" presName="desTx" presStyleLbl="revTx" presStyleIdx="1" presStyleCnt="2">
        <dgm:presLayoutVars/>
      </dgm:prSet>
      <dgm:spPr/>
    </dgm:pt>
  </dgm:ptLst>
  <dgm:cxnLst>
    <dgm:cxn modelId="{568F5F06-F6F4-4A3F-8DED-30389D6BF1C0}" type="presOf" srcId="{CCE4E914-281A-4CE6-B7C2-B1D42AD0257D}" destId="{B5529EE4-5AF1-4BFD-BD7D-F353AEF52784}" srcOrd="0" destOrd="0" presId="urn:microsoft.com/office/officeart/2018/2/layout/IconLabelDescriptionList"/>
    <dgm:cxn modelId="{045AF524-E230-43E3-9BFC-86745B197756}" type="presOf" srcId="{90E28458-46E2-4E2D-98F0-0D2F1D486B15}" destId="{F9E8F8F3-7C9E-475C-9770-5A72E38847D7}" srcOrd="0" destOrd="0" presId="urn:microsoft.com/office/officeart/2018/2/layout/IconLabelDescriptionList"/>
    <dgm:cxn modelId="{EBB90B31-6E77-4175-8015-E9BD2B6F0219}" srcId="{6FE83314-9571-4135-860D-178D9AA25546}" destId="{DD429A7C-C9F2-448A-AB33-B393FCBAD039}" srcOrd="1" destOrd="0" parTransId="{4E135B27-9D75-4F5C-8DDD-1D0269C24FBB}" sibTransId="{05E21F37-6B3A-4546-8444-D494FF5A2851}"/>
    <dgm:cxn modelId="{2D512D68-109B-48D5-9D91-8C20F77537F9}" type="presOf" srcId="{6FE83314-9571-4135-860D-178D9AA25546}" destId="{1524BF8D-FBD2-4EED-A8DE-5378DAF901F4}" srcOrd="0" destOrd="0" presId="urn:microsoft.com/office/officeart/2018/2/layout/IconLabelDescriptionList"/>
    <dgm:cxn modelId="{13849268-5B70-44E2-AE1D-5FBB4D7DD86B}" type="presOf" srcId="{DD429A7C-C9F2-448A-AB33-B393FCBAD039}" destId="{B5529EE4-5AF1-4BFD-BD7D-F353AEF52784}" srcOrd="0" destOrd="1" presId="urn:microsoft.com/office/officeart/2018/2/layout/IconLabelDescriptionList"/>
    <dgm:cxn modelId="{AC51C9C4-D24E-4E89-8097-847C508BE766}" srcId="{90E28458-46E2-4E2D-98F0-0D2F1D486B15}" destId="{6FE83314-9571-4135-860D-178D9AA25546}" srcOrd="0" destOrd="0" parTransId="{1F76BA9C-60AF-40E8-BADF-B6CC4D43A969}" sibTransId="{0A1B5A05-CF59-4C70-BBDF-E6D7ED8B2C71}"/>
    <dgm:cxn modelId="{EB6332EB-E625-4D20-AD67-182B9018AA54}" srcId="{6FE83314-9571-4135-860D-178D9AA25546}" destId="{CCE4E914-281A-4CE6-B7C2-B1D42AD0257D}" srcOrd="0" destOrd="0" parTransId="{417CCAE4-37B1-4DD6-B1E4-7B15FADA1E09}" sibTransId="{F0393FAA-B6FC-4F5D-AFA7-30F02D845AC0}"/>
    <dgm:cxn modelId="{E3D3E478-A85B-4969-A7AA-AB8920F3809F}" type="presParOf" srcId="{F9E8F8F3-7C9E-475C-9770-5A72E38847D7}" destId="{5B50F735-B926-4691-AD7C-F1F264A38FC4}" srcOrd="0" destOrd="0" presId="urn:microsoft.com/office/officeart/2018/2/layout/IconLabelDescriptionList"/>
    <dgm:cxn modelId="{C96B9907-D2EA-4ED6-A8AC-E27217A761C2}" type="presParOf" srcId="{5B50F735-B926-4691-AD7C-F1F264A38FC4}" destId="{19EB8A2D-2B7D-457C-A7DE-2AAAF27C2AA2}" srcOrd="0" destOrd="0" presId="urn:microsoft.com/office/officeart/2018/2/layout/IconLabelDescriptionList"/>
    <dgm:cxn modelId="{CEC8041C-D78E-4A34-B293-70B320B180BC}" type="presParOf" srcId="{5B50F735-B926-4691-AD7C-F1F264A38FC4}" destId="{D1464106-E574-4608-B417-4219FB5FC8DD}" srcOrd="1" destOrd="0" presId="urn:microsoft.com/office/officeart/2018/2/layout/IconLabelDescriptionList"/>
    <dgm:cxn modelId="{D9A6436A-BF33-43D5-B5D1-E6FE34A9E04A}" type="presParOf" srcId="{5B50F735-B926-4691-AD7C-F1F264A38FC4}" destId="{1524BF8D-FBD2-4EED-A8DE-5378DAF901F4}" srcOrd="2" destOrd="0" presId="urn:microsoft.com/office/officeart/2018/2/layout/IconLabelDescriptionList"/>
    <dgm:cxn modelId="{75E63D7D-A78A-4243-BAC1-B93ABF0B12DC}" type="presParOf" srcId="{5B50F735-B926-4691-AD7C-F1F264A38FC4}" destId="{C99B5053-FD57-4CF8-AA6F-06AA507B6D3F}" srcOrd="3" destOrd="0" presId="urn:microsoft.com/office/officeart/2018/2/layout/IconLabelDescriptionList"/>
    <dgm:cxn modelId="{8585F364-D160-4915-95F9-2F5EDCF5D26D}" type="presParOf" srcId="{5B50F735-B926-4691-AD7C-F1F264A38FC4}" destId="{B5529EE4-5AF1-4BFD-BD7D-F353AEF5278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D04A2-FFF2-4472-AD2B-832F840E4C1E}">
      <dsp:nvSpPr>
        <dsp:cNvPr id="0" name=""/>
        <dsp:cNvSpPr/>
      </dsp:nvSpPr>
      <dsp:spPr>
        <a:xfrm>
          <a:off x="1290431" y="7969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86335-0570-4451-BF8A-C90D43786911}">
      <dsp:nvSpPr>
        <dsp:cNvPr id="0" name=""/>
        <dsp:cNvSpPr/>
      </dsp:nvSpPr>
      <dsp:spPr>
        <a:xfrm>
          <a:off x="1290431" y="24726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baseline="0"/>
            <a:t>Communication Challenges</a:t>
          </a:r>
          <a:endParaRPr lang="en-US" sz="2500" kern="1200"/>
        </a:p>
      </dsp:txBody>
      <dsp:txXfrm>
        <a:off x="1290431" y="2472610"/>
        <a:ext cx="4320000" cy="648000"/>
      </dsp:txXfrm>
    </dsp:sp>
    <dsp:sp modelId="{BA713BD5-EB1C-4814-B426-014030C533F0}">
      <dsp:nvSpPr>
        <dsp:cNvPr id="0" name=""/>
        <dsp:cNvSpPr/>
      </dsp:nvSpPr>
      <dsp:spPr>
        <a:xfrm>
          <a:off x="1290431" y="3196746"/>
          <a:ext cx="4320000" cy="140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Early sprints had difficulties with regular communication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Solution: Improved with more frequent team meetings and open discussions about blockers</a:t>
          </a:r>
          <a:endParaRPr lang="en-US" sz="1700" kern="1200"/>
        </a:p>
      </dsp:txBody>
      <dsp:txXfrm>
        <a:off x="1290431" y="3196746"/>
        <a:ext cx="4320000" cy="1407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E222A-8201-4BDB-B1A1-5592FF983004}">
      <dsp:nvSpPr>
        <dsp:cNvPr id="0" name=""/>
        <dsp:cNvSpPr/>
      </dsp:nvSpPr>
      <dsp:spPr>
        <a:xfrm>
          <a:off x="337" y="1288197"/>
          <a:ext cx="1110374" cy="1110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5E1A7-5D78-4E2D-B782-77022646E0B8}">
      <dsp:nvSpPr>
        <dsp:cNvPr id="0" name=""/>
        <dsp:cNvSpPr/>
      </dsp:nvSpPr>
      <dsp:spPr>
        <a:xfrm>
          <a:off x="337" y="2520016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Need for Regular Feedback</a:t>
          </a:r>
          <a:endParaRPr lang="en-US" sz="1800" kern="1200"/>
        </a:p>
      </dsp:txBody>
      <dsp:txXfrm>
        <a:off x="337" y="2520016"/>
        <a:ext cx="3172499" cy="475875"/>
      </dsp:txXfrm>
    </dsp:sp>
    <dsp:sp modelId="{A93C86A0-145A-477A-8CA6-5113F3AC254A}">
      <dsp:nvSpPr>
        <dsp:cNvPr id="0" name=""/>
        <dsp:cNvSpPr/>
      </dsp:nvSpPr>
      <dsp:spPr>
        <a:xfrm>
          <a:off x="337" y="3052377"/>
          <a:ext cx="3172499" cy="106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Early on, we identified the lack of frequent client feedback as an issue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Regular client input helps ensure alignment with expectations and reduces rework</a:t>
          </a:r>
          <a:endParaRPr lang="en-US" sz="1400" kern="1200"/>
        </a:p>
      </dsp:txBody>
      <dsp:txXfrm>
        <a:off x="337" y="3052377"/>
        <a:ext cx="3172499" cy="1060098"/>
      </dsp:txXfrm>
    </dsp:sp>
    <dsp:sp modelId="{BCDC6CFC-CC86-4E3F-8060-C7F9D36D38CA}">
      <dsp:nvSpPr>
        <dsp:cNvPr id="0" name=""/>
        <dsp:cNvSpPr/>
      </dsp:nvSpPr>
      <dsp:spPr>
        <a:xfrm>
          <a:off x="3728024" y="1288197"/>
          <a:ext cx="1110374" cy="1110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5BCEF-21D0-409E-81CB-961565FF66E9}">
      <dsp:nvSpPr>
        <dsp:cNvPr id="0" name=""/>
        <dsp:cNvSpPr/>
      </dsp:nvSpPr>
      <dsp:spPr>
        <a:xfrm>
          <a:off x="3728024" y="2520016"/>
          <a:ext cx="3172499" cy="47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Action Taken</a:t>
          </a:r>
          <a:endParaRPr lang="en-US" sz="1800" kern="1200"/>
        </a:p>
      </dsp:txBody>
      <dsp:txXfrm>
        <a:off x="3728024" y="2520016"/>
        <a:ext cx="3172499" cy="475875"/>
      </dsp:txXfrm>
    </dsp:sp>
    <dsp:sp modelId="{DECFB38B-9FBD-4AFA-9E10-D8E23809FE05}">
      <dsp:nvSpPr>
        <dsp:cNvPr id="0" name=""/>
        <dsp:cNvSpPr/>
      </dsp:nvSpPr>
      <dsp:spPr>
        <a:xfrm>
          <a:off x="3728024" y="3052377"/>
          <a:ext cx="3172499" cy="106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Scheduling more regular client meetings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Ensuring timely updates to the client when something takes longer than expected</a:t>
          </a:r>
          <a:endParaRPr lang="en-US" sz="1400" kern="1200"/>
        </a:p>
      </dsp:txBody>
      <dsp:txXfrm>
        <a:off x="3728024" y="3052377"/>
        <a:ext cx="3172499" cy="10600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B8A2D-2B7D-457C-A7DE-2AAAF27C2AA2}">
      <dsp:nvSpPr>
        <dsp:cNvPr id="0" name=""/>
        <dsp:cNvSpPr/>
      </dsp:nvSpPr>
      <dsp:spPr>
        <a:xfrm>
          <a:off x="1290431" y="7969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4BF8D-FBD2-4EED-A8DE-5378DAF901F4}">
      <dsp:nvSpPr>
        <dsp:cNvPr id="0" name=""/>
        <dsp:cNvSpPr/>
      </dsp:nvSpPr>
      <dsp:spPr>
        <a:xfrm>
          <a:off x="1290431" y="247261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Agile Success</a:t>
          </a:r>
          <a:endParaRPr lang="en-US" sz="3600" kern="1200"/>
        </a:p>
      </dsp:txBody>
      <dsp:txXfrm>
        <a:off x="1290431" y="2472610"/>
        <a:ext cx="4320000" cy="648000"/>
      </dsp:txXfrm>
    </dsp:sp>
    <dsp:sp modelId="{B5529EE4-5AF1-4BFD-BD7D-F353AEF52784}">
      <dsp:nvSpPr>
        <dsp:cNvPr id="0" name=""/>
        <dsp:cNvSpPr/>
      </dsp:nvSpPr>
      <dsp:spPr>
        <a:xfrm>
          <a:off x="1290431" y="3196746"/>
          <a:ext cx="4320000" cy="1407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Agile has helped us manage and adapt to changes quickly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Our iterative approach allowed us to improve steadily while staying aligned with our goals</a:t>
          </a:r>
          <a:endParaRPr lang="en-US" sz="1700" kern="1200"/>
        </a:p>
      </dsp:txBody>
      <dsp:txXfrm>
        <a:off x="1290431" y="3196746"/>
        <a:ext cx="4320000" cy="1407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0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8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October 16,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5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FEECB93-933C-477B-BC7D-C2F2F627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A446C-DB52-A826-695B-5FCCFB26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97BC505-FE0C-4637-A29D-B71DFBBB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1455847"/>
            <a:ext cx="5015638" cy="20685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AI-driven Traffic Management Sprint 3 presentation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38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70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71873641-2FD2-F25C-87A2-66496CE3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70" r="19796" b="4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Benefits of Agile for Our Team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/>
              <a:t>Frequent Iteration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Allowed for continuous improvements and feedback-driven changes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Broke down the project into manageable tasks that were adjusted as needed</a:t>
            </a:r>
          </a:p>
          <a:p>
            <a:pPr lvl="0">
              <a:lnSpc>
                <a:spcPct val="110000"/>
              </a:lnSpc>
            </a:pPr>
            <a:r>
              <a:rPr lang="en-US" sz="1700"/>
              <a:t>Transparency and Accountability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Regular stand-ups and sprint reviews kept the team aligned</a:t>
            </a:r>
            <a:endParaRPr lang="en-US" sz="1700">
              <a:solidFill>
                <a:srgbClr val="FFFFFF">
                  <a:alpha val="58000"/>
                </a:srgb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700"/>
              <a:t>Retrospectives highlighted areas for improvement, which encouraged accountability</a:t>
            </a:r>
            <a:endParaRPr lang="en-US" sz="170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4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Sprint 3 Focus</a:t>
            </a:r>
          </a:p>
        </p:txBody>
      </p:sp>
      <p:pic>
        <p:nvPicPr>
          <p:cNvPr id="6" name="Picture 5" descr="Blurred micro image of a street traffic">
            <a:extLst>
              <a:ext uri="{FF2B5EF4-FFF2-40B4-BE49-F238E27FC236}">
                <a16:creationId xmlns:a16="http://schemas.microsoft.com/office/drawing/2014/main" id="{36C4C7DF-DE64-F4A3-66E1-DF85B3E4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17" r="27405" b="-3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 lvl="1"/>
            <a:r>
              <a:rPr lang="en-US" sz="16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Nic- Research and implement CI/CD. Focus on Build and Test stages.</a:t>
            </a:r>
            <a:endParaRPr lang="en-US" dirty="0"/>
          </a:p>
          <a:p>
            <a:pPr lvl="1"/>
            <a:r>
              <a:rPr lang="en-US" sz="15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Nicole- Create a class that opens a window for user input.</a:t>
            </a:r>
            <a:endParaRPr lang="en-US" sz="1600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lvl="1"/>
            <a:r>
              <a:rPr lang="en-US" sz="16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Brad-Clean up the project and work on grouping traffic lights for easier management.</a:t>
            </a:r>
            <a:endParaRPr lang="en-US" sz="1600">
              <a:solidFill>
                <a:srgbClr val="FFFFFF">
                  <a:alpha val="58000"/>
                </a:srgbClr>
              </a:solidFill>
            </a:endParaRPr>
          </a:p>
          <a:p>
            <a:pPr lvl="1"/>
            <a:r>
              <a:rPr lang="en-US" sz="16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William- Focus on optimizing the overall performance of the simulation.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lvl="1"/>
            <a:r>
              <a:rPr lang="en-US" sz="1500" dirty="0">
                <a:solidFill>
                  <a:srgbClr val="FFFFFF">
                    <a:alpha val="58000"/>
                  </a:srgbClr>
                </a:solidFill>
              </a:rPr>
              <a:t>Magdalena- Prepare a PowerPoint and Report on Agile 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 lvl="1">
              <a:lnSpc>
                <a:spcPct val="110000"/>
              </a:lnSpc>
            </a:pP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2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A683F5-4E61-4C6A-8AB3-38B2A5CA1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664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30FF992-4418-E67E-97B2-2FC2A9B1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775458"/>
              </p:ext>
            </p:extLst>
          </p:nvPr>
        </p:nvGraphicFramePr>
        <p:xfrm>
          <a:off x="720000" y="728664"/>
          <a:ext cx="6900862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9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Agile methods in practice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>
            <a:normAutofit/>
          </a:bodyPr>
          <a:lstStyle/>
          <a:p>
            <a:pPr lvl="0"/>
            <a:r>
              <a:rPr lang="en-US"/>
              <a:t>Subtitle: Applying Agile in AI-driven Traffic Management</a:t>
            </a:r>
          </a:p>
          <a:p>
            <a:pPr lvl="0"/>
            <a:r>
              <a:rPr lang="en-US"/>
              <a:t>Presented by: Staryu</a:t>
            </a:r>
          </a:p>
        </p:txBody>
      </p:sp>
      <p:pic>
        <p:nvPicPr>
          <p:cNvPr id="6" name="Picture 5" descr="Angled photo Passing car lights on a curve.">
            <a:extLst>
              <a:ext uri="{FF2B5EF4-FFF2-40B4-BE49-F238E27FC236}">
                <a16:creationId xmlns:a16="http://schemas.microsoft.com/office/drawing/2014/main" id="{56C998F8-174A-3329-ACFD-44A16A3C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44" r="16937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43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ople at the meeting desk">
            <a:extLst>
              <a:ext uri="{FF2B5EF4-FFF2-40B4-BE49-F238E27FC236}">
                <a16:creationId xmlns:a16="http://schemas.microsoft.com/office/drawing/2014/main" id="{88050719-A4E6-40E6-142A-E35AFDE3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68" r="35580" b="-2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Introduction to Agile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/>
              <a:t>What is Agile?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Agile is an iterative approach to software development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Emphasizes collaboration, flexibility, and continuous improvement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Allows for adapting to changes throughout the development process</a:t>
            </a:r>
          </a:p>
          <a:p>
            <a:pPr>
              <a:lnSpc>
                <a:spcPct val="110000"/>
              </a:lnSpc>
            </a:pPr>
            <a:r>
              <a:rPr lang="en-US" sz="1700"/>
              <a:t>Why we used Agile?</a:t>
            </a:r>
            <a:endParaRPr lang="en-US" sz="1700">
              <a:solidFill>
                <a:srgbClr val="FFFFFF">
                  <a:alpha val="58000"/>
                </a:srgb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700"/>
              <a:t>Agile focuses on delivering value in small, usable increments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Promotes close collaboration with stakeholders</a:t>
            </a:r>
          </a:p>
        </p:txBody>
      </p:sp>
    </p:spTree>
    <p:extLst>
      <p:ext uri="{BB962C8B-B14F-4D97-AF65-F5344CB8AC3E}">
        <p14:creationId xmlns:p14="http://schemas.microsoft.com/office/powerpoint/2010/main" val="28274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ople at the meeting desk">
            <a:extLst>
              <a:ext uri="{FF2B5EF4-FFF2-40B4-BE49-F238E27FC236}">
                <a16:creationId xmlns:a16="http://schemas.microsoft.com/office/drawing/2014/main" id="{E7EF4F31-A59C-1CEC-2C2E-B4454CF795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68" r="35580" b="-2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Agile Framework - Scrum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600" dirty="0"/>
              <a:t>Scrum Framework in Agile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Roles: Product Owner, Scrum Master, Development Team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rgbClr val="FFFFFF">
                    <a:alpha val="58000"/>
                  </a:srgbClr>
                </a:solidFill>
              </a:rPr>
              <a:t>Meetings: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Sprint Planning: Deciding what to achieve during the sprint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1600" dirty="0"/>
              <a:t>Regular Stand-ups: Quick regular team syncs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1600" dirty="0"/>
              <a:t>Sprint Review: Demonstrate the work completed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1600" dirty="0"/>
              <a:t>Sprint Retrospective: Reflect on what went well and what could be improved</a:t>
            </a:r>
            <a:endParaRPr lang="en-US" sz="1600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1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rm's eye view of the feet of a person running on the road">
            <a:extLst>
              <a:ext uri="{FF2B5EF4-FFF2-40B4-BE49-F238E27FC236}">
                <a16:creationId xmlns:a16="http://schemas.microsoft.com/office/drawing/2014/main" id="{66525A82-70CC-03CB-01CB-018330DE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75" r="8676" b="-2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Our Agile Process in Practice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700"/>
              <a:t>How we adopted Agile in our project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Sprint-based development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Regular check-ins to adjust to challenges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Iterative improvements based on sprint retrospectives</a:t>
            </a:r>
          </a:p>
          <a:p>
            <a:pPr lvl="0">
              <a:lnSpc>
                <a:spcPct val="110000"/>
              </a:lnSpc>
            </a:pPr>
            <a:r>
              <a:rPr lang="en-US" sz="1700"/>
              <a:t>Sprints: We used sprints to break down the project into manageable chunks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Sprint 1: Focused on building the initial traffic simulation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Sprint 2: Worked on improving UI, graphics, and began planning for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404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arting line of a race track">
            <a:extLst>
              <a:ext uri="{FF2B5EF4-FFF2-40B4-BE49-F238E27FC236}">
                <a16:creationId xmlns:a16="http://schemas.microsoft.com/office/drawing/2014/main" id="{86D230A8-3D07-00CD-E24D-3446832F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04" r="14308" b="4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Sprint 1 Recap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600"/>
              <a:t>Sprint 1 Focus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Developed a basic traffic simulation at one intersection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Used Java and Swing for the frontend and backend integration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Discussed changing to a Java-only solution for simplicity after initial Python setup</a:t>
            </a:r>
          </a:p>
          <a:p>
            <a:pPr lvl="0">
              <a:lnSpc>
                <a:spcPct val="110000"/>
              </a:lnSpc>
            </a:pPr>
            <a:r>
              <a:rPr lang="en-US" sz="1600"/>
              <a:t>Sprint Retrospective Highlights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Improved team communication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Identified the need for more frequent client meetings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Set up regular sprint retrospectives to monitor progress</a:t>
            </a:r>
          </a:p>
        </p:txBody>
      </p:sp>
    </p:spTree>
    <p:extLst>
      <p:ext uri="{BB962C8B-B14F-4D97-AF65-F5344CB8AC3E}">
        <p14:creationId xmlns:p14="http://schemas.microsoft.com/office/powerpoint/2010/main" val="48008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D9E2D9-EE69-4775-8CE5-9EAC35AD2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5B673-1FA7-415E-8B2E-7A0550C8B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Sprint 2 Recap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923830EF-042A-BFDD-24A4-4E4D4EE7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96" r="4581" b="-10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300"/>
              <a:t>Sprint 2 Focus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Major improvements to the user interface and graphics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Made the interface more responsive and adaptable to different screen sizes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Open discussions about issues, improved internal communication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Explored the idea of transitioning to Godot for better performance</a:t>
            </a:r>
          </a:p>
          <a:p>
            <a:pPr lvl="0">
              <a:lnSpc>
                <a:spcPct val="110000"/>
              </a:lnSpc>
            </a:pPr>
            <a:r>
              <a:rPr lang="en-US" sz="1300"/>
              <a:t>Sprint Retrospective Highlights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Identified the need for client feedback to avoid major last-minute changes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Planned for optimization in Sprint</a:t>
            </a:r>
          </a:p>
        </p:txBody>
      </p:sp>
    </p:spTree>
    <p:extLst>
      <p:ext uri="{BB962C8B-B14F-4D97-AF65-F5344CB8AC3E}">
        <p14:creationId xmlns:p14="http://schemas.microsoft.com/office/powerpoint/2010/main" val="360435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A683F5-4E61-4C6A-8AB3-38B2A5CA1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664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/>
              <a:t>Challenges We Faced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31CA7F5-0C2B-BE38-C320-0E2D213F2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660946"/>
              </p:ext>
            </p:extLst>
          </p:nvPr>
        </p:nvGraphicFramePr>
        <p:xfrm>
          <a:off x="720000" y="728664"/>
          <a:ext cx="6900862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68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A683F5-4E61-4C6A-8AB3-38B2A5CA1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66400" y="619200"/>
            <a:ext cx="3107463" cy="5510138"/>
          </a:xfrm>
        </p:spPr>
        <p:txBody>
          <a:bodyPr>
            <a:normAutofit/>
          </a:bodyPr>
          <a:lstStyle/>
          <a:p>
            <a:r>
              <a:rPr lang="en-US"/>
              <a:t>Client Involvement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1BC857B-C739-FB1C-DAB5-C45FBD6B0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748117"/>
              </p:ext>
            </p:extLst>
          </p:nvPr>
        </p:nvGraphicFramePr>
        <p:xfrm>
          <a:off x="720000" y="728664"/>
          <a:ext cx="6900862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010804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BlobVTI</vt:lpstr>
      <vt:lpstr>AI-driven Traffic Management Sprint 3 presentation</vt:lpstr>
      <vt:lpstr>Agile methods in practice</vt:lpstr>
      <vt:lpstr>Introduction to Agile</vt:lpstr>
      <vt:lpstr>Agile Framework - Scrum</vt:lpstr>
      <vt:lpstr>Our Agile Process in Practice</vt:lpstr>
      <vt:lpstr>Sprint 1 Recap</vt:lpstr>
      <vt:lpstr>Sprint 2 Recap</vt:lpstr>
      <vt:lpstr>Challenges We Faced</vt:lpstr>
      <vt:lpstr>Client Involvement</vt:lpstr>
      <vt:lpstr>Benefits of Agile for Our Team</vt:lpstr>
      <vt:lpstr>Sprint 3 Focus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40</cp:revision>
  <dcterms:created xsi:type="dcterms:W3CDTF">2024-10-15T21:28:23Z</dcterms:created>
  <dcterms:modified xsi:type="dcterms:W3CDTF">2024-10-16T23:47:02Z</dcterms:modified>
</cp:coreProperties>
</file>