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rchivo Black" charset="1" panose="020B0A03020202020B04"/>
      <p:regular r:id="rId18"/>
    </p:embeddedFont>
    <p:embeddedFont>
      <p:font typeface="Poppins Bold" charset="1" panose="00000800000000000000"/>
      <p:regular r:id="rId19"/>
    </p:embeddedFont>
    <p:embeddedFont>
      <p:font typeface="Mirza Regular Bold" charset="1" panose="00000600000000000000"/>
      <p:regular r:id="rId20"/>
    </p:embeddedFont>
    <p:embeddedFont>
      <p:font typeface="Josefin Sans" charset="1" panose="00000500000000000000"/>
      <p:regular r:id="rId21"/>
    </p:embeddedFont>
    <p:embeddedFont>
      <p:font typeface="Josefin Sans Bold" charset="1" panose="00000800000000000000"/>
      <p:regular r:id="rId22"/>
    </p:embeddedFont>
    <p:embeddedFont>
      <p:font typeface="Poppins" charset="1" panose="00000500000000000000"/>
      <p:regular r:id="rId23"/>
    </p:embeddedFont>
    <p:embeddedFont>
      <p:font typeface="Neue Machina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png" Type="http://schemas.openxmlformats.org/officeDocument/2006/relationships/image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31.png" Type="http://schemas.openxmlformats.org/officeDocument/2006/relationships/image"/><Relationship Id="rId5" Target="../media/image32.png" Type="http://schemas.openxmlformats.org/officeDocument/2006/relationships/image"/><Relationship Id="rId6" Target="../media/image33.png" Type="http://schemas.openxmlformats.org/officeDocument/2006/relationships/image"/><Relationship Id="rId7" Target="../media/image34.png" Type="http://schemas.openxmlformats.org/officeDocument/2006/relationships/image"/><Relationship Id="rId8" Target="../media/image35.png" Type="http://schemas.openxmlformats.org/officeDocument/2006/relationships/image"/><Relationship Id="rId9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png" Type="http://schemas.openxmlformats.org/officeDocument/2006/relationships/image"/><Relationship Id="rId11" Target="../media/image46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14" Target="../media/image47.png" Type="http://schemas.openxmlformats.org/officeDocument/2006/relationships/image"/><Relationship Id="rId15" Target="../media/image48.svg" Type="http://schemas.openxmlformats.org/officeDocument/2006/relationships/image"/><Relationship Id="rId16" Target="../media/image49.png" Type="http://schemas.openxmlformats.org/officeDocument/2006/relationships/image"/><Relationship Id="rId17" Target="../media/image50.svg" Type="http://schemas.openxmlformats.org/officeDocument/2006/relationships/image"/><Relationship Id="rId18" Target="../media/image51.png" Type="http://schemas.openxmlformats.org/officeDocument/2006/relationships/image"/><Relationship Id="rId19" Target="../media/image52.svg" Type="http://schemas.openxmlformats.org/officeDocument/2006/relationships/image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43.png" Type="http://schemas.openxmlformats.org/officeDocument/2006/relationships/image"/><Relationship Id="rId9" Target="../media/image4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8892670"/>
            <a:ext cx="18288000" cy="0"/>
          </a:xfrm>
          <a:prstGeom prst="line">
            <a:avLst/>
          </a:prstGeom>
          <a:ln cap="flat" w="9525">
            <a:solidFill>
              <a:srgbClr val="FF400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0" y="1019175"/>
            <a:ext cx="18288000" cy="0"/>
          </a:xfrm>
          <a:prstGeom prst="line">
            <a:avLst/>
          </a:prstGeom>
          <a:ln cap="flat" w="9525">
            <a:solidFill>
              <a:srgbClr val="FF400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492288" y="391472"/>
            <a:ext cx="872559" cy="224790"/>
            <a:chOff x="0" y="0"/>
            <a:chExt cx="1163412" cy="29972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309880" cy="299720"/>
              <a:chOff x="0" y="0"/>
              <a:chExt cx="346719" cy="335351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429352" y="0"/>
              <a:ext cx="309880" cy="299720"/>
              <a:chOff x="0" y="0"/>
              <a:chExt cx="346719" cy="335351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853532" y="0"/>
              <a:ext cx="309880" cy="299720"/>
              <a:chOff x="0" y="0"/>
              <a:chExt cx="346719" cy="33535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</p:grpSp>
      <p:sp>
        <p:nvSpPr>
          <p:cNvPr name="Freeform 14" id="14"/>
          <p:cNvSpPr/>
          <p:nvPr/>
        </p:nvSpPr>
        <p:spPr>
          <a:xfrm flipH="false" flipV="false" rot="2790752">
            <a:off x="-909616" y="5416552"/>
            <a:ext cx="2499614" cy="2365260"/>
          </a:xfrm>
          <a:custGeom>
            <a:avLst/>
            <a:gdLst/>
            <a:ahLst/>
            <a:cxnLst/>
            <a:rect r="r" b="b" t="t" l="l"/>
            <a:pathLst>
              <a:path h="2365260" w="2499614">
                <a:moveTo>
                  <a:pt x="0" y="0"/>
                </a:moveTo>
                <a:lnTo>
                  <a:pt x="2499614" y="0"/>
                </a:lnTo>
                <a:lnTo>
                  <a:pt x="2499614" y="2365260"/>
                </a:lnTo>
                <a:lnTo>
                  <a:pt x="0" y="2365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2790752">
            <a:off x="16697053" y="2136153"/>
            <a:ext cx="2499614" cy="2365260"/>
          </a:xfrm>
          <a:custGeom>
            <a:avLst/>
            <a:gdLst/>
            <a:ahLst/>
            <a:cxnLst/>
            <a:rect r="r" b="b" t="t" l="l"/>
            <a:pathLst>
              <a:path h="2365260" w="2499614">
                <a:moveTo>
                  <a:pt x="0" y="0"/>
                </a:moveTo>
                <a:lnTo>
                  <a:pt x="2499614" y="0"/>
                </a:lnTo>
                <a:lnTo>
                  <a:pt x="2499614" y="2365259"/>
                </a:lnTo>
                <a:lnTo>
                  <a:pt x="0" y="2365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956666" y="408617"/>
            <a:ext cx="4374668" cy="4374668"/>
          </a:xfrm>
          <a:custGeom>
            <a:avLst/>
            <a:gdLst/>
            <a:ahLst/>
            <a:cxnLst/>
            <a:rect r="r" b="b" t="t" l="l"/>
            <a:pathLst>
              <a:path h="4374668" w="4374668">
                <a:moveTo>
                  <a:pt x="0" y="0"/>
                </a:moveTo>
                <a:lnTo>
                  <a:pt x="4374668" y="0"/>
                </a:lnTo>
                <a:lnTo>
                  <a:pt x="4374668" y="4374668"/>
                </a:lnTo>
                <a:lnTo>
                  <a:pt x="0" y="43746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878180" y="6397772"/>
            <a:ext cx="10531641" cy="2905693"/>
          </a:xfrm>
          <a:custGeom>
            <a:avLst/>
            <a:gdLst/>
            <a:ahLst/>
            <a:cxnLst/>
            <a:rect r="r" b="b" t="t" l="l"/>
            <a:pathLst>
              <a:path h="2905693" w="10531641">
                <a:moveTo>
                  <a:pt x="0" y="0"/>
                </a:moveTo>
                <a:lnTo>
                  <a:pt x="10531640" y="0"/>
                </a:lnTo>
                <a:lnTo>
                  <a:pt x="10531640" y="2905693"/>
                </a:lnTo>
                <a:lnTo>
                  <a:pt x="0" y="29056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5919" r="0" b="-36281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535655" y="3521222"/>
            <a:ext cx="11216691" cy="19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99"/>
              </a:lnSpc>
            </a:pPr>
            <a:r>
              <a:rPr lang="en-US" sz="129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Wavlo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262946" y="5473847"/>
            <a:ext cx="11762109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500" spc="423">
                <a:solidFill>
                  <a:srgbClr val="FF4001"/>
                </a:solidFill>
                <a:latin typeface="Poppins Bold"/>
                <a:ea typeface="Poppins Bold"/>
                <a:cs typeface="Poppins Bold"/>
                <a:sym typeface="Poppins Bold"/>
              </a:rPr>
              <a:t>Breaking barriers, connecting worlds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9175"/>
            <a:ext cx="18288000" cy="0"/>
          </a:xfrm>
          <a:prstGeom prst="line">
            <a:avLst/>
          </a:prstGeom>
          <a:ln cap="flat" w="9525">
            <a:solidFill>
              <a:srgbClr val="FF400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492288" y="391472"/>
            <a:ext cx="872559" cy="224790"/>
            <a:chOff x="0" y="0"/>
            <a:chExt cx="1163412" cy="29972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309880" cy="299720"/>
              <a:chOff x="0" y="0"/>
              <a:chExt cx="346719" cy="335351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429352" y="0"/>
              <a:ext cx="309880" cy="299720"/>
              <a:chOff x="0" y="0"/>
              <a:chExt cx="346719" cy="33535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853532" y="0"/>
              <a:ext cx="309880" cy="299720"/>
              <a:chOff x="0" y="0"/>
              <a:chExt cx="346719" cy="33535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0">
            <a:off x="284060" y="9456977"/>
            <a:ext cx="16717439" cy="545964"/>
            <a:chOff x="0" y="0"/>
            <a:chExt cx="4653445" cy="15197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653445" cy="151974"/>
            </a:xfrm>
            <a:custGeom>
              <a:avLst/>
              <a:gdLst/>
              <a:ahLst/>
              <a:cxnLst/>
              <a:rect r="r" b="b" t="t" l="l"/>
              <a:pathLst>
                <a:path h="151974" w="4653445">
                  <a:moveTo>
                    <a:pt x="9262" y="0"/>
                  </a:moveTo>
                  <a:lnTo>
                    <a:pt x="4644183" y="0"/>
                  </a:lnTo>
                  <a:cubicBezTo>
                    <a:pt x="4649298" y="0"/>
                    <a:pt x="4653445" y="4147"/>
                    <a:pt x="4653445" y="9262"/>
                  </a:cubicBezTo>
                  <a:lnTo>
                    <a:pt x="4653445" y="142712"/>
                  </a:lnTo>
                  <a:cubicBezTo>
                    <a:pt x="4653445" y="147827"/>
                    <a:pt x="4649298" y="151974"/>
                    <a:pt x="4644183" y="151974"/>
                  </a:cubicBezTo>
                  <a:lnTo>
                    <a:pt x="9262" y="151974"/>
                  </a:lnTo>
                  <a:cubicBezTo>
                    <a:pt x="4147" y="151974"/>
                    <a:pt x="0" y="147827"/>
                    <a:pt x="0" y="142712"/>
                  </a:cubicBezTo>
                  <a:lnTo>
                    <a:pt x="0" y="9262"/>
                  </a:lnTo>
                  <a:cubicBezTo>
                    <a:pt x="0" y="4147"/>
                    <a:pt x="4147" y="0"/>
                    <a:pt x="9262" y="0"/>
                  </a:cubicBezTo>
                  <a:close/>
                </a:path>
              </a:pathLst>
            </a:custGeom>
            <a:solidFill>
              <a:srgbClr val="F8DCB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4653445" cy="171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74560" y="1259542"/>
            <a:ext cx="8500282" cy="3763281"/>
            <a:chOff x="0" y="0"/>
            <a:chExt cx="2252482" cy="99722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252482" cy="997228"/>
            </a:xfrm>
            <a:custGeom>
              <a:avLst/>
              <a:gdLst/>
              <a:ahLst/>
              <a:cxnLst/>
              <a:rect r="r" b="b" t="t" l="l"/>
              <a:pathLst>
                <a:path h="997228" w="2252482">
                  <a:moveTo>
                    <a:pt x="21859" y="0"/>
                  </a:moveTo>
                  <a:lnTo>
                    <a:pt x="2230623" y="0"/>
                  </a:lnTo>
                  <a:cubicBezTo>
                    <a:pt x="2242695" y="0"/>
                    <a:pt x="2252482" y="9787"/>
                    <a:pt x="2252482" y="21859"/>
                  </a:cubicBezTo>
                  <a:lnTo>
                    <a:pt x="2252482" y="975370"/>
                  </a:lnTo>
                  <a:cubicBezTo>
                    <a:pt x="2252482" y="987442"/>
                    <a:pt x="2242695" y="997228"/>
                    <a:pt x="2230623" y="997228"/>
                  </a:cubicBezTo>
                  <a:lnTo>
                    <a:pt x="21859" y="997228"/>
                  </a:lnTo>
                  <a:cubicBezTo>
                    <a:pt x="9787" y="997228"/>
                    <a:pt x="0" y="987442"/>
                    <a:pt x="0" y="975370"/>
                  </a:cubicBezTo>
                  <a:lnTo>
                    <a:pt x="0" y="21859"/>
                  </a:lnTo>
                  <a:cubicBezTo>
                    <a:pt x="0" y="9787"/>
                    <a:pt x="9787" y="0"/>
                    <a:pt x="21859" y="0"/>
                  </a:cubicBezTo>
                  <a:close/>
                </a:path>
              </a:pathLst>
            </a:custGeom>
            <a:solidFill>
              <a:srgbClr val="F8DCB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2252482" cy="1016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185514" y="1279216"/>
            <a:ext cx="8500282" cy="3763281"/>
            <a:chOff x="0" y="0"/>
            <a:chExt cx="2252482" cy="99722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252482" cy="997228"/>
            </a:xfrm>
            <a:custGeom>
              <a:avLst/>
              <a:gdLst/>
              <a:ahLst/>
              <a:cxnLst/>
              <a:rect r="r" b="b" t="t" l="l"/>
              <a:pathLst>
                <a:path h="997228" w="2252482">
                  <a:moveTo>
                    <a:pt x="21859" y="0"/>
                  </a:moveTo>
                  <a:lnTo>
                    <a:pt x="2230623" y="0"/>
                  </a:lnTo>
                  <a:cubicBezTo>
                    <a:pt x="2242695" y="0"/>
                    <a:pt x="2252482" y="9787"/>
                    <a:pt x="2252482" y="21859"/>
                  </a:cubicBezTo>
                  <a:lnTo>
                    <a:pt x="2252482" y="975370"/>
                  </a:lnTo>
                  <a:cubicBezTo>
                    <a:pt x="2252482" y="987442"/>
                    <a:pt x="2242695" y="997228"/>
                    <a:pt x="2230623" y="997228"/>
                  </a:cubicBezTo>
                  <a:lnTo>
                    <a:pt x="21859" y="997228"/>
                  </a:lnTo>
                  <a:cubicBezTo>
                    <a:pt x="9787" y="997228"/>
                    <a:pt x="0" y="987442"/>
                    <a:pt x="0" y="975370"/>
                  </a:cubicBezTo>
                  <a:lnTo>
                    <a:pt x="0" y="21859"/>
                  </a:lnTo>
                  <a:cubicBezTo>
                    <a:pt x="0" y="9787"/>
                    <a:pt x="9787" y="0"/>
                    <a:pt x="21859" y="0"/>
                  </a:cubicBezTo>
                  <a:close/>
                </a:path>
              </a:pathLst>
            </a:custGeom>
            <a:solidFill>
              <a:srgbClr val="F8DCB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2252482" cy="1016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055780" y="1449659"/>
            <a:ext cx="725864" cy="680473"/>
            <a:chOff x="0" y="0"/>
            <a:chExt cx="191174" cy="17921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91174" cy="179219"/>
            </a:xfrm>
            <a:custGeom>
              <a:avLst/>
              <a:gdLst/>
              <a:ahLst/>
              <a:cxnLst/>
              <a:rect r="r" b="b" t="t" l="l"/>
              <a:pathLst>
                <a:path h="179219" w="191174">
                  <a:moveTo>
                    <a:pt x="89610" y="0"/>
                  </a:moveTo>
                  <a:lnTo>
                    <a:pt x="101564" y="0"/>
                  </a:lnTo>
                  <a:cubicBezTo>
                    <a:pt x="151054" y="0"/>
                    <a:pt x="191174" y="40120"/>
                    <a:pt x="191174" y="89610"/>
                  </a:cubicBezTo>
                  <a:lnTo>
                    <a:pt x="191174" y="89610"/>
                  </a:lnTo>
                  <a:cubicBezTo>
                    <a:pt x="191174" y="139100"/>
                    <a:pt x="151054" y="179219"/>
                    <a:pt x="101564" y="179219"/>
                  </a:cubicBezTo>
                  <a:lnTo>
                    <a:pt x="89610" y="179219"/>
                  </a:lnTo>
                  <a:cubicBezTo>
                    <a:pt x="40120" y="179219"/>
                    <a:pt x="0" y="139100"/>
                    <a:pt x="0" y="89610"/>
                  </a:cubicBezTo>
                  <a:lnTo>
                    <a:pt x="0" y="89610"/>
                  </a:lnTo>
                  <a:cubicBezTo>
                    <a:pt x="0" y="40120"/>
                    <a:pt x="40120" y="0"/>
                    <a:pt x="89610" y="0"/>
                  </a:cubicBezTo>
                  <a:close/>
                </a:path>
              </a:pathLst>
            </a:custGeom>
            <a:solidFill>
              <a:srgbClr val="FF400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19050"/>
              <a:ext cx="191174" cy="198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8213963" y="1629157"/>
            <a:ext cx="390449" cy="341465"/>
          </a:xfrm>
          <a:custGeom>
            <a:avLst/>
            <a:gdLst/>
            <a:ahLst/>
            <a:cxnLst/>
            <a:rect r="r" b="b" t="t" l="l"/>
            <a:pathLst>
              <a:path h="341465" w="390449">
                <a:moveTo>
                  <a:pt x="0" y="0"/>
                </a:moveTo>
                <a:lnTo>
                  <a:pt x="390448" y="0"/>
                </a:lnTo>
                <a:lnTo>
                  <a:pt x="390448" y="341465"/>
                </a:lnTo>
                <a:lnTo>
                  <a:pt x="0" y="341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474560" y="9639300"/>
            <a:ext cx="1628940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562"/>
              </a:lnSpc>
              <a:spcBef>
                <a:spcPct val="0"/>
              </a:spcBef>
            </a:pPr>
            <a:r>
              <a:rPr lang="en-US" sz="1302" strike="noStrike" u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DESIGNED FOR :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212052" y="9639300"/>
            <a:ext cx="1628940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562"/>
              </a:lnSpc>
              <a:spcBef>
                <a:spcPct val="0"/>
              </a:spcBef>
            </a:pPr>
            <a:r>
              <a:rPr lang="en-US" b="true" sz="1302">
                <a:solidFill>
                  <a:srgbClr val="FF4001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WAVLO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329530" y="9639300"/>
            <a:ext cx="1628940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562"/>
              </a:lnSpc>
              <a:spcBef>
                <a:spcPct val="0"/>
              </a:spcBef>
            </a:pPr>
            <a:r>
              <a:rPr lang="en-US" b="true" sz="1302">
                <a:solidFill>
                  <a:srgbClr val="FF4001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TECH IT EASY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643695" y="9625183"/>
            <a:ext cx="1628940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562"/>
              </a:lnSpc>
              <a:spcBef>
                <a:spcPct val="0"/>
              </a:spcBef>
            </a:pPr>
            <a:r>
              <a:rPr lang="en-US" b="true" sz="1302">
                <a:solidFill>
                  <a:srgbClr val="FF4001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12 - 1 - 2024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745300" y="9639300"/>
            <a:ext cx="1916529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562"/>
              </a:lnSpc>
              <a:spcBef>
                <a:spcPct val="0"/>
              </a:spcBef>
            </a:pPr>
            <a:r>
              <a:rPr lang="en-US" sz="1302" strike="noStrike" u="none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DESIGNED BY :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772887" y="9639300"/>
            <a:ext cx="1180495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562"/>
              </a:lnSpc>
              <a:spcBef>
                <a:spcPct val="0"/>
              </a:spcBef>
            </a:pPr>
            <a:r>
              <a:rPr lang="en-US" sz="1302" strike="noStrike" u="none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DATE :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65060" y="1629157"/>
            <a:ext cx="3071201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62"/>
              </a:lnSpc>
            </a:pPr>
            <a:r>
              <a:rPr lang="en-US" b="true" sz="1802">
                <a:solidFill>
                  <a:srgbClr val="001F3D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PROBLEM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50760" y="2239930"/>
            <a:ext cx="8145159" cy="1887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9052" indent="-194526" lvl="1">
              <a:lnSpc>
                <a:spcPts val="2522"/>
              </a:lnSpc>
              <a:buFont typeface="Arial"/>
              <a:buChar char="•"/>
            </a:pPr>
            <a:r>
              <a:rPr lang="en-US" sz="1802" spc="46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Deaf and mute individuals face significant communication barriers when trying to interact with customer service representatives.</a:t>
            </a:r>
          </a:p>
          <a:p>
            <a:pPr algn="l" marL="389052" indent="-194526" lvl="1">
              <a:lnSpc>
                <a:spcPts val="2522"/>
              </a:lnSpc>
              <a:buFont typeface="Arial"/>
              <a:buChar char="•"/>
            </a:pPr>
            <a:r>
              <a:rPr lang="en-US" sz="1802" spc="46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Current solutions are either slow, prone to misunderstandings, or lack the real-time interaction needed for effective service.</a:t>
            </a:r>
          </a:p>
          <a:p>
            <a:pPr algn="l" marL="389052" indent="-194526" lvl="1">
              <a:lnSpc>
                <a:spcPts val="2522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46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Companies miss out on potential customers due to inaccessible customer support channels.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6768151" y="1474316"/>
            <a:ext cx="725864" cy="680473"/>
            <a:chOff x="0" y="0"/>
            <a:chExt cx="191174" cy="179219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1174" cy="179219"/>
            </a:xfrm>
            <a:custGeom>
              <a:avLst/>
              <a:gdLst/>
              <a:ahLst/>
              <a:cxnLst/>
              <a:rect r="r" b="b" t="t" l="l"/>
              <a:pathLst>
                <a:path h="179219" w="191174">
                  <a:moveTo>
                    <a:pt x="89610" y="0"/>
                  </a:moveTo>
                  <a:lnTo>
                    <a:pt x="101564" y="0"/>
                  </a:lnTo>
                  <a:cubicBezTo>
                    <a:pt x="151054" y="0"/>
                    <a:pt x="191174" y="40120"/>
                    <a:pt x="191174" y="89610"/>
                  </a:cubicBezTo>
                  <a:lnTo>
                    <a:pt x="191174" y="89610"/>
                  </a:lnTo>
                  <a:cubicBezTo>
                    <a:pt x="191174" y="139100"/>
                    <a:pt x="151054" y="179219"/>
                    <a:pt x="101564" y="179219"/>
                  </a:cubicBezTo>
                  <a:lnTo>
                    <a:pt x="89610" y="179219"/>
                  </a:lnTo>
                  <a:cubicBezTo>
                    <a:pt x="40120" y="179219"/>
                    <a:pt x="0" y="139100"/>
                    <a:pt x="0" y="89610"/>
                  </a:cubicBezTo>
                  <a:lnTo>
                    <a:pt x="0" y="89610"/>
                  </a:lnTo>
                  <a:cubicBezTo>
                    <a:pt x="0" y="40120"/>
                    <a:pt x="40120" y="0"/>
                    <a:pt x="89610" y="0"/>
                  </a:cubicBezTo>
                  <a:close/>
                </a:path>
              </a:pathLst>
            </a:custGeom>
            <a:solidFill>
              <a:srgbClr val="FF4001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19050"/>
              <a:ext cx="191174" cy="198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16911978" y="1656545"/>
            <a:ext cx="390449" cy="341465"/>
          </a:xfrm>
          <a:custGeom>
            <a:avLst/>
            <a:gdLst/>
            <a:ahLst/>
            <a:cxnLst/>
            <a:rect r="r" b="b" t="t" l="l"/>
            <a:pathLst>
              <a:path h="341465" w="390449">
                <a:moveTo>
                  <a:pt x="0" y="0"/>
                </a:moveTo>
                <a:lnTo>
                  <a:pt x="390449" y="0"/>
                </a:lnTo>
                <a:lnTo>
                  <a:pt x="390449" y="341465"/>
                </a:lnTo>
                <a:lnTo>
                  <a:pt x="0" y="341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9372600" y="1647020"/>
            <a:ext cx="3071201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62"/>
              </a:lnSpc>
            </a:pPr>
            <a:r>
              <a:rPr lang="en-US" b="true" sz="1802">
                <a:solidFill>
                  <a:srgbClr val="001F3D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VALUE PROPOSITION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296400" y="2259564"/>
            <a:ext cx="7782227" cy="1887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9052" indent="-194526" lvl="1">
              <a:lnSpc>
                <a:spcPts val="2522"/>
              </a:lnSpc>
              <a:buFont typeface="Arial"/>
              <a:buChar char="•"/>
            </a:pPr>
            <a:r>
              <a:rPr lang="en-US" sz="1802" spc="46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Wavlo enables seamless communication between deaf and mute individuals and customer service agents.</a:t>
            </a:r>
          </a:p>
          <a:p>
            <a:pPr algn="l" marL="389052" indent="-194526" lvl="1">
              <a:lnSpc>
                <a:spcPts val="2522"/>
              </a:lnSpc>
              <a:buFont typeface="Arial"/>
              <a:buChar char="•"/>
            </a:pPr>
            <a:r>
              <a:rPr lang="en-US" sz="1802" spc="46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Provides an inclusive and accessible solution for better interaction, enhancing customer satisfaction and support experience.</a:t>
            </a:r>
          </a:p>
          <a:p>
            <a:pPr algn="l" marL="389052" indent="-194526" lvl="1">
              <a:lnSpc>
                <a:spcPts val="2522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46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Utilizes advanced AI technology for real-time sign language translation to text or voice, and vice versa.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474560" y="5495019"/>
            <a:ext cx="8500282" cy="3763281"/>
            <a:chOff x="0" y="0"/>
            <a:chExt cx="2252482" cy="997228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2252482" cy="997228"/>
            </a:xfrm>
            <a:custGeom>
              <a:avLst/>
              <a:gdLst/>
              <a:ahLst/>
              <a:cxnLst/>
              <a:rect r="r" b="b" t="t" l="l"/>
              <a:pathLst>
                <a:path h="997228" w="2252482">
                  <a:moveTo>
                    <a:pt x="21859" y="0"/>
                  </a:moveTo>
                  <a:lnTo>
                    <a:pt x="2230623" y="0"/>
                  </a:lnTo>
                  <a:cubicBezTo>
                    <a:pt x="2242695" y="0"/>
                    <a:pt x="2252482" y="9787"/>
                    <a:pt x="2252482" y="21859"/>
                  </a:cubicBezTo>
                  <a:lnTo>
                    <a:pt x="2252482" y="975370"/>
                  </a:lnTo>
                  <a:cubicBezTo>
                    <a:pt x="2252482" y="987442"/>
                    <a:pt x="2242695" y="997228"/>
                    <a:pt x="2230623" y="997228"/>
                  </a:cubicBezTo>
                  <a:lnTo>
                    <a:pt x="21859" y="997228"/>
                  </a:lnTo>
                  <a:cubicBezTo>
                    <a:pt x="9787" y="997228"/>
                    <a:pt x="0" y="987442"/>
                    <a:pt x="0" y="975370"/>
                  </a:cubicBezTo>
                  <a:lnTo>
                    <a:pt x="0" y="21859"/>
                  </a:lnTo>
                  <a:cubicBezTo>
                    <a:pt x="0" y="9787"/>
                    <a:pt x="9787" y="0"/>
                    <a:pt x="21859" y="0"/>
                  </a:cubicBezTo>
                  <a:close/>
                </a:path>
              </a:pathLst>
            </a:custGeom>
            <a:solidFill>
              <a:srgbClr val="F8DCB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19050"/>
              <a:ext cx="2252482" cy="1016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9185514" y="5481606"/>
            <a:ext cx="8500282" cy="3763281"/>
            <a:chOff x="0" y="0"/>
            <a:chExt cx="2252482" cy="997228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2252482" cy="997228"/>
            </a:xfrm>
            <a:custGeom>
              <a:avLst/>
              <a:gdLst/>
              <a:ahLst/>
              <a:cxnLst/>
              <a:rect r="r" b="b" t="t" l="l"/>
              <a:pathLst>
                <a:path h="997228" w="2252482">
                  <a:moveTo>
                    <a:pt x="21859" y="0"/>
                  </a:moveTo>
                  <a:lnTo>
                    <a:pt x="2230623" y="0"/>
                  </a:lnTo>
                  <a:cubicBezTo>
                    <a:pt x="2242695" y="0"/>
                    <a:pt x="2252482" y="9787"/>
                    <a:pt x="2252482" y="21859"/>
                  </a:cubicBezTo>
                  <a:lnTo>
                    <a:pt x="2252482" y="975370"/>
                  </a:lnTo>
                  <a:cubicBezTo>
                    <a:pt x="2252482" y="987442"/>
                    <a:pt x="2242695" y="997228"/>
                    <a:pt x="2230623" y="997228"/>
                  </a:cubicBezTo>
                  <a:lnTo>
                    <a:pt x="21859" y="997228"/>
                  </a:lnTo>
                  <a:cubicBezTo>
                    <a:pt x="9787" y="997228"/>
                    <a:pt x="0" y="987442"/>
                    <a:pt x="0" y="975370"/>
                  </a:cubicBezTo>
                  <a:lnTo>
                    <a:pt x="0" y="21859"/>
                  </a:lnTo>
                  <a:cubicBezTo>
                    <a:pt x="0" y="9787"/>
                    <a:pt x="9787" y="0"/>
                    <a:pt x="21859" y="0"/>
                  </a:cubicBezTo>
                  <a:close/>
                </a:path>
              </a:pathLst>
            </a:custGeom>
            <a:solidFill>
              <a:srgbClr val="F8DCBF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19050"/>
              <a:ext cx="2252482" cy="1016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8055780" y="5687305"/>
            <a:ext cx="725864" cy="680473"/>
            <a:chOff x="0" y="0"/>
            <a:chExt cx="191174" cy="179219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91174" cy="179219"/>
            </a:xfrm>
            <a:custGeom>
              <a:avLst/>
              <a:gdLst/>
              <a:ahLst/>
              <a:cxnLst/>
              <a:rect r="r" b="b" t="t" l="l"/>
              <a:pathLst>
                <a:path h="179219" w="191174">
                  <a:moveTo>
                    <a:pt x="89610" y="0"/>
                  </a:moveTo>
                  <a:lnTo>
                    <a:pt x="101564" y="0"/>
                  </a:lnTo>
                  <a:cubicBezTo>
                    <a:pt x="151054" y="0"/>
                    <a:pt x="191174" y="40120"/>
                    <a:pt x="191174" y="89610"/>
                  </a:cubicBezTo>
                  <a:lnTo>
                    <a:pt x="191174" y="89610"/>
                  </a:lnTo>
                  <a:cubicBezTo>
                    <a:pt x="191174" y="139100"/>
                    <a:pt x="151054" y="179219"/>
                    <a:pt x="101564" y="179219"/>
                  </a:cubicBezTo>
                  <a:lnTo>
                    <a:pt x="89610" y="179219"/>
                  </a:lnTo>
                  <a:cubicBezTo>
                    <a:pt x="40120" y="179219"/>
                    <a:pt x="0" y="139100"/>
                    <a:pt x="0" y="89610"/>
                  </a:cubicBezTo>
                  <a:lnTo>
                    <a:pt x="0" y="89610"/>
                  </a:lnTo>
                  <a:cubicBezTo>
                    <a:pt x="0" y="40120"/>
                    <a:pt x="40120" y="0"/>
                    <a:pt x="89610" y="0"/>
                  </a:cubicBezTo>
                  <a:close/>
                </a:path>
              </a:pathLst>
            </a:custGeom>
            <a:solidFill>
              <a:srgbClr val="FF4001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19050"/>
              <a:ext cx="191174" cy="198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sp>
        <p:nvSpPr>
          <p:cNvPr name="Freeform 49" id="49"/>
          <p:cNvSpPr/>
          <p:nvPr/>
        </p:nvSpPr>
        <p:spPr>
          <a:xfrm flipH="false" flipV="false" rot="0">
            <a:off x="8213963" y="5837759"/>
            <a:ext cx="390449" cy="341465"/>
          </a:xfrm>
          <a:custGeom>
            <a:avLst/>
            <a:gdLst/>
            <a:ahLst/>
            <a:cxnLst/>
            <a:rect r="r" b="b" t="t" l="l"/>
            <a:pathLst>
              <a:path h="341465" w="390449">
                <a:moveTo>
                  <a:pt x="0" y="0"/>
                </a:moveTo>
                <a:lnTo>
                  <a:pt x="390448" y="0"/>
                </a:lnTo>
                <a:lnTo>
                  <a:pt x="390448" y="341465"/>
                </a:lnTo>
                <a:lnTo>
                  <a:pt x="0" y="341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665060" y="5732267"/>
            <a:ext cx="3071201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62"/>
              </a:lnSpc>
            </a:pPr>
            <a:r>
              <a:rPr lang="en-US" b="true" sz="1802">
                <a:solidFill>
                  <a:srgbClr val="001F3D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SOLUTION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626960" y="6343053"/>
            <a:ext cx="7702570" cy="2516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9052" indent="-194526" lvl="1">
              <a:lnSpc>
                <a:spcPts val="2522"/>
              </a:lnSpc>
              <a:buFont typeface="Arial"/>
              <a:buChar char="•"/>
            </a:pPr>
            <a:r>
              <a:rPr lang="en-US" sz="1802" spc="46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An AI-driven mobile app that allows deaf and mute users to send sign language videos that are translated to text or voice, enabling smooth communication with customer service agents.</a:t>
            </a:r>
          </a:p>
          <a:p>
            <a:pPr algn="l" marL="389052" indent="-194526" lvl="1">
              <a:lnSpc>
                <a:spcPts val="2522"/>
              </a:lnSpc>
              <a:buFont typeface="Arial"/>
              <a:buChar char="•"/>
            </a:pPr>
            <a:r>
              <a:rPr lang="en-US" sz="1802" spc="46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Provides a two-way translation system where customer service agents’ voice messages are converted into text for the user, facilitating a clear exchange.</a:t>
            </a:r>
          </a:p>
          <a:p>
            <a:pPr algn="l" marL="389052" indent="-194526" lvl="1">
              <a:lnSpc>
                <a:spcPts val="2522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46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Supports multiple service industries, such as telecoms, banks, and airlines, to create a more inclusive customer service experience.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16768151" y="5668255"/>
            <a:ext cx="725864" cy="680473"/>
            <a:chOff x="0" y="0"/>
            <a:chExt cx="191174" cy="179219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191174" cy="179219"/>
            </a:xfrm>
            <a:custGeom>
              <a:avLst/>
              <a:gdLst/>
              <a:ahLst/>
              <a:cxnLst/>
              <a:rect r="r" b="b" t="t" l="l"/>
              <a:pathLst>
                <a:path h="179219" w="191174">
                  <a:moveTo>
                    <a:pt x="89610" y="0"/>
                  </a:moveTo>
                  <a:lnTo>
                    <a:pt x="101564" y="0"/>
                  </a:lnTo>
                  <a:cubicBezTo>
                    <a:pt x="151054" y="0"/>
                    <a:pt x="191174" y="40120"/>
                    <a:pt x="191174" y="89610"/>
                  </a:cubicBezTo>
                  <a:lnTo>
                    <a:pt x="191174" y="89610"/>
                  </a:lnTo>
                  <a:cubicBezTo>
                    <a:pt x="191174" y="139100"/>
                    <a:pt x="151054" y="179219"/>
                    <a:pt x="101564" y="179219"/>
                  </a:cubicBezTo>
                  <a:lnTo>
                    <a:pt x="89610" y="179219"/>
                  </a:lnTo>
                  <a:cubicBezTo>
                    <a:pt x="40120" y="179219"/>
                    <a:pt x="0" y="139100"/>
                    <a:pt x="0" y="89610"/>
                  </a:cubicBezTo>
                  <a:lnTo>
                    <a:pt x="0" y="89610"/>
                  </a:lnTo>
                  <a:cubicBezTo>
                    <a:pt x="0" y="40120"/>
                    <a:pt x="40120" y="0"/>
                    <a:pt x="89610" y="0"/>
                  </a:cubicBezTo>
                  <a:close/>
                </a:path>
              </a:pathLst>
            </a:custGeom>
            <a:solidFill>
              <a:srgbClr val="FF4001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19050"/>
              <a:ext cx="191174" cy="198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sp>
        <p:nvSpPr>
          <p:cNvPr name="Freeform 55" id="55"/>
          <p:cNvSpPr/>
          <p:nvPr/>
        </p:nvSpPr>
        <p:spPr>
          <a:xfrm flipH="false" flipV="false" rot="0">
            <a:off x="16935859" y="5844666"/>
            <a:ext cx="390449" cy="341465"/>
          </a:xfrm>
          <a:custGeom>
            <a:avLst/>
            <a:gdLst/>
            <a:ahLst/>
            <a:cxnLst/>
            <a:rect r="r" b="b" t="t" l="l"/>
            <a:pathLst>
              <a:path h="341465" w="390449">
                <a:moveTo>
                  <a:pt x="0" y="0"/>
                </a:moveTo>
                <a:lnTo>
                  <a:pt x="390449" y="0"/>
                </a:lnTo>
                <a:lnTo>
                  <a:pt x="390449" y="341465"/>
                </a:lnTo>
                <a:lnTo>
                  <a:pt x="0" y="341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6" id="56"/>
          <p:cNvSpPr txBox="true"/>
          <p:nvPr/>
        </p:nvSpPr>
        <p:spPr>
          <a:xfrm rot="0">
            <a:off x="9380430" y="5722742"/>
            <a:ext cx="3071201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62"/>
              </a:lnSpc>
            </a:pPr>
            <a:r>
              <a:rPr lang="en-US" b="true" sz="1802">
                <a:solidFill>
                  <a:srgbClr val="001F3D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TARGET AUDIENCE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9448800" y="6332342"/>
            <a:ext cx="7266895" cy="1887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9052" indent="-194526" lvl="1">
              <a:lnSpc>
                <a:spcPts val="2522"/>
              </a:lnSpc>
              <a:buFont typeface="Arial"/>
              <a:buChar char="•"/>
            </a:pPr>
            <a:r>
              <a:rPr lang="en-US" sz="1802" spc="46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Primary: Deaf and mute individuals who need a better way to communicate with customer service.</a:t>
            </a:r>
          </a:p>
          <a:p>
            <a:pPr algn="l" marL="389052" indent="-194526" lvl="1">
              <a:lnSpc>
                <a:spcPts val="2522"/>
              </a:lnSpc>
              <a:buFont typeface="Arial"/>
              <a:buChar char="•"/>
            </a:pPr>
            <a:r>
              <a:rPr lang="en-US" sz="1802" spc="46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Secondary: Companies in sectors like telecom, banking, and airlines that want to enhance their customer service accessibility and reach a broader customer base.</a:t>
            </a:r>
          </a:p>
          <a:p>
            <a:pPr algn="l">
              <a:lnSpc>
                <a:spcPts val="252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9175"/>
            <a:ext cx="18288000" cy="0"/>
          </a:xfrm>
          <a:prstGeom prst="line">
            <a:avLst/>
          </a:prstGeom>
          <a:ln cap="flat" w="9525">
            <a:solidFill>
              <a:srgbClr val="FF400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>
            <a:off x="9136291" y="4955726"/>
            <a:ext cx="15417" cy="3175948"/>
          </a:xfrm>
          <a:prstGeom prst="line">
            <a:avLst/>
          </a:prstGeom>
          <a:ln cap="flat" w="142875">
            <a:solidFill>
              <a:srgbClr val="FF400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492288" y="391472"/>
            <a:ext cx="872559" cy="224790"/>
            <a:chOff x="0" y="0"/>
            <a:chExt cx="1163412" cy="29972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309880" cy="299720"/>
              <a:chOff x="0" y="0"/>
              <a:chExt cx="346719" cy="335351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429352" y="0"/>
              <a:ext cx="309880" cy="299720"/>
              <a:chOff x="0" y="0"/>
              <a:chExt cx="346719" cy="335351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853532" y="0"/>
              <a:ext cx="309880" cy="299720"/>
              <a:chOff x="0" y="0"/>
              <a:chExt cx="346719" cy="33535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</p:grpSp>
      <p:sp>
        <p:nvSpPr>
          <p:cNvPr name="Freeform 14" id="14"/>
          <p:cNvSpPr/>
          <p:nvPr/>
        </p:nvSpPr>
        <p:spPr>
          <a:xfrm flipH="false" flipV="false" rot="-2823997">
            <a:off x="16808299" y="5308741"/>
            <a:ext cx="2274980" cy="2155544"/>
          </a:xfrm>
          <a:custGeom>
            <a:avLst/>
            <a:gdLst/>
            <a:ahLst/>
            <a:cxnLst/>
            <a:rect r="r" b="b" t="t" l="l"/>
            <a:pathLst>
              <a:path h="2155544" w="2274980">
                <a:moveTo>
                  <a:pt x="0" y="0"/>
                </a:moveTo>
                <a:lnTo>
                  <a:pt x="2274980" y="0"/>
                </a:lnTo>
                <a:lnTo>
                  <a:pt x="2274980" y="2155543"/>
                </a:lnTo>
                <a:lnTo>
                  <a:pt x="0" y="21555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2823997">
            <a:off x="-826113" y="2400756"/>
            <a:ext cx="2274980" cy="2155544"/>
          </a:xfrm>
          <a:custGeom>
            <a:avLst/>
            <a:gdLst/>
            <a:ahLst/>
            <a:cxnLst/>
            <a:rect r="r" b="b" t="t" l="l"/>
            <a:pathLst>
              <a:path h="2155544" w="2274980">
                <a:moveTo>
                  <a:pt x="0" y="0"/>
                </a:moveTo>
                <a:lnTo>
                  <a:pt x="2274980" y="0"/>
                </a:lnTo>
                <a:lnTo>
                  <a:pt x="2274980" y="2155544"/>
                </a:lnTo>
                <a:lnTo>
                  <a:pt x="0" y="2155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6" id="16"/>
          <p:cNvSpPr/>
          <p:nvPr/>
        </p:nvSpPr>
        <p:spPr>
          <a:xfrm>
            <a:off x="0" y="9002842"/>
            <a:ext cx="18288000" cy="0"/>
          </a:xfrm>
          <a:prstGeom prst="line">
            <a:avLst/>
          </a:prstGeom>
          <a:ln cap="flat" w="9525">
            <a:solidFill>
              <a:srgbClr val="FF400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6216903" y="8818564"/>
            <a:ext cx="1585295" cy="1585295"/>
          </a:xfrm>
          <a:custGeom>
            <a:avLst/>
            <a:gdLst/>
            <a:ahLst/>
            <a:cxnLst/>
            <a:rect r="r" b="b" t="t" l="l"/>
            <a:pathLst>
              <a:path h="1585295" w="1585295">
                <a:moveTo>
                  <a:pt x="0" y="0"/>
                </a:moveTo>
                <a:lnTo>
                  <a:pt x="1585295" y="0"/>
                </a:lnTo>
                <a:lnTo>
                  <a:pt x="1585295" y="1585294"/>
                </a:lnTo>
                <a:lnTo>
                  <a:pt x="0" y="15852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543340" y="9002842"/>
            <a:ext cx="1216738" cy="1216738"/>
          </a:xfrm>
          <a:custGeom>
            <a:avLst/>
            <a:gdLst/>
            <a:ahLst/>
            <a:cxnLst/>
            <a:rect r="r" b="b" t="t" l="l"/>
            <a:pathLst>
              <a:path h="1216738" w="1216738">
                <a:moveTo>
                  <a:pt x="0" y="0"/>
                </a:moveTo>
                <a:lnTo>
                  <a:pt x="1216738" y="0"/>
                </a:lnTo>
                <a:lnTo>
                  <a:pt x="1216738" y="1216738"/>
                </a:lnTo>
                <a:lnTo>
                  <a:pt x="0" y="12167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845287" y="9058106"/>
            <a:ext cx="1228894" cy="1228894"/>
          </a:xfrm>
          <a:custGeom>
            <a:avLst/>
            <a:gdLst/>
            <a:ahLst/>
            <a:cxnLst/>
            <a:rect r="r" b="b" t="t" l="l"/>
            <a:pathLst>
              <a:path h="1228894" w="1228894">
                <a:moveTo>
                  <a:pt x="0" y="0"/>
                </a:moveTo>
                <a:lnTo>
                  <a:pt x="1228894" y="0"/>
                </a:lnTo>
                <a:lnTo>
                  <a:pt x="1228894" y="1228894"/>
                </a:lnTo>
                <a:lnTo>
                  <a:pt x="0" y="12288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417773" y="8885099"/>
            <a:ext cx="1452224" cy="1452224"/>
          </a:xfrm>
          <a:custGeom>
            <a:avLst/>
            <a:gdLst/>
            <a:ahLst/>
            <a:cxnLst/>
            <a:rect r="r" b="b" t="t" l="l"/>
            <a:pathLst>
              <a:path h="1452224" w="1452224">
                <a:moveTo>
                  <a:pt x="0" y="0"/>
                </a:moveTo>
                <a:lnTo>
                  <a:pt x="1452224" y="0"/>
                </a:lnTo>
                <a:lnTo>
                  <a:pt x="1452224" y="1452224"/>
                </a:lnTo>
                <a:lnTo>
                  <a:pt x="0" y="145222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1178956" y="9207659"/>
            <a:ext cx="929788" cy="929788"/>
          </a:xfrm>
          <a:custGeom>
            <a:avLst/>
            <a:gdLst/>
            <a:ahLst/>
            <a:cxnLst/>
            <a:rect r="r" b="b" t="t" l="l"/>
            <a:pathLst>
              <a:path h="929788" w="929788">
                <a:moveTo>
                  <a:pt x="0" y="0"/>
                </a:moveTo>
                <a:lnTo>
                  <a:pt x="929788" y="0"/>
                </a:lnTo>
                <a:lnTo>
                  <a:pt x="929788" y="929788"/>
                </a:lnTo>
                <a:lnTo>
                  <a:pt x="0" y="92978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071507" y="5225538"/>
            <a:ext cx="1967249" cy="2435642"/>
          </a:xfrm>
          <a:custGeom>
            <a:avLst/>
            <a:gdLst/>
            <a:ahLst/>
            <a:cxnLst/>
            <a:rect r="r" b="b" t="t" l="l"/>
            <a:pathLst>
              <a:path h="2435642" w="1967249">
                <a:moveTo>
                  <a:pt x="0" y="0"/>
                </a:moveTo>
                <a:lnTo>
                  <a:pt x="1967249" y="0"/>
                </a:lnTo>
                <a:lnTo>
                  <a:pt x="1967249" y="2435642"/>
                </a:lnTo>
                <a:lnTo>
                  <a:pt x="0" y="24356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87912" t="-52699" r="-68953" b="-54768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694049" y="5438819"/>
            <a:ext cx="2841582" cy="2123380"/>
          </a:xfrm>
          <a:custGeom>
            <a:avLst/>
            <a:gdLst/>
            <a:ahLst/>
            <a:cxnLst/>
            <a:rect r="r" b="b" t="t" l="l"/>
            <a:pathLst>
              <a:path h="2123380" w="2841582">
                <a:moveTo>
                  <a:pt x="0" y="0"/>
                </a:moveTo>
                <a:lnTo>
                  <a:pt x="2841582" y="0"/>
                </a:lnTo>
                <a:lnTo>
                  <a:pt x="2841582" y="2123380"/>
                </a:lnTo>
                <a:lnTo>
                  <a:pt x="0" y="212338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0946" t="-33377" r="-9624" b="-27974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4079367" y="1478755"/>
            <a:ext cx="10129266" cy="19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99"/>
              </a:lnSpc>
            </a:pPr>
            <a:r>
              <a:rPr lang="en-US" sz="129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535631" y="3173728"/>
            <a:ext cx="6372516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500" spc="770">
                <a:solidFill>
                  <a:srgbClr val="FF4001"/>
                </a:solidFill>
                <a:latin typeface="Poppins"/>
                <a:ea typeface="Poppins"/>
                <a:cs typeface="Poppins"/>
                <a:sym typeface="Poppins"/>
              </a:rPr>
              <a:t>For Your Attention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9175"/>
            <a:ext cx="18288000" cy="0"/>
          </a:xfrm>
          <a:prstGeom prst="line">
            <a:avLst/>
          </a:prstGeom>
          <a:ln cap="flat" w="9525">
            <a:solidFill>
              <a:srgbClr val="FF400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492288" y="391472"/>
            <a:ext cx="872559" cy="224790"/>
            <a:chOff x="0" y="0"/>
            <a:chExt cx="1163412" cy="29972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309880" cy="299720"/>
              <a:chOff x="0" y="0"/>
              <a:chExt cx="346719" cy="335351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429352" y="0"/>
              <a:ext cx="309880" cy="299720"/>
              <a:chOff x="0" y="0"/>
              <a:chExt cx="346719" cy="33535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853532" y="0"/>
              <a:ext cx="309880" cy="299720"/>
              <a:chOff x="0" y="0"/>
              <a:chExt cx="346719" cy="33535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0">
            <a:off x="0" y="9732663"/>
            <a:ext cx="18288000" cy="554337"/>
            <a:chOff x="0" y="0"/>
            <a:chExt cx="4816593" cy="14599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816592" cy="145998"/>
            </a:xfrm>
            <a:custGeom>
              <a:avLst/>
              <a:gdLst/>
              <a:ahLst/>
              <a:cxnLst/>
              <a:rect r="r" b="b" t="t" l="l"/>
              <a:pathLst>
                <a:path h="14599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45998"/>
                  </a:lnTo>
                  <a:lnTo>
                    <a:pt x="0" y="145998"/>
                  </a:lnTo>
                  <a:close/>
                </a:path>
              </a:pathLst>
            </a:custGeom>
            <a:solidFill>
              <a:srgbClr val="FF400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42875"/>
              <a:ext cx="4816593" cy="2888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4157255" y="225738"/>
            <a:ext cx="3102045" cy="461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b="true">
                <a:solidFill>
                  <a:srgbClr val="FF4001"/>
                </a:solidFill>
                <a:latin typeface="Poppins Bold"/>
                <a:ea typeface="Poppins Bold"/>
                <a:cs typeface="Poppins Bold"/>
                <a:sym typeface="Poppins Bold"/>
              </a:rPr>
              <a:t>Page 05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717582" y="1362075"/>
            <a:ext cx="2891204" cy="5528238"/>
            <a:chOff x="0" y="0"/>
            <a:chExt cx="1001397" cy="191476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01397" cy="1914761"/>
            </a:xfrm>
            <a:custGeom>
              <a:avLst/>
              <a:gdLst/>
              <a:ahLst/>
              <a:cxnLst/>
              <a:rect r="r" b="b" t="t" l="l"/>
              <a:pathLst>
                <a:path h="1914761" w="1001397">
                  <a:moveTo>
                    <a:pt x="53555" y="0"/>
                  </a:moveTo>
                  <a:lnTo>
                    <a:pt x="947842" y="0"/>
                  </a:lnTo>
                  <a:cubicBezTo>
                    <a:pt x="977420" y="0"/>
                    <a:pt x="1001397" y="23977"/>
                    <a:pt x="1001397" y="53555"/>
                  </a:cubicBezTo>
                  <a:lnTo>
                    <a:pt x="1001397" y="1861206"/>
                  </a:lnTo>
                  <a:cubicBezTo>
                    <a:pt x="1001397" y="1890783"/>
                    <a:pt x="977420" y="1914761"/>
                    <a:pt x="947842" y="1914761"/>
                  </a:cubicBezTo>
                  <a:lnTo>
                    <a:pt x="53555" y="1914761"/>
                  </a:lnTo>
                  <a:cubicBezTo>
                    <a:pt x="23977" y="1914761"/>
                    <a:pt x="0" y="1890783"/>
                    <a:pt x="0" y="1861206"/>
                  </a:cubicBezTo>
                  <a:lnTo>
                    <a:pt x="0" y="53555"/>
                  </a:lnTo>
                  <a:cubicBezTo>
                    <a:pt x="0" y="23977"/>
                    <a:pt x="23977" y="0"/>
                    <a:pt x="53555" y="0"/>
                  </a:cubicBezTo>
                  <a:close/>
                </a:path>
              </a:pathLst>
            </a:custGeom>
            <a:solidFill>
              <a:srgbClr val="F8DCB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1001397" cy="19338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935766" y="1362075"/>
            <a:ext cx="2891204" cy="5439809"/>
            <a:chOff x="0" y="0"/>
            <a:chExt cx="1001397" cy="188413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01397" cy="1884132"/>
            </a:xfrm>
            <a:custGeom>
              <a:avLst/>
              <a:gdLst/>
              <a:ahLst/>
              <a:cxnLst/>
              <a:rect r="r" b="b" t="t" l="l"/>
              <a:pathLst>
                <a:path h="1884132" w="1001397">
                  <a:moveTo>
                    <a:pt x="53555" y="0"/>
                  </a:moveTo>
                  <a:lnTo>
                    <a:pt x="947842" y="0"/>
                  </a:lnTo>
                  <a:cubicBezTo>
                    <a:pt x="977420" y="0"/>
                    <a:pt x="1001397" y="23977"/>
                    <a:pt x="1001397" y="53555"/>
                  </a:cubicBezTo>
                  <a:lnTo>
                    <a:pt x="1001397" y="1830577"/>
                  </a:lnTo>
                  <a:cubicBezTo>
                    <a:pt x="1001397" y="1860155"/>
                    <a:pt x="977420" y="1884132"/>
                    <a:pt x="947842" y="1884132"/>
                  </a:cubicBezTo>
                  <a:lnTo>
                    <a:pt x="53555" y="1884132"/>
                  </a:lnTo>
                  <a:cubicBezTo>
                    <a:pt x="23977" y="1884132"/>
                    <a:pt x="0" y="1860155"/>
                    <a:pt x="0" y="1830577"/>
                  </a:cubicBezTo>
                  <a:lnTo>
                    <a:pt x="0" y="53555"/>
                  </a:lnTo>
                  <a:cubicBezTo>
                    <a:pt x="0" y="23977"/>
                    <a:pt x="23977" y="0"/>
                    <a:pt x="53555" y="0"/>
                  </a:cubicBezTo>
                  <a:close/>
                </a:path>
              </a:pathLst>
            </a:custGeom>
            <a:solidFill>
              <a:srgbClr val="F8DCB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9050"/>
              <a:ext cx="1001397" cy="19031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326674" y="1362075"/>
            <a:ext cx="2891204" cy="5490494"/>
            <a:chOff x="0" y="0"/>
            <a:chExt cx="1001397" cy="190168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01397" cy="1901688"/>
            </a:xfrm>
            <a:custGeom>
              <a:avLst/>
              <a:gdLst/>
              <a:ahLst/>
              <a:cxnLst/>
              <a:rect r="r" b="b" t="t" l="l"/>
              <a:pathLst>
                <a:path h="1901688" w="1001397">
                  <a:moveTo>
                    <a:pt x="53555" y="0"/>
                  </a:moveTo>
                  <a:lnTo>
                    <a:pt x="947842" y="0"/>
                  </a:lnTo>
                  <a:cubicBezTo>
                    <a:pt x="977420" y="0"/>
                    <a:pt x="1001397" y="23977"/>
                    <a:pt x="1001397" y="53555"/>
                  </a:cubicBezTo>
                  <a:lnTo>
                    <a:pt x="1001397" y="1848133"/>
                  </a:lnTo>
                  <a:cubicBezTo>
                    <a:pt x="1001397" y="1877710"/>
                    <a:pt x="977420" y="1901688"/>
                    <a:pt x="947842" y="1901688"/>
                  </a:cubicBezTo>
                  <a:lnTo>
                    <a:pt x="53555" y="1901688"/>
                  </a:lnTo>
                  <a:cubicBezTo>
                    <a:pt x="23977" y="1901688"/>
                    <a:pt x="0" y="1877710"/>
                    <a:pt x="0" y="1848133"/>
                  </a:cubicBezTo>
                  <a:lnTo>
                    <a:pt x="0" y="53555"/>
                  </a:lnTo>
                  <a:cubicBezTo>
                    <a:pt x="0" y="23977"/>
                    <a:pt x="23977" y="0"/>
                    <a:pt x="53555" y="0"/>
                  </a:cubicBezTo>
                  <a:close/>
                </a:path>
              </a:pathLst>
            </a:custGeom>
            <a:solidFill>
              <a:srgbClr val="F8DCB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19050"/>
              <a:ext cx="1001397" cy="19207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717582" y="6970703"/>
            <a:ext cx="7003075" cy="2599413"/>
            <a:chOff x="0" y="0"/>
            <a:chExt cx="2198763" cy="81614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198762" cy="816140"/>
            </a:xfrm>
            <a:custGeom>
              <a:avLst/>
              <a:gdLst/>
              <a:ahLst/>
              <a:cxnLst/>
              <a:rect r="r" b="b" t="t" l="l"/>
              <a:pathLst>
                <a:path h="816140" w="2198762">
                  <a:moveTo>
                    <a:pt x="22110" y="0"/>
                  </a:moveTo>
                  <a:lnTo>
                    <a:pt x="2176652" y="0"/>
                  </a:lnTo>
                  <a:cubicBezTo>
                    <a:pt x="2182516" y="0"/>
                    <a:pt x="2188140" y="2329"/>
                    <a:pt x="2192287" y="6476"/>
                  </a:cubicBezTo>
                  <a:cubicBezTo>
                    <a:pt x="2196433" y="10622"/>
                    <a:pt x="2198762" y="16246"/>
                    <a:pt x="2198762" y="22110"/>
                  </a:cubicBezTo>
                  <a:lnTo>
                    <a:pt x="2198762" y="794030"/>
                  </a:lnTo>
                  <a:cubicBezTo>
                    <a:pt x="2198762" y="799894"/>
                    <a:pt x="2196433" y="805518"/>
                    <a:pt x="2192287" y="809665"/>
                  </a:cubicBezTo>
                  <a:cubicBezTo>
                    <a:pt x="2188140" y="813811"/>
                    <a:pt x="2182516" y="816140"/>
                    <a:pt x="2176652" y="816140"/>
                  </a:cubicBezTo>
                  <a:lnTo>
                    <a:pt x="22110" y="816140"/>
                  </a:lnTo>
                  <a:cubicBezTo>
                    <a:pt x="16246" y="816140"/>
                    <a:pt x="10622" y="813811"/>
                    <a:pt x="6476" y="809665"/>
                  </a:cubicBezTo>
                  <a:cubicBezTo>
                    <a:pt x="2329" y="805518"/>
                    <a:pt x="0" y="799894"/>
                    <a:pt x="0" y="794030"/>
                  </a:cubicBezTo>
                  <a:lnTo>
                    <a:pt x="0" y="22110"/>
                  </a:lnTo>
                  <a:cubicBezTo>
                    <a:pt x="0" y="16246"/>
                    <a:pt x="2329" y="10622"/>
                    <a:pt x="6476" y="6476"/>
                  </a:cubicBezTo>
                  <a:cubicBezTo>
                    <a:pt x="10622" y="2329"/>
                    <a:pt x="16246" y="0"/>
                    <a:pt x="22110" y="0"/>
                  </a:cubicBezTo>
                  <a:close/>
                </a:path>
              </a:pathLst>
            </a:custGeom>
            <a:solidFill>
              <a:srgbClr val="F8DCB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"/>
              <a:ext cx="2198763" cy="8351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823894" y="6970703"/>
            <a:ext cx="7003075" cy="2599413"/>
            <a:chOff x="0" y="0"/>
            <a:chExt cx="2198763" cy="81614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198762" cy="816140"/>
            </a:xfrm>
            <a:custGeom>
              <a:avLst/>
              <a:gdLst/>
              <a:ahLst/>
              <a:cxnLst/>
              <a:rect r="r" b="b" t="t" l="l"/>
              <a:pathLst>
                <a:path h="816140" w="2198762">
                  <a:moveTo>
                    <a:pt x="22110" y="0"/>
                  </a:moveTo>
                  <a:lnTo>
                    <a:pt x="2176652" y="0"/>
                  </a:lnTo>
                  <a:cubicBezTo>
                    <a:pt x="2182516" y="0"/>
                    <a:pt x="2188140" y="2329"/>
                    <a:pt x="2192287" y="6476"/>
                  </a:cubicBezTo>
                  <a:cubicBezTo>
                    <a:pt x="2196433" y="10622"/>
                    <a:pt x="2198762" y="16246"/>
                    <a:pt x="2198762" y="22110"/>
                  </a:cubicBezTo>
                  <a:lnTo>
                    <a:pt x="2198762" y="794030"/>
                  </a:lnTo>
                  <a:cubicBezTo>
                    <a:pt x="2198762" y="799894"/>
                    <a:pt x="2196433" y="805518"/>
                    <a:pt x="2192287" y="809665"/>
                  </a:cubicBezTo>
                  <a:cubicBezTo>
                    <a:pt x="2188140" y="813811"/>
                    <a:pt x="2182516" y="816140"/>
                    <a:pt x="2176652" y="816140"/>
                  </a:cubicBezTo>
                  <a:lnTo>
                    <a:pt x="22110" y="816140"/>
                  </a:lnTo>
                  <a:cubicBezTo>
                    <a:pt x="16246" y="816140"/>
                    <a:pt x="10622" y="813811"/>
                    <a:pt x="6476" y="809665"/>
                  </a:cubicBezTo>
                  <a:cubicBezTo>
                    <a:pt x="2329" y="805518"/>
                    <a:pt x="0" y="799894"/>
                    <a:pt x="0" y="794030"/>
                  </a:cubicBezTo>
                  <a:lnTo>
                    <a:pt x="0" y="22110"/>
                  </a:lnTo>
                  <a:cubicBezTo>
                    <a:pt x="0" y="16246"/>
                    <a:pt x="2329" y="10622"/>
                    <a:pt x="6476" y="6476"/>
                  </a:cubicBezTo>
                  <a:cubicBezTo>
                    <a:pt x="10622" y="2329"/>
                    <a:pt x="16246" y="0"/>
                    <a:pt x="22110" y="0"/>
                  </a:cubicBezTo>
                  <a:close/>
                </a:path>
              </a:pathLst>
            </a:custGeom>
            <a:solidFill>
              <a:srgbClr val="F8DCB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19050"/>
              <a:ext cx="2198763" cy="8351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4719605" y="1362075"/>
            <a:ext cx="2496249" cy="2390561"/>
            <a:chOff x="0" y="0"/>
            <a:chExt cx="870921" cy="83404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70921" cy="834047"/>
            </a:xfrm>
            <a:custGeom>
              <a:avLst/>
              <a:gdLst/>
              <a:ahLst/>
              <a:cxnLst/>
              <a:rect r="r" b="b" t="t" l="l"/>
              <a:pathLst>
                <a:path h="834047" w="870921">
                  <a:moveTo>
                    <a:pt x="62028" y="0"/>
                  </a:moveTo>
                  <a:lnTo>
                    <a:pt x="808893" y="0"/>
                  </a:lnTo>
                  <a:cubicBezTo>
                    <a:pt x="825344" y="0"/>
                    <a:pt x="841121" y="6535"/>
                    <a:pt x="852753" y="18168"/>
                  </a:cubicBezTo>
                  <a:cubicBezTo>
                    <a:pt x="864386" y="29800"/>
                    <a:pt x="870921" y="45577"/>
                    <a:pt x="870921" y="62028"/>
                  </a:cubicBezTo>
                  <a:lnTo>
                    <a:pt x="870921" y="772019"/>
                  </a:lnTo>
                  <a:cubicBezTo>
                    <a:pt x="870921" y="788470"/>
                    <a:pt x="864386" y="804247"/>
                    <a:pt x="852753" y="815880"/>
                  </a:cubicBezTo>
                  <a:cubicBezTo>
                    <a:pt x="841121" y="827512"/>
                    <a:pt x="825344" y="834047"/>
                    <a:pt x="808893" y="834047"/>
                  </a:cubicBezTo>
                  <a:lnTo>
                    <a:pt x="62028" y="834047"/>
                  </a:lnTo>
                  <a:cubicBezTo>
                    <a:pt x="45577" y="834047"/>
                    <a:pt x="29800" y="827512"/>
                    <a:pt x="18168" y="815880"/>
                  </a:cubicBezTo>
                  <a:cubicBezTo>
                    <a:pt x="6535" y="804247"/>
                    <a:pt x="0" y="788470"/>
                    <a:pt x="0" y="772019"/>
                  </a:cubicBezTo>
                  <a:lnTo>
                    <a:pt x="0" y="62028"/>
                  </a:lnTo>
                  <a:cubicBezTo>
                    <a:pt x="0" y="45577"/>
                    <a:pt x="6535" y="29800"/>
                    <a:pt x="18168" y="18168"/>
                  </a:cubicBezTo>
                  <a:cubicBezTo>
                    <a:pt x="29800" y="6535"/>
                    <a:pt x="45577" y="0"/>
                    <a:pt x="62028" y="0"/>
                  </a:cubicBezTo>
                  <a:close/>
                </a:path>
              </a:pathLst>
            </a:custGeom>
            <a:solidFill>
              <a:srgbClr val="F8DCB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19050"/>
              <a:ext cx="870921" cy="853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0328697" y="1362075"/>
            <a:ext cx="2496249" cy="2725952"/>
            <a:chOff x="0" y="0"/>
            <a:chExt cx="870921" cy="951063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70921" cy="951063"/>
            </a:xfrm>
            <a:custGeom>
              <a:avLst/>
              <a:gdLst/>
              <a:ahLst/>
              <a:cxnLst/>
              <a:rect r="r" b="b" t="t" l="l"/>
              <a:pathLst>
                <a:path h="951063" w="870921">
                  <a:moveTo>
                    <a:pt x="62028" y="0"/>
                  </a:moveTo>
                  <a:lnTo>
                    <a:pt x="808893" y="0"/>
                  </a:lnTo>
                  <a:cubicBezTo>
                    <a:pt x="825344" y="0"/>
                    <a:pt x="841121" y="6535"/>
                    <a:pt x="852753" y="18168"/>
                  </a:cubicBezTo>
                  <a:cubicBezTo>
                    <a:pt x="864386" y="29800"/>
                    <a:pt x="870921" y="45577"/>
                    <a:pt x="870921" y="62028"/>
                  </a:cubicBezTo>
                  <a:lnTo>
                    <a:pt x="870921" y="889034"/>
                  </a:lnTo>
                  <a:cubicBezTo>
                    <a:pt x="870921" y="905485"/>
                    <a:pt x="864386" y="921262"/>
                    <a:pt x="852753" y="932895"/>
                  </a:cubicBezTo>
                  <a:cubicBezTo>
                    <a:pt x="841121" y="944527"/>
                    <a:pt x="825344" y="951063"/>
                    <a:pt x="808893" y="951063"/>
                  </a:cubicBezTo>
                  <a:lnTo>
                    <a:pt x="62028" y="951063"/>
                  </a:lnTo>
                  <a:cubicBezTo>
                    <a:pt x="45577" y="951063"/>
                    <a:pt x="29800" y="944527"/>
                    <a:pt x="18168" y="932895"/>
                  </a:cubicBezTo>
                  <a:cubicBezTo>
                    <a:pt x="6535" y="921262"/>
                    <a:pt x="0" y="905485"/>
                    <a:pt x="0" y="889034"/>
                  </a:cubicBezTo>
                  <a:lnTo>
                    <a:pt x="0" y="62028"/>
                  </a:lnTo>
                  <a:cubicBezTo>
                    <a:pt x="0" y="45577"/>
                    <a:pt x="6535" y="29800"/>
                    <a:pt x="18168" y="18168"/>
                  </a:cubicBezTo>
                  <a:cubicBezTo>
                    <a:pt x="29800" y="6535"/>
                    <a:pt x="45577" y="0"/>
                    <a:pt x="62028" y="0"/>
                  </a:cubicBezTo>
                  <a:close/>
                </a:path>
              </a:pathLst>
            </a:custGeom>
            <a:solidFill>
              <a:srgbClr val="F8DCB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19050"/>
              <a:ext cx="870921" cy="9701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4719605" y="3857144"/>
            <a:ext cx="2496249" cy="3033170"/>
            <a:chOff x="0" y="0"/>
            <a:chExt cx="864601" cy="1050569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64601" cy="1050569"/>
            </a:xfrm>
            <a:custGeom>
              <a:avLst/>
              <a:gdLst/>
              <a:ahLst/>
              <a:cxnLst/>
              <a:rect r="r" b="b" t="t" l="l"/>
              <a:pathLst>
                <a:path h="1050569" w="864601">
                  <a:moveTo>
                    <a:pt x="62028" y="0"/>
                  </a:moveTo>
                  <a:lnTo>
                    <a:pt x="802572" y="0"/>
                  </a:lnTo>
                  <a:cubicBezTo>
                    <a:pt x="819023" y="0"/>
                    <a:pt x="834801" y="6535"/>
                    <a:pt x="846433" y="18168"/>
                  </a:cubicBezTo>
                  <a:cubicBezTo>
                    <a:pt x="858066" y="29800"/>
                    <a:pt x="864601" y="45577"/>
                    <a:pt x="864601" y="62028"/>
                  </a:cubicBezTo>
                  <a:lnTo>
                    <a:pt x="864601" y="988540"/>
                  </a:lnTo>
                  <a:cubicBezTo>
                    <a:pt x="864601" y="1004991"/>
                    <a:pt x="858066" y="1020768"/>
                    <a:pt x="846433" y="1032401"/>
                  </a:cubicBezTo>
                  <a:cubicBezTo>
                    <a:pt x="834801" y="1044034"/>
                    <a:pt x="819023" y="1050569"/>
                    <a:pt x="802572" y="1050569"/>
                  </a:cubicBezTo>
                  <a:lnTo>
                    <a:pt x="62028" y="1050569"/>
                  </a:lnTo>
                  <a:cubicBezTo>
                    <a:pt x="45577" y="1050569"/>
                    <a:pt x="29800" y="1044034"/>
                    <a:pt x="18168" y="1032401"/>
                  </a:cubicBezTo>
                  <a:cubicBezTo>
                    <a:pt x="6535" y="1020768"/>
                    <a:pt x="0" y="1004991"/>
                    <a:pt x="0" y="988540"/>
                  </a:cubicBezTo>
                  <a:lnTo>
                    <a:pt x="0" y="62028"/>
                  </a:lnTo>
                  <a:cubicBezTo>
                    <a:pt x="0" y="45577"/>
                    <a:pt x="6535" y="29800"/>
                    <a:pt x="18168" y="18168"/>
                  </a:cubicBezTo>
                  <a:cubicBezTo>
                    <a:pt x="29800" y="6535"/>
                    <a:pt x="45577" y="0"/>
                    <a:pt x="62028" y="0"/>
                  </a:cubicBezTo>
                  <a:close/>
                </a:path>
              </a:pathLst>
            </a:custGeom>
            <a:solidFill>
              <a:srgbClr val="F8DCBF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19050"/>
              <a:ext cx="864601" cy="10696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0319496" y="4155391"/>
            <a:ext cx="2514496" cy="2697179"/>
            <a:chOff x="0" y="0"/>
            <a:chExt cx="870921" cy="934195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70921" cy="934195"/>
            </a:xfrm>
            <a:custGeom>
              <a:avLst/>
              <a:gdLst/>
              <a:ahLst/>
              <a:cxnLst/>
              <a:rect r="r" b="b" t="t" l="l"/>
              <a:pathLst>
                <a:path h="934195" w="870921">
                  <a:moveTo>
                    <a:pt x="61578" y="0"/>
                  </a:moveTo>
                  <a:lnTo>
                    <a:pt x="809343" y="0"/>
                  </a:lnTo>
                  <a:cubicBezTo>
                    <a:pt x="843351" y="0"/>
                    <a:pt x="870921" y="27570"/>
                    <a:pt x="870921" y="61578"/>
                  </a:cubicBezTo>
                  <a:lnTo>
                    <a:pt x="870921" y="872617"/>
                  </a:lnTo>
                  <a:cubicBezTo>
                    <a:pt x="870921" y="906625"/>
                    <a:pt x="843351" y="934195"/>
                    <a:pt x="809343" y="934195"/>
                  </a:cubicBezTo>
                  <a:lnTo>
                    <a:pt x="61578" y="934195"/>
                  </a:lnTo>
                  <a:cubicBezTo>
                    <a:pt x="27570" y="934195"/>
                    <a:pt x="0" y="906625"/>
                    <a:pt x="0" y="872617"/>
                  </a:cubicBezTo>
                  <a:lnTo>
                    <a:pt x="0" y="61578"/>
                  </a:lnTo>
                  <a:cubicBezTo>
                    <a:pt x="0" y="27570"/>
                    <a:pt x="27570" y="0"/>
                    <a:pt x="61578" y="0"/>
                  </a:cubicBezTo>
                  <a:close/>
                </a:path>
              </a:pathLst>
            </a:custGeom>
            <a:solidFill>
              <a:srgbClr val="F8DCBF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19050"/>
              <a:ext cx="870921" cy="9532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3050039" y="1622649"/>
            <a:ext cx="1859428" cy="234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25"/>
              </a:lnSpc>
              <a:spcBef>
                <a:spcPct val="0"/>
              </a:spcBef>
            </a:pPr>
            <a:r>
              <a:rPr lang="en-US" b="true" sz="1520" strike="noStrike" u="none">
                <a:solidFill>
                  <a:srgbClr val="2F3B69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KEY ACTIVITIES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3996162" y="1362075"/>
            <a:ext cx="612624" cy="574314"/>
            <a:chOff x="0" y="0"/>
            <a:chExt cx="191174" cy="179219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91174" cy="179219"/>
            </a:xfrm>
            <a:custGeom>
              <a:avLst/>
              <a:gdLst/>
              <a:ahLst/>
              <a:cxnLst/>
              <a:rect r="r" b="b" t="t" l="l"/>
              <a:pathLst>
                <a:path h="179219" w="191174">
                  <a:moveTo>
                    <a:pt x="89610" y="0"/>
                  </a:moveTo>
                  <a:lnTo>
                    <a:pt x="101564" y="0"/>
                  </a:lnTo>
                  <a:cubicBezTo>
                    <a:pt x="151054" y="0"/>
                    <a:pt x="191174" y="40120"/>
                    <a:pt x="191174" y="89610"/>
                  </a:cubicBezTo>
                  <a:lnTo>
                    <a:pt x="191174" y="89610"/>
                  </a:lnTo>
                  <a:cubicBezTo>
                    <a:pt x="191174" y="139100"/>
                    <a:pt x="151054" y="179219"/>
                    <a:pt x="101564" y="179219"/>
                  </a:cubicBezTo>
                  <a:lnTo>
                    <a:pt x="89610" y="179219"/>
                  </a:lnTo>
                  <a:cubicBezTo>
                    <a:pt x="40120" y="179219"/>
                    <a:pt x="0" y="139100"/>
                    <a:pt x="0" y="89610"/>
                  </a:cubicBezTo>
                  <a:lnTo>
                    <a:pt x="0" y="89610"/>
                  </a:lnTo>
                  <a:cubicBezTo>
                    <a:pt x="0" y="40120"/>
                    <a:pt x="40120" y="0"/>
                    <a:pt x="89610" y="0"/>
                  </a:cubicBezTo>
                  <a:close/>
                </a:path>
              </a:pathLst>
            </a:custGeom>
            <a:solidFill>
              <a:srgbClr val="FF4001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19050"/>
              <a:ext cx="191174" cy="198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6606679" y="1362075"/>
            <a:ext cx="612624" cy="574314"/>
            <a:chOff x="0" y="0"/>
            <a:chExt cx="191174" cy="179219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91174" cy="179219"/>
            </a:xfrm>
            <a:custGeom>
              <a:avLst/>
              <a:gdLst/>
              <a:ahLst/>
              <a:cxnLst/>
              <a:rect r="r" b="b" t="t" l="l"/>
              <a:pathLst>
                <a:path h="179219" w="191174">
                  <a:moveTo>
                    <a:pt x="89610" y="0"/>
                  </a:moveTo>
                  <a:lnTo>
                    <a:pt x="101564" y="0"/>
                  </a:lnTo>
                  <a:cubicBezTo>
                    <a:pt x="151054" y="0"/>
                    <a:pt x="191174" y="40120"/>
                    <a:pt x="191174" y="89610"/>
                  </a:cubicBezTo>
                  <a:lnTo>
                    <a:pt x="191174" y="89610"/>
                  </a:lnTo>
                  <a:cubicBezTo>
                    <a:pt x="191174" y="139100"/>
                    <a:pt x="151054" y="179219"/>
                    <a:pt x="101564" y="179219"/>
                  </a:cubicBezTo>
                  <a:lnTo>
                    <a:pt x="89610" y="179219"/>
                  </a:lnTo>
                  <a:cubicBezTo>
                    <a:pt x="40120" y="179219"/>
                    <a:pt x="0" y="139100"/>
                    <a:pt x="0" y="89610"/>
                  </a:cubicBezTo>
                  <a:lnTo>
                    <a:pt x="0" y="89610"/>
                  </a:lnTo>
                  <a:cubicBezTo>
                    <a:pt x="0" y="40120"/>
                    <a:pt x="40120" y="0"/>
                    <a:pt x="89610" y="0"/>
                  </a:cubicBezTo>
                  <a:close/>
                </a:path>
              </a:pathLst>
            </a:custGeom>
            <a:solidFill>
              <a:srgbClr val="FF4001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19050"/>
              <a:ext cx="191174" cy="198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6603231" y="3857144"/>
            <a:ext cx="612624" cy="574314"/>
            <a:chOff x="0" y="0"/>
            <a:chExt cx="191174" cy="179219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91174" cy="179219"/>
            </a:xfrm>
            <a:custGeom>
              <a:avLst/>
              <a:gdLst/>
              <a:ahLst/>
              <a:cxnLst/>
              <a:rect r="r" b="b" t="t" l="l"/>
              <a:pathLst>
                <a:path h="179219" w="191174">
                  <a:moveTo>
                    <a:pt x="89610" y="0"/>
                  </a:moveTo>
                  <a:lnTo>
                    <a:pt x="101564" y="0"/>
                  </a:lnTo>
                  <a:cubicBezTo>
                    <a:pt x="151054" y="0"/>
                    <a:pt x="191174" y="40120"/>
                    <a:pt x="191174" y="89610"/>
                  </a:cubicBezTo>
                  <a:lnTo>
                    <a:pt x="191174" y="89610"/>
                  </a:lnTo>
                  <a:cubicBezTo>
                    <a:pt x="191174" y="139100"/>
                    <a:pt x="151054" y="179219"/>
                    <a:pt x="101564" y="179219"/>
                  </a:cubicBezTo>
                  <a:lnTo>
                    <a:pt x="89610" y="179219"/>
                  </a:lnTo>
                  <a:cubicBezTo>
                    <a:pt x="40120" y="179219"/>
                    <a:pt x="0" y="139100"/>
                    <a:pt x="0" y="89610"/>
                  </a:cubicBezTo>
                  <a:lnTo>
                    <a:pt x="0" y="89610"/>
                  </a:lnTo>
                  <a:cubicBezTo>
                    <a:pt x="0" y="40120"/>
                    <a:pt x="40120" y="0"/>
                    <a:pt x="89610" y="0"/>
                  </a:cubicBezTo>
                  <a:close/>
                </a:path>
              </a:pathLst>
            </a:custGeom>
            <a:solidFill>
              <a:srgbClr val="FF4001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19050"/>
              <a:ext cx="191174" cy="198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8108034" y="6970703"/>
            <a:ext cx="612624" cy="574314"/>
            <a:chOff x="0" y="0"/>
            <a:chExt cx="191174" cy="179219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191174" cy="179219"/>
            </a:xfrm>
            <a:custGeom>
              <a:avLst/>
              <a:gdLst/>
              <a:ahLst/>
              <a:cxnLst/>
              <a:rect r="r" b="b" t="t" l="l"/>
              <a:pathLst>
                <a:path h="179219" w="191174">
                  <a:moveTo>
                    <a:pt x="89610" y="0"/>
                  </a:moveTo>
                  <a:lnTo>
                    <a:pt x="101564" y="0"/>
                  </a:lnTo>
                  <a:cubicBezTo>
                    <a:pt x="151054" y="0"/>
                    <a:pt x="191174" y="40120"/>
                    <a:pt x="191174" y="89610"/>
                  </a:cubicBezTo>
                  <a:lnTo>
                    <a:pt x="191174" y="89610"/>
                  </a:lnTo>
                  <a:cubicBezTo>
                    <a:pt x="191174" y="139100"/>
                    <a:pt x="151054" y="179219"/>
                    <a:pt x="101564" y="179219"/>
                  </a:cubicBezTo>
                  <a:lnTo>
                    <a:pt x="89610" y="179219"/>
                  </a:lnTo>
                  <a:cubicBezTo>
                    <a:pt x="40120" y="179219"/>
                    <a:pt x="0" y="139100"/>
                    <a:pt x="0" y="89610"/>
                  </a:cubicBezTo>
                  <a:lnTo>
                    <a:pt x="0" y="89610"/>
                  </a:lnTo>
                  <a:cubicBezTo>
                    <a:pt x="0" y="40120"/>
                    <a:pt x="40120" y="0"/>
                    <a:pt x="89610" y="0"/>
                  </a:cubicBezTo>
                  <a:close/>
                </a:path>
              </a:pathLst>
            </a:custGeom>
            <a:solidFill>
              <a:srgbClr val="FF4001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19050"/>
              <a:ext cx="191174" cy="198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5214346" y="6970703"/>
            <a:ext cx="612624" cy="574314"/>
            <a:chOff x="0" y="0"/>
            <a:chExt cx="191174" cy="179219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191174" cy="179219"/>
            </a:xfrm>
            <a:custGeom>
              <a:avLst/>
              <a:gdLst/>
              <a:ahLst/>
              <a:cxnLst/>
              <a:rect r="r" b="b" t="t" l="l"/>
              <a:pathLst>
                <a:path h="179219" w="191174">
                  <a:moveTo>
                    <a:pt x="89610" y="0"/>
                  </a:moveTo>
                  <a:lnTo>
                    <a:pt x="101564" y="0"/>
                  </a:lnTo>
                  <a:cubicBezTo>
                    <a:pt x="151054" y="0"/>
                    <a:pt x="191174" y="40120"/>
                    <a:pt x="191174" y="89610"/>
                  </a:cubicBezTo>
                  <a:lnTo>
                    <a:pt x="191174" y="89610"/>
                  </a:lnTo>
                  <a:cubicBezTo>
                    <a:pt x="191174" y="139100"/>
                    <a:pt x="151054" y="179219"/>
                    <a:pt x="101564" y="179219"/>
                  </a:cubicBezTo>
                  <a:lnTo>
                    <a:pt x="89610" y="179219"/>
                  </a:lnTo>
                  <a:cubicBezTo>
                    <a:pt x="40120" y="179219"/>
                    <a:pt x="0" y="139100"/>
                    <a:pt x="0" y="89610"/>
                  </a:cubicBezTo>
                  <a:lnTo>
                    <a:pt x="0" y="89610"/>
                  </a:lnTo>
                  <a:cubicBezTo>
                    <a:pt x="0" y="40120"/>
                    <a:pt x="40120" y="0"/>
                    <a:pt x="89610" y="0"/>
                  </a:cubicBezTo>
                  <a:close/>
                </a:path>
              </a:pathLst>
            </a:custGeom>
            <a:solidFill>
              <a:srgbClr val="FF4001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19050"/>
              <a:ext cx="191174" cy="198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2221369" y="4155391"/>
            <a:ext cx="612624" cy="574314"/>
            <a:chOff x="0" y="0"/>
            <a:chExt cx="191174" cy="179219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191174" cy="179219"/>
            </a:xfrm>
            <a:custGeom>
              <a:avLst/>
              <a:gdLst/>
              <a:ahLst/>
              <a:cxnLst/>
              <a:rect r="r" b="b" t="t" l="l"/>
              <a:pathLst>
                <a:path h="179219" w="191174">
                  <a:moveTo>
                    <a:pt x="89610" y="0"/>
                  </a:moveTo>
                  <a:lnTo>
                    <a:pt x="101564" y="0"/>
                  </a:lnTo>
                  <a:cubicBezTo>
                    <a:pt x="151054" y="0"/>
                    <a:pt x="191174" y="40120"/>
                    <a:pt x="191174" y="89610"/>
                  </a:cubicBezTo>
                  <a:lnTo>
                    <a:pt x="191174" y="89610"/>
                  </a:lnTo>
                  <a:cubicBezTo>
                    <a:pt x="191174" y="139100"/>
                    <a:pt x="151054" y="179219"/>
                    <a:pt x="101564" y="179219"/>
                  </a:cubicBezTo>
                  <a:lnTo>
                    <a:pt x="89610" y="179219"/>
                  </a:lnTo>
                  <a:cubicBezTo>
                    <a:pt x="40120" y="179219"/>
                    <a:pt x="0" y="139100"/>
                    <a:pt x="0" y="89610"/>
                  </a:cubicBezTo>
                  <a:lnTo>
                    <a:pt x="0" y="89610"/>
                  </a:lnTo>
                  <a:cubicBezTo>
                    <a:pt x="0" y="40120"/>
                    <a:pt x="40120" y="0"/>
                    <a:pt x="89610" y="0"/>
                  </a:cubicBezTo>
                  <a:close/>
                </a:path>
              </a:pathLst>
            </a:custGeom>
            <a:solidFill>
              <a:srgbClr val="FF4001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19050"/>
              <a:ext cx="191174" cy="198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9603527" y="1362075"/>
            <a:ext cx="612624" cy="574314"/>
            <a:chOff x="0" y="0"/>
            <a:chExt cx="191174" cy="179219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191174" cy="179219"/>
            </a:xfrm>
            <a:custGeom>
              <a:avLst/>
              <a:gdLst/>
              <a:ahLst/>
              <a:cxnLst/>
              <a:rect r="r" b="b" t="t" l="l"/>
              <a:pathLst>
                <a:path h="179219" w="191174">
                  <a:moveTo>
                    <a:pt x="89610" y="0"/>
                  </a:moveTo>
                  <a:lnTo>
                    <a:pt x="101564" y="0"/>
                  </a:lnTo>
                  <a:cubicBezTo>
                    <a:pt x="151054" y="0"/>
                    <a:pt x="191174" y="40120"/>
                    <a:pt x="191174" y="89610"/>
                  </a:cubicBezTo>
                  <a:lnTo>
                    <a:pt x="191174" y="89610"/>
                  </a:lnTo>
                  <a:cubicBezTo>
                    <a:pt x="191174" y="139100"/>
                    <a:pt x="151054" y="179219"/>
                    <a:pt x="101564" y="179219"/>
                  </a:cubicBezTo>
                  <a:lnTo>
                    <a:pt x="89610" y="179219"/>
                  </a:lnTo>
                  <a:cubicBezTo>
                    <a:pt x="40120" y="179219"/>
                    <a:pt x="0" y="139100"/>
                    <a:pt x="0" y="89610"/>
                  </a:cubicBezTo>
                  <a:lnTo>
                    <a:pt x="0" y="89610"/>
                  </a:lnTo>
                  <a:cubicBezTo>
                    <a:pt x="0" y="40120"/>
                    <a:pt x="40120" y="0"/>
                    <a:pt x="89610" y="0"/>
                  </a:cubicBezTo>
                  <a:close/>
                </a:path>
              </a:pathLst>
            </a:custGeom>
            <a:solidFill>
              <a:srgbClr val="FF4001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19050"/>
              <a:ext cx="191174" cy="198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12212323" y="1362075"/>
            <a:ext cx="612624" cy="574314"/>
            <a:chOff x="0" y="0"/>
            <a:chExt cx="191174" cy="179219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191174" cy="179219"/>
            </a:xfrm>
            <a:custGeom>
              <a:avLst/>
              <a:gdLst/>
              <a:ahLst/>
              <a:cxnLst/>
              <a:rect r="r" b="b" t="t" l="l"/>
              <a:pathLst>
                <a:path h="179219" w="191174">
                  <a:moveTo>
                    <a:pt x="89610" y="0"/>
                  </a:moveTo>
                  <a:lnTo>
                    <a:pt x="101564" y="0"/>
                  </a:lnTo>
                  <a:cubicBezTo>
                    <a:pt x="151054" y="0"/>
                    <a:pt x="191174" y="40120"/>
                    <a:pt x="191174" y="89610"/>
                  </a:cubicBezTo>
                  <a:lnTo>
                    <a:pt x="191174" y="89610"/>
                  </a:lnTo>
                  <a:cubicBezTo>
                    <a:pt x="191174" y="139100"/>
                    <a:pt x="151054" y="179219"/>
                    <a:pt x="101564" y="179219"/>
                  </a:cubicBezTo>
                  <a:lnTo>
                    <a:pt x="89610" y="179219"/>
                  </a:lnTo>
                  <a:cubicBezTo>
                    <a:pt x="40120" y="179219"/>
                    <a:pt x="0" y="139100"/>
                    <a:pt x="0" y="89610"/>
                  </a:cubicBezTo>
                  <a:lnTo>
                    <a:pt x="0" y="89610"/>
                  </a:lnTo>
                  <a:cubicBezTo>
                    <a:pt x="0" y="40120"/>
                    <a:pt x="40120" y="0"/>
                    <a:pt x="89610" y="0"/>
                  </a:cubicBezTo>
                  <a:close/>
                </a:path>
              </a:pathLst>
            </a:custGeom>
            <a:solidFill>
              <a:srgbClr val="FF4001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19050"/>
              <a:ext cx="191174" cy="198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15214346" y="1362075"/>
            <a:ext cx="612624" cy="574314"/>
            <a:chOff x="0" y="0"/>
            <a:chExt cx="191174" cy="179219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191174" cy="179219"/>
            </a:xfrm>
            <a:custGeom>
              <a:avLst/>
              <a:gdLst/>
              <a:ahLst/>
              <a:cxnLst/>
              <a:rect r="r" b="b" t="t" l="l"/>
              <a:pathLst>
                <a:path h="179219" w="191174">
                  <a:moveTo>
                    <a:pt x="89610" y="0"/>
                  </a:moveTo>
                  <a:lnTo>
                    <a:pt x="101564" y="0"/>
                  </a:lnTo>
                  <a:cubicBezTo>
                    <a:pt x="151054" y="0"/>
                    <a:pt x="191174" y="40120"/>
                    <a:pt x="191174" y="89610"/>
                  </a:cubicBezTo>
                  <a:lnTo>
                    <a:pt x="191174" y="89610"/>
                  </a:lnTo>
                  <a:cubicBezTo>
                    <a:pt x="191174" y="139100"/>
                    <a:pt x="151054" y="179219"/>
                    <a:pt x="101564" y="179219"/>
                  </a:cubicBezTo>
                  <a:lnTo>
                    <a:pt x="89610" y="179219"/>
                  </a:lnTo>
                  <a:cubicBezTo>
                    <a:pt x="40120" y="179219"/>
                    <a:pt x="0" y="139100"/>
                    <a:pt x="0" y="89610"/>
                  </a:cubicBezTo>
                  <a:lnTo>
                    <a:pt x="0" y="89610"/>
                  </a:lnTo>
                  <a:cubicBezTo>
                    <a:pt x="0" y="40120"/>
                    <a:pt x="40120" y="0"/>
                    <a:pt x="89610" y="0"/>
                  </a:cubicBezTo>
                  <a:close/>
                </a:path>
              </a:pathLst>
            </a:custGeom>
            <a:solidFill>
              <a:srgbClr val="FF4001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19050"/>
              <a:ext cx="191174" cy="198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sp>
        <p:nvSpPr>
          <p:cNvPr name="Freeform 72" id="72"/>
          <p:cNvSpPr/>
          <p:nvPr/>
        </p:nvSpPr>
        <p:spPr>
          <a:xfrm flipH="false" flipV="false" rot="0">
            <a:off x="6740187" y="1476428"/>
            <a:ext cx="345609" cy="345609"/>
          </a:xfrm>
          <a:custGeom>
            <a:avLst/>
            <a:gdLst/>
            <a:ahLst/>
            <a:cxnLst/>
            <a:rect r="r" b="b" t="t" l="l"/>
            <a:pathLst>
              <a:path h="345609" w="345609">
                <a:moveTo>
                  <a:pt x="0" y="0"/>
                </a:moveTo>
                <a:lnTo>
                  <a:pt x="345609" y="0"/>
                </a:lnTo>
                <a:lnTo>
                  <a:pt x="345609" y="345609"/>
                </a:lnTo>
                <a:lnTo>
                  <a:pt x="0" y="3456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3" id="73"/>
          <p:cNvSpPr/>
          <p:nvPr/>
        </p:nvSpPr>
        <p:spPr>
          <a:xfrm flipH="false" flipV="false" rot="0">
            <a:off x="4111688" y="1479953"/>
            <a:ext cx="381571" cy="338558"/>
          </a:xfrm>
          <a:custGeom>
            <a:avLst/>
            <a:gdLst/>
            <a:ahLst/>
            <a:cxnLst/>
            <a:rect r="r" b="b" t="t" l="l"/>
            <a:pathLst>
              <a:path h="338558" w="381571">
                <a:moveTo>
                  <a:pt x="0" y="0"/>
                </a:moveTo>
                <a:lnTo>
                  <a:pt x="381572" y="0"/>
                </a:lnTo>
                <a:lnTo>
                  <a:pt x="381572" y="338558"/>
                </a:lnTo>
                <a:lnTo>
                  <a:pt x="0" y="3385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4" id="74"/>
          <p:cNvSpPr/>
          <p:nvPr/>
        </p:nvSpPr>
        <p:spPr>
          <a:xfrm flipH="false" flipV="false" rot="0">
            <a:off x="8247765" y="7086929"/>
            <a:ext cx="333162" cy="341864"/>
          </a:xfrm>
          <a:custGeom>
            <a:avLst/>
            <a:gdLst/>
            <a:ahLst/>
            <a:cxnLst/>
            <a:rect r="r" b="b" t="t" l="l"/>
            <a:pathLst>
              <a:path h="341864" w="333162">
                <a:moveTo>
                  <a:pt x="0" y="0"/>
                </a:moveTo>
                <a:lnTo>
                  <a:pt x="333161" y="0"/>
                </a:lnTo>
                <a:lnTo>
                  <a:pt x="333161" y="341863"/>
                </a:lnTo>
                <a:lnTo>
                  <a:pt x="0" y="3418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5" id="75"/>
          <p:cNvSpPr/>
          <p:nvPr/>
        </p:nvSpPr>
        <p:spPr>
          <a:xfrm flipH="false" flipV="false" rot="0">
            <a:off x="12415331" y="4274177"/>
            <a:ext cx="224699" cy="336742"/>
          </a:xfrm>
          <a:custGeom>
            <a:avLst/>
            <a:gdLst/>
            <a:ahLst/>
            <a:cxnLst/>
            <a:rect r="r" b="b" t="t" l="l"/>
            <a:pathLst>
              <a:path h="336742" w="224699">
                <a:moveTo>
                  <a:pt x="0" y="0"/>
                </a:moveTo>
                <a:lnTo>
                  <a:pt x="224699" y="0"/>
                </a:lnTo>
                <a:lnTo>
                  <a:pt x="224699" y="336742"/>
                </a:lnTo>
                <a:lnTo>
                  <a:pt x="0" y="3367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6" id="76"/>
          <p:cNvSpPr/>
          <p:nvPr/>
        </p:nvSpPr>
        <p:spPr>
          <a:xfrm flipH="false" flipV="false" rot="0">
            <a:off x="15337780" y="1468682"/>
            <a:ext cx="365755" cy="361100"/>
          </a:xfrm>
          <a:custGeom>
            <a:avLst/>
            <a:gdLst/>
            <a:ahLst/>
            <a:cxnLst/>
            <a:rect r="r" b="b" t="t" l="l"/>
            <a:pathLst>
              <a:path h="361100" w="365755">
                <a:moveTo>
                  <a:pt x="0" y="0"/>
                </a:moveTo>
                <a:lnTo>
                  <a:pt x="365755" y="0"/>
                </a:lnTo>
                <a:lnTo>
                  <a:pt x="365755" y="361100"/>
                </a:lnTo>
                <a:lnTo>
                  <a:pt x="0" y="3611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7" id="77"/>
          <p:cNvSpPr/>
          <p:nvPr/>
        </p:nvSpPr>
        <p:spPr>
          <a:xfrm flipH="false" flipV="false" rot="0">
            <a:off x="12353867" y="1505135"/>
            <a:ext cx="329536" cy="288194"/>
          </a:xfrm>
          <a:custGeom>
            <a:avLst/>
            <a:gdLst/>
            <a:ahLst/>
            <a:cxnLst/>
            <a:rect r="r" b="b" t="t" l="l"/>
            <a:pathLst>
              <a:path h="288194" w="329536">
                <a:moveTo>
                  <a:pt x="0" y="0"/>
                </a:moveTo>
                <a:lnTo>
                  <a:pt x="329535" y="0"/>
                </a:lnTo>
                <a:lnTo>
                  <a:pt x="329535" y="288194"/>
                </a:lnTo>
                <a:lnTo>
                  <a:pt x="0" y="2881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8" id="78"/>
          <p:cNvSpPr/>
          <p:nvPr/>
        </p:nvSpPr>
        <p:spPr>
          <a:xfrm flipH="false" flipV="false" rot="0">
            <a:off x="6721377" y="3998942"/>
            <a:ext cx="376332" cy="290716"/>
          </a:xfrm>
          <a:custGeom>
            <a:avLst/>
            <a:gdLst/>
            <a:ahLst/>
            <a:cxnLst/>
            <a:rect r="r" b="b" t="t" l="l"/>
            <a:pathLst>
              <a:path h="290716" w="376332">
                <a:moveTo>
                  <a:pt x="0" y="0"/>
                </a:moveTo>
                <a:lnTo>
                  <a:pt x="376332" y="0"/>
                </a:lnTo>
                <a:lnTo>
                  <a:pt x="376332" y="290717"/>
                </a:lnTo>
                <a:lnTo>
                  <a:pt x="0" y="29071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9" id="79"/>
          <p:cNvSpPr/>
          <p:nvPr/>
        </p:nvSpPr>
        <p:spPr>
          <a:xfrm flipH="false" flipV="false" rot="0">
            <a:off x="15345261" y="7086929"/>
            <a:ext cx="350793" cy="341864"/>
          </a:xfrm>
          <a:custGeom>
            <a:avLst/>
            <a:gdLst/>
            <a:ahLst/>
            <a:cxnLst/>
            <a:rect r="r" b="b" t="t" l="l"/>
            <a:pathLst>
              <a:path h="341864" w="350793">
                <a:moveTo>
                  <a:pt x="0" y="0"/>
                </a:moveTo>
                <a:lnTo>
                  <a:pt x="350793" y="0"/>
                </a:lnTo>
                <a:lnTo>
                  <a:pt x="350793" y="341863"/>
                </a:lnTo>
                <a:lnTo>
                  <a:pt x="0" y="34186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0" id="80"/>
          <p:cNvSpPr/>
          <p:nvPr/>
        </p:nvSpPr>
        <p:spPr>
          <a:xfrm flipH="false" flipV="false" rot="0">
            <a:off x="9730942" y="1470335"/>
            <a:ext cx="357794" cy="357794"/>
          </a:xfrm>
          <a:custGeom>
            <a:avLst/>
            <a:gdLst/>
            <a:ahLst/>
            <a:cxnLst/>
            <a:rect r="r" b="b" t="t" l="l"/>
            <a:pathLst>
              <a:path h="357794" w="357794">
                <a:moveTo>
                  <a:pt x="0" y="0"/>
                </a:moveTo>
                <a:lnTo>
                  <a:pt x="357794" y="0"/>
                </a:lnTo>
                <a:lnTo>
                  <a:pt x="357794" y="357794"/>
                </a:lnTo>
                <a:lnTo>
                  <a:pt x="0" y="3577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1" id="81"/>
          <p:cNvSpPr txBox="true"/>
          <p:nvPr/>
        </p:nvSpPr>
        <p:spPr>
          <a:xfrm rot="-5400000">
            <a:off x="12575650" y="4815588"/>
            <a:ext cx="7581087" cy="674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17"/>
              </a:lnSpc>
              <a:spcBef>
                <a:spcPct val="0"/>
              </a:spcBef>
            </a:pPr>
            <a:r>
              <a:rPr lang="en-US" sz="3797" spc="189" strike="noStrike" u="none">
                <a:solidFill>
                  <a:srgbClr val="FF4001"/>
                </a:solidFill>
                <a:latin typeface="Neue Machina"/>
                <a:ea typeface="Neue Machina"/>
                <a:cs typeface="Neue Machina"/>
                <a:sym typeface="Neue Machina"/>
              </a:rPr>
              <a:t>BUSINESS MODEL CANVAS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7489181" y="1510103"/>
            <a:ext cx="1845715" cy="459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25"/>
              </a:lnSpc>
              <a:spcBef>
                <a:spcPct val="0"/>
              </a:spcBef>
            </a:pPr>
            <a:r>
              <a:rPr lang="en-US" b="true" sz="1520" strike="noStrike" u="none">
                <a:solidFill>
                  <a:srgbClr val="2F3B69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VALUE PROPOSITIONS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10491205" y="1510103"/>
            <a:ext cx="1845715" cy="459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25"/>
              </a:lnSpc>
              <a:spcBef>
                <a:spcPct val="0"/>
              </a:spcBef>
            </a:pPr>
            <a:r>
              <a:rPr lang="en-US" b="true" sz="1520">
                <a:solidFill>
                  <a:srgbClr val="2F3B69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CUSTOMER RELATIONSHIP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4875661" y="1495610"/>
            <a:ext cx="1845715" cy="459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5"/>
              </a:lnSpc>
            </a:pPr>
            <a:r>
              <a:rPr lang="en-US" sz="1520" b="true">
                <a:solidFill>
                  <a:srgbClr val="2F3B69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CUSTOMER</a:t>
            </a:r>
          </a:p>
          <a:p>
            <a:pPr algn="l" marL="0" indent="0" lvl="0">
              <a:lnSpc>
                <a:spcPts val="1825"/>
              </a:lnSpc>
              <a:spcBef>
                <a:spcPct val="0"/>
              </a:spcBef>
            </a:pPr>
            <a:r>
              <a:rPr lang="en-US" b="true" sz="1520">
                <a:solidFill>
                  <a:srgbClr val="2F3B69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SEGMENTS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1878363" y="1510103"/>
            <a:ext cx="1884576" cy="234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25"/>
              </a:lnSpc>
            </a:pPr>
            <a:r>
              <a:rPr lang="en-US" b="true" sz="1520" strike="noStrike" u="none">
                <a:solidFill>
                  <a:srgbClr val="2F3B69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KEY PARTNERS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1878363" y="7183420"/>
            <a:ext cx="2315091" cy="234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25"/>
              </a:lnSpc>
            </a:pPr>
            <a:r>
              <a:rPr lang="en-US" b="true" sz="1520">
                <a:solidFill>
                  <a:srgbClr val="2F3B69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COST STRUCTURE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8984675" y="7183420"/>
            <a:ext cx="2592070" cy="234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25"/>
              </a:lnSpc>
            </a:pPr>
            <a:r>
              <a:rPr lang="en-US" b="true" sz="1520">
                <a:solidFill>
                  <a:srgbClr val="2F3B69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REVENUE STREAM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4879690" y="4052805"/>
            <a:ext cx="1859428" cy="459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5"/>
              </a:lnSpc>
            </a:pPr>
            <a:r>
              <a:rPr lang="en-US" sz="1520" b="true">
                <a:solidFill>
                  <a:srgbClr val="2F3B69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KEY</a:t>
            </a:r>
          </a:p>
          <a:p>
            <a:pPr algn="l" marL="0" indent="0" lvl="0">
              <a:lnSpc>
                <a:spcPts val="1825"/>
              </a:lnSpc>
              <a:spcBef>
                <a:spcPct val="0"/>
              </a:spcBef>
            </a:pPr>
            <a:r>
              <a:rPr lang="en-US" b="true" sz="1520">
                <a:solidFill>
                  <a:srgbClr val="2F3B69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RESOURCES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10491205" y="4336106"/>
            <a:ext cx="1859428" cy="234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25"/>
              </a:lnSpc>
              <a:spcBef>
                <a:spcPct val="0"/>
              </a:spcBef>
            </a:pPr>
            <a:r>
              <a:rPr lang="en-US" b="true" sz="1520">
                <a:solidFill>
                  <a:srgbClr val="2F3B69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CHANNELS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4676147" y="2025579"/>
            <a:ext cx="2583165" cy="1591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8357" indent="-164179" lvl="1">
              <a:lnSpc>
                <a:spcPts val="2129"/>
              </a:lnSpc>
              <a:buFont typeface="Arial"/>
              <a:buChar char="•"/>
            </a:pPr>
            <a:r>
              <a:rPr lang="en-US" sz="1520" spc="39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Individuals who are deaf or mute.</a:t>
            </a:r>
          </a:p>
          <a:p>
            <a:pPr algn="l" marL="328357" indent="-164179" lvl="1">
              <a:lnSpc>
                <a:spcPts val="2129"/>
              </a:lnSpc>
              <a:spcBef>
                <a:spcPct val="0"/>
              </a:spcBef>
              <a:buFont typeface="Arial"/>
              <a:buChar char="•"/>
            </a:pPr>
            <a:r>
              <a:rPr lang="en-US" sz="1520" spc="39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Companies offering customer services (e.g., telecom companies, banks, airlines).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7326674" y="2098879"/>
            <a:ext cx="2583165" cy="3978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8357" indent="-164179" lvl="1">
              <a:lnSpc>
                <a:spcPts val="2129"/>
              </a:lnSpc>
              <a:buFont typeface="Arial"/>
              <a:buChar char="•"/>
            </a:pPr>
            <a:r>
              <a:rPr lang="en-US" sz="1520" spc="39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For individuals: Simplifying communication with customer service by converting sign language into text/voice and vice versa.</a:t>
            </a:r>
          </a:p>
          <a:p>
            <a:pPr algn="l" marL="328357" indent="-164179" lvl="1">
              <a:lnSpc>
                <a:spcPts val="2129"/>
              </a:lnSpc>
              <a:spcBef>
                <a:spcPct val="0"/>
              </a:spcBef>
              <a:buFont typeface="Arial"/>
              <a:buChar char="•"/>
            </a:pPr>
            <a:r>
              <a:rPr lang="en-US" sz="1520" spc="39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For companies: Enhancing customer experience and satisfaction for deaf and mute clients, increasing loyalty, and reducing loss of potential customers.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10330424" y="4616248"/>
            <a:ext cx="2329075" cy="2121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8357" indent="-164179" lvl="1">
              <a:lnSpc>
                <a:spcPts val="2129"/>
              </a:lnSpc>
              <a:buFont typeface="Arial"/>
              <a:buChar char="•"/>
            </a:pPr>
            <a:r>
              <a:rPr lang="en-US" sz="1520" spc="39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Mobile app for individuals.</a:t>
            </a:r>
          </a:p>
          <a:p>
            <a:pPr algn="l" marL="328357" indent="-164179" lvl="1">
              <a:lnSpc>
                <a:spcPts val="2129"/>
              </a:lnSpc>
              <a:spcBef>
                <a:spcPct val="0"/>
              </a:spcBef>
              <a:buFont typeface="Arial"/>
              <a:buChar char="•"/>
            </a:pPr>
            <a:r>
              <a:rPr lang="en-US" sz="1520" spc="39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An integrated platform (via API or subscription) for companies to use in their customer service systems.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10330424" y="2025579"/>
            <a:ext cx="2329075" cy="1856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8357" indent="-164179" lvl="1">
              <a:lnSpc>
                <a:spcPts val="2129"/>
              </a:lnSpc>
              <a:buFont typeface="Arial"/>
              <a:buChar char="•"/>
            </a:pPr>
            <a:r>
              <a:rPr lang="en-US" sz="1520" spc="39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Continuous customer support through dedicated service.</a:t>
            </a:r>
          </a:p>
          <a:p>
            <a:pPr algn="l" marL="328357" indent="-164179" lvl="1">
              <a:lnSpc>
                <a:spcPts val="2129"/>
              </a:lnSpc>
              <a:spcBef>
                <a:spcPct val="0"/>
              </a:spcBef>
              <a:buFont typeface="Arial"/>
              <a:buChar char="•"/>
            </a:pPr>
            <a:r>
              <a:rPr lang="en-US" sz="1520" spc="39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Easy-to-use and efficient interface for both individuals and companies.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1811721" y="1896152"/>
            <a:ext cx="2329075" cy="2387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8357" indent="-164179" lvl="1">
              <a:lnSpc>
                <a:spcPts val="2129"/>
              </a:lnSpc>
              <a:buFont typeface="Arial"/>
              <a:buChar char="•"/>
            </a:pPr>
            <a:r>
              <a:rPr lang="en-US" sz="1520" spc="39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Organizations supporting the deaf and mute community.</a:t>
            </a:r>
          </a:p>
          <a:p>
            <a:pPr algn="l" marL="328357" indent="-164179" lvl="1">
              <a:lnSpc>
                <a:spcPts val="2129"/>
              </a:lnSpc>
              <a:buFont typeface="Arial"/>
              <a:buChar char="•"/>
            </a:pPr>
            <a:r>
              <a:rPr lang="en-US" sz="1520" spc="39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Technology providers (cloud services, APIs).</a:t>
            </a:r>
          </a:p>
          <a:p>
            <a:pPr algn="l" marL="328357" indent="-164179" lvl="1">
              <a:lnSpc>
                <a:spcPts val="2129"/>
              </a:lnSpc>
              <a:spcBef>
                <a:spcPct val="0"/>
              </a:spcBef>
              <a:buFont typeface="Arial"/>
              <a:buChar char="•"/>
            </a:pPr>
            <a:r>
              <a:rPr lang="en-US" sz="1520" spc="39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Companies specializing in sign language training and interpretation.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13016187" y="1959344"/>
            <a:ext cx="2329075" cy="2917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8357" indent="-164179" lvl="1">
              <a:lnSpc>
                <a:spcPts val="2129"/>
              </a:lnSpc>
              <a:buFont typeface="Arial"/>
              <a:buChar char="•"/>
            </a:pPr>
            <a:r>
              <a:rPr lang="en-US" sz="1520" spc="39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Developing and maintaining the application and platform for sign-to-text/voice translation.</a:t>
            </a:r>
          </a:p>
          <a:p>
            <a:pPr algn="l" marL="328357" indent="-164179" lvl="1">
              <a:lnSpc>
                <a:spcPts val="2129"/>
              </a:lnSpc>
              <a:buFont typeface="Arial"/>
              <a:buChar char="•"/>
            </a:pPr>
            <a:r>
              <a:rPr lang="en-US" sz="1520" spc="39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Training AI systems for accurate sign language recognition.</a:t>
            </a:r>
          </a:p>
          <a:p>
            <a:pPr algn="l" marL="328357" indent="-164179" lvl="1">
              <a:lnSpc>
                <a:spcPts val="2129"/>
              </a:lnSpc>
              <a:spcBef>
                <a:spcPct val="0"/>
              </a:spcBef>
              <a:buFont typeface="Arial"/>
              <a:buChar char="•"/>
            </a:pPr>
            <a:r>
              <a:rPr lang="en-US" sz="1520" spc="39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Marketing the service to individuals and companies.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4803192" y="4593001"/>
            <a:ext cx="2329075" cy="1856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8357" indent="-164179" lvl="1">
              <a:lnSpc>
                <a:spcPts val="2129"/>
              </a:lnSpc>
              <a:buFont typeface="Arial"/>
              <a:buChar char="•"/>
            </a:pPr>
            <a:r>
              <a:rPr lang="en-US" sz="1520" spc="39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AI technologies for sign language recognition and speech translation.</a:t>
            </a:r>
          </a:p>
          <a:p>
            <a:pPr algn="l" marL="328357" indent="-164179" lvl="1">
              <a:lnSpc>
                <a:spcPts val="2129"/>
              </a:lnSpc>
              <a:spcBef>
                <a:spcPct val="0"/>
              </a:spcBef>
              <a:buFont typeface="Arial"/>
              <a:buChar char="•"/>
            </a:pPr>
            <a:r>
              <a:rPr lang="en-US" sz="1520" spc="39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High-quality datasets for training AI on sign language.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8998514" y="7556797"/>
            <a:ext cx="5040701" cy="1591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8357" indent="-164179" lvl="1">
              <a:lnSpc>
                <a:spcPts val="2129"/>
              </a:lnSpc>
              <a:buFont typeface="Arial"/>
              <a:buChar char="•"/>
            </a:pPr>
            <a:r>
              <a:rPr lang="en-US" sz="1520" spc="39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From individuals: Monthly subscription fee (e.g., 20 EGP per month).</a:t>
            </a:r>
          </a:p>
          <a:p>
            <a:pPr algn="l" marL="328357" indent="-164179" lvl="1">
              <a:lnSpc>
                <a:spcPts val="2129"/>
              </a:lnSpc>
              <a:buFont typeface="Arial"/>
              <a:buChar char="•"/>
            </a:pPr>
            <a:r>
              <a:rPr lang="en-US" sz="1520" spc="39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From companies:</a:t>
            </a:r>
          </a:p>
          <a:p>
            <a:pPr algn="l" marL="328357" indent="-164179" lvl="1">
              <a:lnSpc>
                <a:spcPts val="2129"/>
              </a:lnSpc>
              <a:buFont typeface="Arial"/>
              <a:buChar char="•"/>
            </a:pPr>
            <a:r>
              <a:rPr lang="en-US" sz="1520" spc="39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Monthly or yearly subscriptions.</a:t>
            </a:r>
          </a:p>
          <a:p>
            <a:pPr algn="l" marL="328357" indent="-164179" lvl="1">
              <a:lnSpc>
                <a:spcPts val="2129"/>
              </a:lnSpc>
              <a:spcBef>
                <a:spcPct val="0"/>
              </a:spcBef>
              <a:buFont typeface="Arial"/>
              <a:buChar char="•"/>
            </a:pPr>
            <a:r>
              <a:rPr lang="en-US" sz="1520" spc="39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Pay-per-interaction model for each communication session.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1893635" y="7460328"/>
            <a:ext cx="5040701" cy="1856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8357" indent="-164179" lvl="1">
              <a:lnSpc>
                <a:spcPts val="2129"/>
              </a:lnSpc>
              <a:buFont typeface="Arial"/>
              <a:buChar char="•"/>
            </a:pPr>
            <a:r>
              <a:rPr lang="en-US" sz="1520" spc="39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Development and maintenance costs for the app and platform (programming, AI, hosting).</a:t>
            </a:r>
          </a:p>
          <a:p>
            <a:pPr algn="l" marL="328357" indent="-164179" lvl="1">
              <a:lnSpc>
                <a:spcPts val="2129"/>
              </a:lnSpc>
              <a:buFont typeface="Arial"/>
              <a:buChar char="•"/>
            </a:pPr>
            <a:r>
              <a:rPr lang="en-US" sz="1520" spc="39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Marketing expenses to attract users and companies.</a:t>
            </a:r>
          </a:p>
          <a:p>
            <a:pPr algn="l" marL="328357" indent="-164179" lvl="1">
              <a:lnSpc>
                <a:spcPts val="2129"/>
              </a:lnSpc>
              <a:buFont typeface="Arial"/>
              <a:buChar char="•"/>
            </a:pPr>
            <a:r>
              <a:rPr lang="en-US" sz="1520" spc="39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Costs of training AI systems on different sign languages.</a:t>
            </a:r>
          </a:p>
          <a:p>
            <a:pPr algn="l" marL="328357" indent="-164179" lvl="1">
              <a:lnSpc>
                <a:spcPts val="2129"/>
              </a:lnSpc>
              <a:spcBef>
                <a:spcPct val="0"/>
              </a:spcBef>
              <a:buFont typeface="Arial"/>
              <a:buChar char="•"/>
            </a:pPr>
            <a:r>
              <a:rPr lang="en-US" sz="1520" spc="39">
                <a:solidFill>
                  <a:srgbClr val="001F3D"/>
                </a:solidFill>
                <a:latin typeface="Josefin Sans"/>
                <a:ea typeface="Josefin Sans"/>
                <a:cs typeface="Josefin Sans"/>
                <a:sym typeface="Josefin Sans"/>
              </a:rPr>
              <a:t>Customer support expenses.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32663"/>
            <a:ext cx="18288000" cy="554337"/>
            <a:chOff x="0" y="0"/>
            <a:chExt cx="4816593" cy="1459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45998"/>
            </a:xfrm>
            <a:custGeom>
              <a:avLst/>
              <a:gdLst/>
              <a:ahLst/>
              <a:cxnLst/>
              <a:rect r="r" b="b" t="t" l="l"/>
              <a:pathLst>
                <a:path h="14599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45998"/>
                  </a:lnTo>
                  <a:lnTo>
                    <a:pt x="0" y="145998"/>
                  </a:lnTo>
                  <a:close/>
                </a:path>
              </a:pathLst>
            </a:custGeom>
            <a:solidFill>
              <a:srgbClr val="FF400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42875"/>
              <a:ext cx="4816593" cy="2888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0" y="1019175"/>
            <a:ext cx="18288000" cy="0"/>
          </a:xfrm>
          <a:prstGeom prst="line">
            <a:avLst/>
          </a:prstGeom>
          <a:ln cap="flat" w="9525">
            <a:solidFill>
              <a:srgbClr val="FF400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92288" y="391472"/>
            <a:ext cx="872559" cy="224790"/>
            <a:chOff x="0" y="0"/>
            <a:chExt cx="1163412" cy="299720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309880" cy="299720"/>
              <a:chOff x="0" y="0"/>
              <a:chExt cx="346719" cy="33535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429352" y="0"/>
              <a:ext cx="309880" cy="299720"/>
              <a:chOff x="0" y="0"/>
              <a:chExt cx="346719" cy="33535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853532" y="0"/>
              <a:ext cx="309880" cy="299720"/>
              <a:chOff x="0" y="0"/>
              <a:chExt cx="346719" cy="335351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</p:grpSp>
      <p:sp>
        <p:nvSpPr>
          <p:cNvPr name="Freeform 16" id="16"/>
          <p:cNvSpPr/>
          <p:nvPr/>
        </p:nvSpPr>
        <p:spPr>
          <a:xfrm flipH="false" flipV="false" rot="0">
            <a:off x="492288" y="1698109"/>
            <a:ext cx="10371595" cy="7365146"/>
          </a:xfrm>
          <a:custGeom>
            <a:avLst/>
            <a:gdLst/>
            <a:ahLst/>
            <a:cxnLst/>
            <a:rect r="r" b="b" t="t" l="l"/>
            <a:pathLst>
              <a:path h="7365146" w="10371595">
                <a:moveTo>
                  <a:pt x="0" y="0"/>
                </a:moveTo>
                <a:lnTo>
                  <a:pt x="10371595" y="0"/>
                </a:lnTo>
                <a:lnTo>
                  <a:pt x="10371595" y="7365145"/>
                </a:lnTo>
                <a:lnTo>
                  <a:pt x="0" y="73651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79" r="0" b="-1079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3128555" y="3314129"/>
            <a:ext cx="4130745" cy="4095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b="true" sz="9807" spc="568">
                <a:solidFill>
                  <a:srgbClr val="000000"/>
                </a:solidFill>
                <a:latin typeface="Mirza Regular Bold"/>
                <a:ea typeface="Mirza Regular Bold"/>
                <a:cs typeface="Mirza Regular Bold"/>
                <a:sym typeface="Mirza Regular Bold"/>
              </a:rPr>
              <a:t>Egypt Vision 2030</a:t>
            </a:r>
          </a:p>
        </p:txBody>
      </p:sp>
      <p:sp>
        <p:nvSpPr>
          <p:cNvPr name="AutoShape 18" id="18"/>
          <p:cNvSpPr/>
          <p:nvPr/>
        </p:nvSpPr>
        <p:spPr>
          <a:xfrm flipV="true">
            <a:off x="12177194" y="2958169"/>
            <a:ext cx="0" cy="4845024"/>
          </a:xfrm>
          <a:prstGeom prst="line">
            <a:avLst/>
          </a:prstGeom>
          <a:ln cap="flat" w="114300">
            <a:solidFill>
              <a:srgbClr val="FF4001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85042">
            <a:off x="8006510" y="8797766"/>
            <a:ext cx="2274980" cy="2155544"/>
          </a:xfrm>
          <a:custGeom>
            <a:avLst/>
            <a:gdLst/>
            <a:ahLst/>
            <a:cxnLst/>
            <a:rect r="r" b="b" t="t" l="l"/>
            <a:pathLst>
              <a:path h="2155544" w="2274980">
                <a:moveTo>
                  <a:pt x="0" y="0"/>
                </a:moveTo>
                <a:lnTo>
                  <a:pt x="2274980" y="0"/>
                </a:lnTo>
                <a:lnTo>
                  <a:pt x="2274980" y="2155544"/>
                </a:lnTo>
                <a:lnTo>
                  <a:pt x="0" y="2155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732663"/>
            <a:ext cx="18288000" cy="554337"/>
            <a:chOff x="0" y="0"/>
            <a:chExt cx="4816593" cy="1459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45998"/>
            </a:xfrm>
            <a:custGeom>
              <a:avLst/>
              <a:gdLst/>
              <a:ahLst/>
              <a:cxnLst/>
              <a:rect r="r" b="b" t="t" l="l"/>
              <a:pathLst>
                <a:path h="14599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45998"/>
                  </a:lnTo>
                  <a:lnTo>
                    <a:pt x="0" y="145998"/>
                  </a:lnTo>
                  <a:close/>
                </a:path>
              </a:pathLst>
            </a:custGeom>
            <a:solidFill>
              <a:srgbClr val="FF400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42875"/>
              <a:ext cx="4816593" cy="2888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0" y="1019175"/>
            <a:ext cx="18288000" cy="0"/>
          </a:xfrm>
          <a:prstGeom prst="line">
            <a:avLst/>
          </a:prstGeom>
          <a:ln cap="flat" w="9525">
            <a:solidFill>
              <a:srgbClr val="FF400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92288" y="391472"/>
            <a:ext cx="872559" cy="224790"/>
            <a:chOff x="0" y="0"/>
            <a:chExt cx="1163412" cy="299720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309880" cy="299720"/>
              <a:chOff x="0" y="0"/>
              <a:chExt cx="346719" cy="335351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429352" y="0"/>
              <a:ext cx="309880" cy="299720"/>
              <a:chOff x="0" y="0"/>
              <a:chExt cx="346719" cy="33535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853532" y="0"/>
              <a:ext cx="309880" cy="299720"/>
              <a:chOff x="0" y="0"/>
              <a:chExt cx="346719" cy="335351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</p:grpSp>
      <p:sp>
        <p:nvSpPr>
          <p:cNvPr name="Freeform 17" id="17"/>
          <p:cNvSpPr/>
          <p:nvPr/>
        </p:nvSpPr>
        <p:spPr>
          <a:xfrm flipH="false" flipV="false" rot="0">
            <a:off x="871003" y="4142022"/>
            <a:ext cx="16545993" cy="3516024"/>
          </a:xfrm>
          <a:custGeom>
            <a:avLst/>
            <a:gdLst/>
            <a:ahLst/>
            <a:cxnLst/>
            <a:rect r="r" b="b" t="t" l="l"/>
            <a:pathLst>
              <a:path h="3516024" w="16545993">
                <a:moveTo>
                  <a:pt x="0" y="0"/>
                </a:moveTo>
                <a:lnTo>
                  <a:pt x="16545994" y="0"/>
                </a:lnTo>
                <a:lnTo>
                  <a:pt x="16545994" y="3516024"/>
                </a:lnTo>
                <a:lnTo>
                  <a:pt x="0" y="35160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411" r="0" b="-4411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156114" y="1804311"/>
            <a:ext cx="11975772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00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Target Audience</a:t>
            </a:r>
          </a:p>
        </p:txBody>
      </p:sp>
    </p:spTree>
  </p:cSld>
  <p:clrMapOvr>
    <a:masterClrMapping/>
  </p:clrMapOvr>
  <p:transition spd="fast">
    <p:wipe dir="u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9175"/>
            <a:ext cx="18288000" cy="0"/>
          </a:xfrm>
          <a:prstGeom prst="line">
            <a:avLst/>
          </a:prstGeom>
          <a:ln cap="flat" w="9525">
            <a:solidFill>
              <a:srgbClr val="FF400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492288" y="391472"/>
            <a:ext cx="872559" cy="224790"/>
            <a:chOff x="0" y="0"/>
            <a:chExt cx="1163412" cy="29972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309880" cy="299720"/>
              <a:chOff x="0" y="0"/>
              <a:chExt cx="346719" cy="335351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429352" y="0"/>
              <a:ext cx="309880" cy="299720"/>
              <a:chOff x="0" y="0"/>
              <a:chExt cx="346719" cy="33535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853532" y="0"/>
              <a:ext cx="309880" cy="299720"/>
              <a:chOff x="0" y="0"/>
              <a:chExt cx="346719" cy="33535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0">
            <a:off x="1966753" y="4826546"/>
            <a:ext cx="5145932" cy="4776875"/>
            <a:chOff x="0" y="0"/>
            <a:chExt cx="1355307" cy="125810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55307" cy="1258107"/>
            </a:xfrm>
            <a:custGeom>
              <a:avLst/>
              <a:gdLst/>
              <a:ahLst/>
              <a:cxnLst/>
              <a:rect r="r" b="b" t="t" l="l"/>
              <a:pathLst>
                <a:path h="1258107" w="1355307">
                  <a:moveTo>
                    <a:pt x="63188" y="0"/>
                  </a:moveTo>
                  <a:lnTo>
                    <a:pt x="1292119" y="0"/>
                  </a:lnTo>
                  <a:cubicBezTo>
                    <a:pt x="1327017" y="0"/>
                    <a:pt x="1355307" y="28290"/>
                    <a:pt x="1355307" y="63188"/>
                  </a:cubicBezTo>
                  <a:lnTo>
                    <a:pt x="1355307" y="1194919"/>
                  </a:lnTo>
                  <a:cubicBezTo>
                    <a:pt x="1355307" y="1211677"/>
                    <a:pt x="1348650" y="1227749"/>
                    <a:pt x="1336800" y="1239600"/>
                  </a:cubicBezTo>
                  <a:cubicBezTo>
                    <a:pt x="1324950" y="1251450"/>
                    <a:pt x="1308878" y="1258107"/>
                    <a:pt x="1292119" y="1258107"/>
                  </a:cubicBezTo>
                  <a:lnTo>
                    <a:pt x="63188" y="1258107"/>
                  </a:lnTo>
                  <a:cubicBezTo>
                    <a:pt x="28290" y="1258107"/>
                    <a:pt x="0" y="1229817"/>
                    <a:pt x="0" y="1194919"/>
                  </a:cubicBezTo>
                  <a:lnTo>
                    <a:pt x="0" y="63188"/>
                  </a:lnTo>
                  <a:cubicBezTo>
                    <a:pt x="0" y="28290"/>
                    <a:pt x="28290" y="0"/>
                    <a:pt x="63188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ysDot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142875"/>
              <a:ext cx="1355307" cy="1400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752444" y="3908112"/>
            <a:ext cx="5553073" cy="1140904"/>
          </a:xfrm>
          <a:custGeom>
            <a:avLst/>
            <a:gdLst/>
            <a:ahLst/>
            <a:cxnLst/>
            <a:rect r="r" b="b" t="t" l="l"/>
            <a:pathLst>
              <a:path h="1140904" w="5553073">
                <a:moveTo>
                  <a:pt x="0" y="0"/>
                </a:moveTo>
                <a:lnTo>
                  <a:pt x="5553073" y="0"/>
                </a:lnTo>
                <a:lnTo>
                  <a:pt x="5553073" y="1140904"/>
                </a:lnTo>
                <a:lnTo>
                  <a:pt x="0" y="1140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1232335" y="4760564"/>
            <a:ext cx="5145932" cy="4776875"/>
            <a:chOff x="0" y="0"/>
            <a:chExt cx="1355307" cy="125810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55307" cy="1258107"/>
            </a:xfrm>
            <a:custGeom>
              <a:avLst/>
              <a:gdLst/>
              <a:ahLst/>
              <a:cxnLst/>
              <a:rect r="r" b="b" t="t" l="l"/>
              <a:pathLst>
                <a:path h="1258107" w="1355307">
                  <a:moveTo>
                    <a:pt x="63188" y="0"/>
                  </a:moveTo>
                  <a:lnTo>
                    <a:pt x="1292119" y="0"/>
                  </a:lnTo>
                  <a:cubicBezTo>
                    <a:pt x="1327017" y="0"/>
                    <a:pt x="1355307" y="28290"/>
                    <a:pt x="1355307" y="63188"/>
                  </a:cubicBezTo>
                  <a:lnTo>
                    <a:pt x="1355307" y="1194919"/>
                  </a:lnTo>
                  <a:cubicBezTo>
                    <a:pt x="1355307" y="1211677"/>
                    <a:pt x="1348650" y="1227749"/>
                    <a:pt x="1336800" y="1239600"/>
                  </a:cubicBezTo>
                  <a:cubicBezTo>
                    <a:pt x="1324950" y="1251450"/>
                    <a:pt x="1308878" y="1258107"/>
                    <a:pt x="1292119" y="1258107"/>
                  </a:cubicBezTo>
                  <a:lnTo>
                    <a:pt x="63188" y="1258107"/>
                  </a:lnTo>
                  <a:cubicBezTo>
                    <a:pt x="28290" y="1258107"/>
                    <a:pt x="0" y="1229817"/>
                    <a:pt x="0" y="1194919"/>
                  </a:cubicBezTo>
                  <a:lnTo>
                    <a:pt x="0" y="63188"/>
                  </a:lnTo>
                  <a:cubicBezTo>
                    <a:pt x="0" y="28290"/>
                    <a:pt x="28290" y="0"/>
                    <a:pt x="63188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ysDot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142875"/>
              <a:ext cx="1355307" cy="1400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1028765" y="3908112"/>
            <a:ext cx="5553073" cy="1140904"/>
          </a:xfrm>
          <a:custGeom>
            <a:avLst/>
            <a:gdLst/>
            <a:ahLst/>
            <a:cxnLst/>
            <a:rect r="r" b="b" t="t" l="l"/>
            <a:pathLst>
              <a:path h="1140904" w="5553073">
                <a:moveTo>
                  <a:pt x="0" y="0"/>
                </a:moveTo>
                <a:lnTo>
                  <a:pt x="5553073" y="0"/>
                </a:lnTo>
                <a:lnTo>
                  <a:pt x="5553073" y="1140904"/>
                </a:lnTo>
                <a:lnTo>
                  <a:pt x="0" y="1140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3287082" y="6039616"/>
            <a:ext cx="2320284" cy="2218772"/>
          </a:xfrm>
          <a:custGeom>
            <a:avLst/>
            <a:gdLst/>
            <a:ahLst/>
            <a:cxnLst/>
            <a:rect r="r" b="b" t="t" l="l"/>
            <a:pathLst>
              <a:path h="2218772" w="2320284">
                <a:moveTo>
                  <a:pt x="0" y="0"/>
                </a:moveTo>
                <a:lnTo>
                  <a:pt x="2320284" y="0"/>
                </a:lnTo>
                <a:lnTo>
                  <a:pt x="2320284" y="2218771"/>
                </a:lnTo>
                <a:lnTo>
                  <a:pt x="0" y="22187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2933678" y="5632695"/>
            <a:ext cx="1585680" cy="1516306"/>
          </a:xfrm>
          <a:custGeom>
            <a:avLst/>
            <a:gdLst/>
            <a:ahLst/>
            <a:cxnLst/>
            <a:rect r="r" b="b" t="t" l="l"/>
            <a:pathLst>
              <a:path h="1516306" w="1585680">
                <a:moveTo>
                  <a:pt x="0" y="0"/>
                </a:moveTo>
                <a:lnTo>
                  <a:pt x="1585680" y="0"/>
                </a:lnTo>
                <a:lnTo>
                  <a:pt x="1585680" y="1516307"/>
                </a:lnTo>
                <a:lnTo>
                  <a:pt x="0" y="1516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490050" y="8258387"/>
            <a:ext cx="4630502" cy="573025"/>
          </a:xfrm>
          <a:custGeom>
            <a:avLst/>
            <a:gdLst/>
            <a:ahLst/>
            <a:cxnLst/>
            <a:rect r="r" b="b" t="t" l="l"/>
            <a:pathLst>
              <a:path h="573025" w="4630502">
                <a:moveTo>
                  <a:pt x="0" y="0"/>
                </a:moveTo>
                <a:lnTo>
                  <a:pt x="4630502" y="0"/>
                </a:lnTo>
                <a:lnTo>
                  <a:pt x="4630502" y="573025"/>
                </a:lnTo>
                <a:lnTo>
                  <a:pt x="0" y="5730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964446" y="5609089"/>
            <a:ext cx="2802142" cy="2649298"/>
          </a:xfrm>
          <a:custGeom>
            <a:avLst/>
            <a:gdLst/>
            <a:ahLst/>
            <a:cxnLst/>
            <a:rect r="r" b="b" t="t" l="l"/>
            <a:pathLst>
              <a:path h="2649298" w="2802142">
                <a:moveTo>
                  <a:pt x="0" y="0"/>
                </a:moveTo>
                <a:lnTo>
                  <a:pt x="2802142" y="0"/>
                </a:lnTo>
                <a:lnTo>
                  <a:pt x="2802142" y="2649298"/>
                </a:lnTo>
                <a:lnTo>
                  <a:pt x="0" y="26492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966753" y="4226471"/>
            <a:ext cx="5129214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Normal Person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377631" y="1688787"/>
            <a:ext cx="11975772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00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Comparison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744758" y="4040821"/>
            <a:ext cx="3963520" cy="1022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51"/>
              </a:lnSpc>
              <a:spcBef>
                <a:spcPct val="0"/>
              </a:spcBef>
            </a:pPr>
            <a:r>
              <a:rPr lang="en-US" sz="3376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Deaf &amp; Mute Person</a:t>
            </a:r>
          </a:p>
        </p:txBody>
      </p:sp>
    </p:spTree>
  </p:cSld>
  <p:clrMapOvr>
    <a:masterClrMapping/>
  </p:clrMapOvr>
  <p:transition spd="fast">
    <p:wipe dir="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8892670"/>
            <a:ext cx="18288000" cy="0"/>
          </a:xfrm>
          <a:prstGeom prst="line">
            <a:avLst/>
          </a:prstGeom>
          <a:ln cap="flat" w="9525">
            <a:solidFill>
              <a:srgbClr val="FF400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0" y="1019175"/>
            <a:ext cx="18288000" cy="0"/>
          </a:xfrm>
          <a:prstGeom prst="line">
            <a:avLst/>
          </a:prstGeom>
          <a:ln cap="flat" w="9525">
            <a:solidFill>
              <a:srgbClr val="FF400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492288" y="391472"/>
            <a:ext cx="872559" cy="224790"/>
            <a:chOff x="0" y="0"/>
            <a:chExt cx="1163412" cy="29972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309880" cy="299720"/>
              <a:chOff x="0" y="0"/>
              <a:chExt cx="346719" cy="335351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429352" y="0"/>
              <a:ext cx="309880" cy="299720"/>
              <a:chOff x="0" y="0"/>
              <a:chExt cx="346719" cy="335351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853532" y="0"/>
              <a:ext cx="309880" cy="299720"/>
              <a:chOff x="0" y="0"/>
              <a:chExt cx="346719" cy="33535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</p:grpSp>
      <p:sp>
        <p:nvSpPr>
          <p:cNvPr name="Freeform 14" id="14"/>
          <p:cNvSpPr/>
          <p:nvPr/>
        </p:nvSpPr>
        <p:spPr>
          <a:xfrm flipH="false" flipV="false" rot="2790752">
            <a:off x="-909616" y="5416552"/>
            <a:ext cx="2499614" cy="2365260"/>
          </a:xfrm>
          <a:custGeom>
            <a:avLst/>
            <a:gdLst/>
            <a:ahLst/>
            <a:cxnLst/>
            <a:rect r="r" b="b" t="t" l="l"/>
            <a:pathLst>
              <a:path h="2365260" w="2499614">
                <a:moveTo>
                  <a:pt x="0" y="0"/>
                </a:moveTo>
                <a:lnTo>
                  <a:pt x="2499614" y="0"/>
                </a:lnTo>
                <a:lnTo>
                  <a:pt x="2499614" y="2365260"/>
                </a:lnTo>
                <a:lnTo>
                  <a:pt x="0" y="2365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2790752">
            <a:off x="16697053" y="2136153"/>
            <a:ext cx="2499614" cy="2365260"/>
          </a:xfrm>
          <a:custGeom>
            <a:avLst/>
            <a:gdLst/>
            <a:ahLst/>
            <a:cxnLst/>
            <a:rect r="r" b="b" t="t" l="l"/>
            <a:pathLst>
              <a:path h="2365260" w="2499614">
                <a:moveTo>
                  <a:pt x="0" y="0"/>
                </a:moveTo>
                <a:lnTo>
                  <a:pt x="2499614" y="0"/>
                </a:lnTo>
                <a:lnTo>
                  <a:pt x="2499614" y="2365259"/>
                </a:lnTo>
                <a:lnTo>
                  <a:pt x="0" y="2365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956666" y="408617"/>
            <a:ext cx="4374668" cy="4374668"/>
          </a:xfrm>
          <a:custGeom>
            <a:avLst/>
            <a:gdLst/>
            <a:ahLst/>
            <a:cxnLst/>
            <a:rect r="r" b="b" t="t" l="l"/>
            <a:pathLst>
              <a:path h="4374668" w="4374668">
                <a:moveTo>
                  <a:pt x="0" y="0"/>
                </a:moveTo>
                <a:lnTo>
                  <a:pt x="4374668" y="0"/>
                </a:lnTo>
                <a:lnTo>
                  <a:pt x="4374668" y="4374668"/>
                </a:lnTo>
                <a:lnTo>
                  <a:pt x="0" y="43746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878180" y="6397772"/>
            <a:ext cx="10531641" cy="2905693"/>
          </a:xfrm>
          <a:custGeom>
            <a:avLst/>
            <a:gdLst/>
            <a:ahLst/>
            <a:cxnLst/>
            <a:rect r="r" b="b" t="t" l="l"/>
            <a:pathLst>
              <a:path h="2905693" w="10531641">
                <a:moveTo>
                  <a:pt x="0" y="0"/>
                </a:moveTo>
                <a:lnTo>
                  <a:pt x="10531640" y="0"/>
                </a:lnTo>
                <a:lnTo>
                  <a:pt x="10531640" y="2905693"/>
                </a:lnTo>
                <a:lnTo>
                  <a:pt x="0" y="29056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5919" r="0" b="-36281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535655" y="3521222"/>
            <a:ext cx="11216691" cy="19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99"/>
              </a:lnSpc>
            </a:pPr>
            <a:r>
              <a:rPr lang="en-US" sz="129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Wavlo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262946" y="5473847"/>
            <a:ext cx="11762109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500" spc="423">
                <a:solidFill>
                  <a:srgbClr val="FF4001"/>
                </a:solidFill>
                <a:latin typeface="Poppins Bold"/>
                <a:ea typeface="Poppins Bold"/>
                <a:cs typeface="Poppins Bold"/>
                <a:sym typeface="Poppins Bold"/>
              </a:rPr>
              <a:t>Breaking barriers, connecting worlds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9175"/>
            <a:ext cx="18288000" cy="0"/>
          </a:xfrm>
          <a:prstGeom prst="line">
            <a:avLst/>
          </a:prstGeom>
          <a:ln cap="flat" w="9525">
            <a:solidFill>
              <a:srgbClr val="FF400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492288" y="391472"/>
            <a:ext cx="872559" cy="224790"/>
            <a:chOff x="0" y="0"/>
            <a:chExt cx="1163412" cy="29972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309880" cy="299720"/>
              <a:chOff x="0" y="0"/>
              <a:chExt cx="346719" cy="335351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429352" y="0"/>
              <a:ext cx="309880" cy="299720"/>
              <a:chOff x="0" y="0"/>
              <a:chExt cx="346719" cy="33535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853532" y="0"/>
              <a:ext cx="309880" cy="299720"/>
              <a:chOff x="0" y="0"/>
              <a:chExt cx="346719" cy="33535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0">
            <a:off x="1286228" y="2914243"/>
            <a:ext cx="15715545" cy="5901301"/>
            <a:chOff x="0" y="0"/>
            <a:chExt cx="4139074" cy="155425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139074" cy="1554252"/>
            </a:xfrm>
            <a:custGeom>
              <a:avLst/>
              <a:gdLst/>
              <a:ahLst/>
              <a:cxnLst/>
              <a:rect r="r" b="b" t="t" l="l"/>
              <a:pathLst>
                <a:path h="1554252" w="4139074">
                  <a:moveTo>
                    <a:pt x="20690" y="0"/>
                  </a:moveTo>
                  <a:lnTo>
                    <a:pt x="4118384" y="0"/>
                  </a:lnTo>
                  <a:cubicBezTo>
                    <a:pt x="4123871" y="0"/>
                    <a:pt x="4129134" y="2180"/>
                    <a:pt x="4133014" y="6060"/>
                  </a:cubicBezTo>
                  <a:cubicBezTo>
                    <a:pt x="4136894" y="9940"/>
                    <a:pt x="4139074" y="15203"/>
                    <a:pt x="4139074" y="20690"/>
                  </a:cubicBezTo>
                  <a:lnTo>
                    <a:pt x="4139074" y="1533562"/>
                  </a:lnTo>
                  <a:cubicBezTo>
                    <a:pt x="4139074" y="1544989"/>
                    <a:pt x="4129810" y="1554252"/>
                    <a:pt x="4118384" y="1554252"/>
                  </a:cubicBezTo>
                  <a:lnTo>
                    <a:pt x="20690" y="1554252"/>
                  </a:lnTo>
                  <a:cubicBezTo>
                    <a:pt x="9263" y="1554252"/>
                    <a:pt x="0" y="1544989"/>
                    <a:pt x="0" y="1533562"/>
                  </a:cubicBezTo>
                  <a:lnTo>
                    <a:pt x="0" y="20690"/>
                  </a:lnTo>
                  <a:cubicBezTo>
                    <a:pt x="0" y="9263"/>
                    <a:pt x="9263" y="0"/>
                    <a:pt x="2069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ysDot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142875"/>
              <a:ext cx="4139074" cy="1697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</a:p>
            <a:p>
              <a:pPr algn="ctr">
                <a:lnSpc>
                  <a:spcPts val="3600"/>
                </a:lnSpc>
              </a:pPr>
            </a:p>
            <a:p>
              <a:pPr algn="ctr">
                <a:lnSpc>
                  <a:spcPts val="360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928567" y="2295845"/>
            <a:ext cx="5553073" cy="1140904"/>
          </a:xfrm>
          <a:custGeom>
            <a:avLst/>
            <a:gdLst/>
            <a:ahLst/>
            <a:cxnLst/>
            <a:rect r="r" b="b" t="t" l="l"/>
            <a:pathLst>
              <a:path h="1140904" w="5553073">
                <a:moveTo>
                  <a:pt x="0" y="0"/>
                </a:moveTo>
                <a:lnTo>
                  <a:pt x="5553073" y="0"/>
                </a:lnTo>
                <a:lnTo>
                  <a:pt x="5553073" y="1140905"/>
                </a:lnTo>
                <a:lnTo>
                  <a:pt x="0" y="1140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82510" y="4703575"/>
            <a:ext cx="4045188" cy="1901238"/>
          </a:xfrm>
          <a:custGeom>
            <a:avLst/>
            <a:gdLst/>
            <a:ahLst/>
            <a:cxnLst/>
            <a:rect r="r" b="b" t="t" l="l"/>
            <a:pathLst>
              <a:path h="1901238" w="4045188">
                <a:moveTo>
                  <a:pt x="0" y="0"/>
                </a:moveTo>
                <a:lnTo>
                  <a:pt x="4045188" y="0"/>
                </a:lnTo>
                <a:lnTo>
                  <a:pt x="4045188" y="1901238"/>
                </a:lnTo>
                <a:lnTo>
                  <a:pt x="0" y="19012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234367" y="5143500"/>
            <a:ext cx="5819266" cy="1374802"/>
          </a:xfrm>
          <a:custGeom>
            <a:avLst/>
            <a:gdLst/>
            <a:ahLst/>
            <a:cxnLst/>
            <a:rect r="r" b="b" t="t" l="l"/>
            <a:pathLst>
              <a:path h="1374802" w="5819266">
                <a:moveTo>
                  <a:pt x="0" y="0"/>
                </a:moveTo>
                <a:lnTo>
                  <a:pt x="5819266" y="0"/>
                </a:lnTo>
                <a:lnTo>
                  <a:pt x="5819266" y="1374802"/>
                </a:lnTo>
                <a:lnTo>
                  <a:pt x="0" y="13748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146707" y="2603531"/>
            <a:ext cx="5116793" cy="516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51"/>
              </a:lnSpc>
              <a:spcBef>
                <a:spcPct val="0"/>
              </a:spcBef>
            </a:pPr>
            <a:r>
              <a:rPr lang="en-US" sz="3376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Deaf &amp; Mute Person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2997113" y="4675295"/>
            <a:ext cx="2320284" cy="2218772"/>
          </a:xfrm>
          <a:custGeom>
            <a:avLst/>
            <a:gdLst/>
            <a:ahLst/>
            <a:cxnLst/>
            <a:rect r="r" b="b" t="t" l="l"/>
            <a:pathLst>
              <a:path h="2218772" w="2320284">
                <a:moveTo>
                  <a:pt x="0" y="0"/>
                </a:moveTo>
                <a:lnTo>
                  <a:pt x="2320284" y="0"/>
                </a:lnTo>
                <a:lnTo>
                  <a:pt x="2320284" y="2218771"/>
                </a:lnTo>
                <a:lnTo>
                  <a:pt x="0" y="22187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9175"/>
            <a:ext cx="18288000" cy="0"/>
          </a:xfrm>
          <a:prstGeom prst="line">
            <a:avLst/>
          </a:prstGeom>
          <a:ln cap="flat" w="9525">
            <a:solidFill>
              <a:srgbClr val="FF400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492288" y="391472"/>
            <a:ext cx="872559" cy="224790"/>
            <a:chOff x="0" y="0"/>
            <a:chExt cx="1163412" cy="29972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309880" cy="299720"/>
              <a:chOff x="0" y="0"/>
              <a:chExt cx="346719" cy="335351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429352" y="0"/>
              <a:ext cx="309880" cy="299720"/>
              <a:chOff x="0" y="0"/>
              <a:chExt cx="346719" cy="33535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853532" y="0"/>
              <a:ext cx="309880" cy="299720"/>
              <a:chOff x="0" y="0"/>
              <a:chExt cx="346719" cy="33535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0">
            <a:off x="1286228" y="2914243"/>
            <a:ext cx="15715545" cy="5901301"/>
            <a:chOff x="0" y="0"/>
            <a:chExt cx="4139074" cy="155425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139074" cy="1554252"/>
            </a:xfrm>
            <a:custGeom>
              <a:avLst/>
              <a:gdLst/>
              <a:ahLst/>
              <a:cxnLst/>
              <a:rect r="r" b="b" t="t" l="l"/>
              <a:pathLst>
                <a:path h="1554252" w="4139074">
                  <a:moveTo>
                    <a:pt x="20690" y="0"/>
                  </a:moveTo>
                  <a:lnTo>
                    <a:pt x="4118384" y="0"/>
                  </a:lnTo>
                  <a:cubicBezTo>
                    <a:pt x="4123871" y="0"/>
                    <a:pt x="4129134" y="2180"/>
                    <a:pt x="4133014" y="6060"/>
                  </a:cubicBezTo>
                  <a:cubicBezTo>
                    <a:pt x="4136894" y="9940"/>
                    <a:pt x="4139074" y="15203"/>
                    <a:pt x="4139074" y="20690"/>
                  </a:cubicBezTo>
                  <a:lnTo>
                    <a:pt x="4139074" y="1533562"/>
                  </a:lnTo>
                  <a:cubicBezTo>
                    <a:pt x="4139074" y="1544989"/>
                    <a:pt x="4129810" y="1554252"/>
                    <a:pt x="4118384" y="1554252"/>
                  </a:cubicBezTo>
                  <a:lnTo>
                    <a:pt x="20690" y="1554252"/>
                  </a:lnTo>
                  <a:cubicBezTo>
                    <a:pt x="9263" y="1554252"/>
                    <a:pt x="0" y="1544989"/>
                    <a:pt x="0" y="1533562"/>
                  </a:cubicBezTo>
                  <a:lnTo>
                    <a:pt x="0" y="20690"/>
                  </a:lnTo>
                  <a:cubicBezTo>
                    <a:pt x="0" y="9263"/>
                    <a:pt x="9263" y="0"/>
                    <a:pt x="2069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ysDot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142875"/>
              <a:ext cx="4139074" cy="1697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928567" y="2295845"/>
            <a:ext cx="5553073" cy="1140904"/>
          </a:xfrm>
          <a:custGeom>
            <a:avLst/>
            <a:gdLst/>
            <a:ahLst/>
            <a:cxnLst/>
            <a:rect r="r" b="b" t="t" l="l"/>
            <a:pathLst>
              <a:path h="1140904" w="5553073">
                <a:moveTo>
                  <a:pt x="0" y="0"/>
                </a:moveTo>
                <a:lnTo>
                  <a:pt x="5553073" y="0"/>
                </a:lnTo>
                <a:lnTo>
                  <a:pt x="5553073" y="1140905"/>
                </a:lnTo>
                <a:lnTo>
                  <a:pt x="0" y="1140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904387" y="4505634"/>
            <a:ext cx="1601433" cy="1531371"/>
          </a:xfrm>
          <a:custGeom>
            <a:avLst/>
            <a:gdLst/>
            <a:ahLst/>
            <a:cxnLst/>
            <a:rect r="r" b="b" t="t" l="l"/>
            <a:pathLst>
              <a:path h="1531371" w="1601433">
                <a:moveTo>
                  <a:pt x="0" y="0"/>
                </a:moveTo>
                <a:lnTo>
                  <a:pt x="1601433" y="0"/>
                </a:lnTo>
                <a:lnTo>
                  <a:pt x="1601433" y="1531371"/>
                </a:lnTo>
                <a:lnTo>
                  <a:pt x="0" y="15313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489939" y="4914274"/>
            <a:ext cx="4045188" cy="1901238"/>
          </a:xfrm>
          <a:custGeom>
            <a:avLst/>
            <a:gdLst/>
            <a:ahLst/>
            <a:cxnLst/>
            <a:rect r="r" b="b" t="t" l="l"/>
            <a:pathLst>
              <a:path h="1901238" w="4045188">
                <a:moveTo>
                  <a:pt x="0" y="0"/>
                </a:moveTo>
                <a:lnTo>
                  <a:pt x="4045188" y="0"/>
                </a:lnTo>
                <a:lnTo>
                  <a:pt x="4045188" y="1901238"/>
                </a:lnTo>
                <a:lnTo>
                  <a:pt x="0" y="19012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851138" y="7260033"/>
            <a:ext cx="4630502" cy="573025"/>
          </a:xfrm>
          <a:custGeom>
            <a:avLst/>
            <a:gdLst/>
            <a:ahLst/>
            <a:cxnLst/>
            <a:rect r="r" b="b" t="t" l="l"/>
            <a:pathLst>
              <a:path h="573025" w="4630502">
                <a:moveTo>
                  <a:pt x="0" y="0"/>
                </a:moveTo>
                <a:lnTo>
                  <a:pt x="4630502" y="0"/>
                </a:lnTo>
                <a:lnTo>
                  <a:pt x="4630502" y="573025"/>
                </a:lnTo>
                <a:lnTo>
                  <a:pt x="0" y="5730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716890" y="4866327"/>
            <a:ext cx="2524991" cy="2341356"/>
          </a:xfrm>
          <a:custGeom>
            <a:avLst/>
            <a:gdLst/>
            <a:ahLst/>
            <a:cxnLst/>
            <a:rect r="r" b="b" t="t" l="l"/>
            <a:pathLst>
              <a:path h="2341356" w="2524991">
                <a:moveTo>
                  <a:pt x="0" y="0"/>
                </a:moveTo>
                <a:lnTo>
                  <a:pt x="2524992" y="0"/>
                </a:lnTo>
                <a:lnTo>
                  <a:pt x="2524992" y="2341356"/>
                </a:lnTo>
                <a:lnTo>
                  <a:pt x="0" y="23413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142877" y="2614205"/>
            <a:ext cx="5129214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Normal Person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9175"/>
            <a:ext cx="18288000" cy="0"/>
          </a:xfrm>
          <a:prstGeom prst="line">
            <a:avLst/>
          </a:prstGeom>
          <a:ln cap="flat" w="9525">
            <a:solidFill>
              <a:srgbClr val="FF400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492288" y="391472"/>
            <a:ext cx="872559" cy="224790"/>
            <a:chOff x="0" y="0"/>
            <a:chExt cx="1163412" cy="29972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309880" cy="299720"/>
              <a:chOff x="0" y="0"/>
              <a:chExt cx="346719" cy="335351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429352" y="0"/>
              <a:ext cx="309880" cy="299720"/>
              <a:chOff x="0" y="0"/>
              <a:chExt cx="346719" cy="33535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853532" y="0"/>
              <a:ext cx="309880" cy="299720"/>
              <a:chOff x="0" y="0"/>
              <a:chExt cx="346719" cy="33535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0">
            <a:off x="0" y="9732663"/>
            <a:ext cx="18288000" cy="554337"/>
            <a:chOff x="0" y="0"/>
            <a:chExt cx="4816593" cy="14599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816592" cy="145998"/>
            </a:xfrm>
            <a:custGeom>
              <a:avLst/>
              <a:gdLst/>
              <a:ahLst/>
              <a:cxnLst/>
              <a:rect r="r" b="b" t="t" l="l"/>
              <a:pathLst>
                <a:path h="14599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45998"/>
                  </a:lnTo>
                  <a:lnTo>
                    <a:pt x="0" y="145998"/>
                  </a:lnTo>
                  <a:close/>
                </a:path>
              </a:pathLst>
            </a:custGeom>
            <a:solidFill>
              <a:srgbClr val="FF400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42875"/>
              <a:ext cx="4816593" cy="2888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5390824" y="3323281"/>
            <a:ext cx="6367195" cy="4114800"/>
          </a:xfrm>
          <a:custGeom>
            <a:avLst/>
            <a:gdLst/>
            <a:ahLst/>
            <a:cxnLst/>
            <a:rect r="r" b="b" t="t" l="l"/>
            <a:pathLst>
              <a:path h="4114800" w="6367195">
                <a:moveTo>
                  <a:pt x="0" y="0"/>
                </a:moveTo>
                <a:lnTo>
                  <a:pt x="6367196" y="0"/>
                </a:lnTo>
                <a:lnTo>
                  <a:pt x="63671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4157255" y="225738"/>
            <a:ext cx="3102045" cy="461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b="true">
                <a:solidFill>
                  <a:srgbClr val="FF4001"/>
                </a:solidFill>
                <a:latin typeface="Poppins Bold"/>
                <a:ea typeface="Poppins Bold"/>
                <a:cs typeface="Poppins Bold"/>
                <a:sym typeface="Poppins Bold"/>
              </a:rPr>
              <a:t>Page 05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9175"/>
            <a:ext cx="18288000" cy="0"/>
          </a:xfrm>
          <a:prstGeom prst="line">
            <a:avLst/>
          </a:prstGeom>
          <a:ln cap="flat" w="9525">
            <a:solidFill>
              <a:srgbClr val="FF400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492288" y="391472"/>
            <a:ext cx="872559" cy="224790"/>
            <a:chOff x="0" y="0"/>
            <a:chExt cx="1163412" cy="29972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309880" cy="299720"/>
              <a:chOff x="0" y="0"/>
              <a:chExt cx="346719" cy="335351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429352" y="0"/>
              <a:ext cx="309880" cy="299720"/>
              <a:chOff x="0" y="0"/>
              <a:chExt cx="346719" cy="33535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853532" y="0"/>
              <a:ext cx="309880" cy="299720"/>
              <a:chOff x="0" y="0"/>
              <a:chExt cx="346719" cy="33535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46719" cy="335351"/>
              </a:xfrm>
              <a:custGeom>
                <a:avLst/>
                <a:gdLst/>
                <a:ahLst/>
                <a:cxnLst/>
                <a:rect r="r" b="b" t="t" l="l"/>
                <a:pathLst>
                  <a:path h="335351" w="346719">
                    <a:moveTo>
                      <a:pt x="173359" y="0"/>
                    </a:moveTo>
                    <a:cubicBezTo>
                      <a:pt x="77616" y="0"/>
                      <a:pt x="0" y="75071"/>
                      <a:pt x="0" y="167676"/>
                    </a:cubicBezTo>
                    <a:cubicBezTo>
                      <a:pt x="0" y="260280"/>
                      <a:pt x="77616" y="335351"/>
                      <a:pt x="173359" y="335351"/>
                    </a:cubicBezTo>
                    <a:cubicBezTo>
                      <a:pt x="269103" y="335351"/>
                      <a:pt x="346719" y="260280"/>
                      <a:pt x="346719" y="167676"/>
                    </a:cubicBezTo>
                    <a:cubicBezTo>
                      <a:pt x="346719" y="75071"/>
                      <a:pt x="269103" y="0"/>
                      <a:pt x="173359" y="0"/>
                    </a:cubicBezTo>
                    <a:close/>
                  </a:path>
                </a:pathLst>
              </a:custGeom>
              <a:solidFill>
                <a:srgbClr val="FF4001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32505" y="-111436"/>
                <a:ext cx="281709" cy="4153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0">
            <a:off x="1966753" y="4826546"/>
            <a:ext cx="5145932" cy="4776875"/>
            <a:chOff x="0" y="0"/>
            <a:chExt cx="1355307" cy="125810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55307" cy="1258107"/>
            </a:xfrm>
            <a:custGeom>
              <a:avLst/>
              <a:gdLst/>
              <a:ahLst/>
              <a:cxnLst/>
              <a:rect r="r" b="b" t="t" l="l"/>
              <a:pathLst>
                <a:path h="1258107" w="1355307">
                  <a:moveTo>
                    <a:pt x="63188" y="0"/>
                  </a:moveTo>
                  <a:lnTo>
                    <a:pt x="1292119" y="0"/>
                  </a:lnTo>
                  <a:cubicBezTo>
                    <a:pt x="1327017" y="0"/>
                    <a:pt x="1355307" y="28290"/>
                    <a:pt x="1355307" y="63188"/>
                  </a:cubicBezTo>
                  <a:lnTo>
                    <a:pt x="1355307" y="1194919"/>
                  </a:lnTo>
                  <a:cubicBezTo>
                    <a:pt x="1355307" y="1211677"/>
                    <a:pt x="1348650" y="1227749"/>
                    <a:pt x="1336800" y="1239600"/>
                  </a:cubicBezTo>
                  <a:cubicBezTo>
                    <a:pt x="1324950" y="1251450"/>
                    <a:pt x="1308878" y="1258107"/>
                    <a:pt x="1292119" y="1258107"/>
                  </a:cubicBezTo>
                  <a:lnTo>
                    <a:pt x="63188" y="1258107"/>
                  </a:lnTo>
                  <a:cubicBezTo>
                    <a:pt x="28290" y="1258107"/>
                    <a:pt x="0" y="1229817"/>
                    <a:pt x="0" y="1194919"/>
                  </a:cubicBezTo>
                  <a:lnTo>
                    <a:pt x="0" y="63188"/>
                  </a:lnTo>
                  <a:cubicBezTo>
                    <a:pt x="0" y="28290"/>
                    <a:pt x="28290" y="0"/>
                    <a:pt x="63188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ysDot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142875"/>
              <a:ext cx="1355307" cy="1400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752444" y="3908112"/>
            <a:ext cx="5553073" cy="1140904"/>
          </a:xfrm>
          <a:custGeom>
            <a:avLst/>
            <a:gdLst/>
            <a:ahLst/>
            <a:cxnLst/>
            <a:rect r="r" b="b" t="t" l="l"/>
            <a:pathLst>
              <a:path h="1140904" w="5553073">
                <a:moveTo>
                  <a:pt x="0" y="0"/>
                </a:moveTo>
                <a:lnTo>
                  <a:pt x="5553073" y="0"/>
                </a:lnTo>
                <a:lnTo>
                  <a:pt x="5553073" y="1140904"/>
                </a:lnTo>
                <a:lnTo>
                  <a:pt x="0" y="1140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1232335" y="4760564"/>
            <a:ext cx="5145932" cy="4776875"/>
            <a:chOff x="0" y="0"/>
            <a:chExt cx="1355307" cy="125810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55307" cy="1258107"/>
            </a:xfrm>
            <a:custGeom>
              <a:avLst/>
              <a:gdLst/>
              <a:ahLst/>
              <a:cxnLst/>
              <a:rect r="r" b="b" t="t" l="l"/>
              <a:pathLst>
                <a:path h="1258107" w="1355307">
                  <a:moveTo>
                    <a:pt x="63188" y="0"/>
                  </a:moveTo>
                  <a:lnTo>
                    <a:pt x="1292119" y="0"/>
                  </a:lnTo>
                  <a:cubicBezTo>
                    <a:pt x="1327017" y="0"/>
                    <a:pt x="1355307" y="28290"/>
                    <a:pt x="1355307" y="63188"/>
                  </a:cubicBezTo>
                  <a:lnTo>
                    <a:pt x="1355307" y="1194919"/>
                  </a:lnTo>
                  <a:cubicBezTo>
                    <a:pt x="1355307" y="1211677"/>
                    <a:pt x="1348650" y="1227749"/>
                    <a:pt x="1336800" y="1239600"/>
                  </a:cubicBezTo>
                  <a:cubicBezTo>
                    <a:pt x="1324950" y="1251450"/>
                    <a:pt x="1308878" y="1258107"/>
                    <a:pt x="1292119" y="1258107"/>
                  </a:cubicBezTo>
                  <a:lnTo>
                    <a:pt x="63188" y="1258107"/>
                  </a:lnTo>
                  <a:cubicBezTo>
                    <a:pt x="28290" y="1258107"/>
                    <a:pt x="0" y="1229817"/>
                    <a:pt x="0" y="1194919"/>
                  </a:cubicBezTo>
                  <a:lnTo>
                    <a:pt x="0" y="63188"/>
                  </a:lnTo>
                  <a:cubicBezTo>
                    <a:pt x="0" y="28290"/>
                    <a:pt x="28290" y="0"/>
                    <a:pt x="63188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ysDot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142875"/>
              <a:ext cx="1355307" cy="1400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1028765" y="3908112"/>
            <a:ext cx="5553073" cy="1140904"/>
          </a:xfrm>
          <a:custGeom>
            <a:avLst/>
            <a:gdLst/>
            <a:ahLst/>
            <a:cxnLst/>
            <a:rect r="r" b="b" t="t" l="l"/>
            <a:pathLst>
              <a:path h="1140904" w="5553073">
                <a:moveTo>
                  <a:pt x="0" y="0"/>
                </a:moveTo>
                <a:lnTo>
                  <a:pt x="5553073" y="0"/>
                </a:lnTo>
                <a:lnTo>
                  <a:pt x="5553073" y="1140904"/>
                </a:lnTo>
                <a:lnTo>
                  <a:pt x="0" y="1140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179723" y="5560658"/>
            <a:ext cx="3093589" cy="3308651"/>
          </a:xfrm>
          <a:custGeom>
            <a:avLst/>
            <a:gdLst/>
            <a:ahLst/>
            <a:cxnLst/>
            <a:rect r="r" b="b" t="t" l="l"/>
            <a:pathLst>
              <a:path h="3308651" w="3093589">
                <a:moveTo>
                  <a:pt x="0" y="0"/>
                </a:moveTo>
                <a:lnTo>
                  <a:pt x="3093589" y="0"/>
                </a:lnTo>
                <a:lnTo>
                  <a:pt x="3093589" y="3308651"/>
                </a:lnTo>
                <a:lnTo>
                  <a:pt x="0" y="33086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534180" y="5811016"/>
            <a:ext cx="4011079" cy="2862908"/>
          </a:xfrm>
          <a:custGeom>
            <a:avLst/>
            <a:gdLst/>
            <a:ahLst/>
            <a:cxnLst/>
            <a:rect r="r" b="b" t="t" l="l"/>
            <a:pathLst>
              <a:path h="2862908" w="4011079">
                <a:moveTo>
                  <a:pt x="0" y="0"/>
                </a:moveTo>
                <a:lnTo>
                  <a:pt x="4011079" y="0"/>
                </a:lnTo>
                <a:lnTo>
                  <a:pt x="4011079" y="2862907"/>
                </a:lnTo>
                <a:lnTo>
                  <a:pt x="0" y="2862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4157255" y="225738"/>
            <a:ext cx="3102045" cy="461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b="true">
                <a:solidFill>
                  <a:srgbClr val="FF4001"/>
                </a:solidFill>
                <a:latin typeface="Poppins Bold"/>
                <a:ea typeface="Poppins Bold"/>
                <a:cs typeface="Poppins Bold"/>
                <a:sym typeface="Poppins Bold"/>
              </a:rPr>
              <a:t>Page 04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34683" y="3988123"/>
            <a:ext cx="6825082" cy="808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87"/>
              </a:lnSpc>
              <a:spcBef>
                <a:spcPct val="0"/>
              </a:spcBef>
            </a:pPr>
            <a:r>
              <a:rPr lang="en-US" sz="5322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B2C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377631" y="1688787"/>
            <a:ext cx="11975772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00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Target Audience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963073" y="3997648"/>
            <a:ext cx="7526889" cy="961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93"/>
              </a:lnSpc>
              <a:spcBef>
                <a:spcPct val="0"/>
              </a:spcBef>
            </a:pPr>
            <a:r>
              <a:rPr lang="en-US" sz="641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B2B</a:t>
            </a:r>
          </a:p>
        </p:txBody>
      </p:sp>
    </p:spTree>
  </p:cSld>
  <p:clrMapOvr>
    <a:masterClrMapping/>
  </p:clrMapOvr>
  <p:transition spd="fast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DAGYIF4UpoA</dc:identifier>
  <dcterms:modified xsi:type="dcterms:W3CDTF">2011-08-01T06:04:30Z</dcterms:modified>
  <cp:revision>1</cp:revision>
  <dc:title>Wavlo Presentation</dc:title>
</cp:coreProperties>
</file>