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72" r:id="rId5"/>
    <p:sldId id="259" r:id="rId6"/>
    <p:sldId id="281" r:id="rId7"/>
    <p:sldId id="280" r:id="rId8"/>
    <p:sldId id="279" r:id="rId9"/>
    <p:sldId id="261" r:id="rId10"/>
    <p:sldId id="262" r:id="rId11"/>
    <p:sldId id="270" r:id="rId12"/>
    <p:sldId id="263" r:id="rId13"/>
    <p:sldId id="274" r:id="rId14"/>
    <p:sldId id="275" r:id="rId15"/>
    <p:sldId id="276" r:id="rId16"/>
    <p:sldId id="264" r:id="rId17"/>
    <p:sldId id="271" r:id="rId18"/>
    <p:sldId id="278" r:id="rId19"/>
    <p:sldId id="277" r:id="rId20"/>
    <p:sldId id="282" r:id="rId21"/>
    <p:sldId id="265" r:id="rId22"/>
    <p:sldId id="268" r:id="rId23"/>
    <p:sldId id="266" r:id="rId24"/>
    <p:sldId id="273" r:id="rId25"/>
    <p:sldId id="267" r:id="rId26"/>
  </p:sldIdLst>
  <p:sldSz cx="9144000" cy="5143500" type="screen16x9"/>
  <p:notesSz cx="6858000" cy="9144000"/>
  <p:embeddedFontLst>
    <p:embeddedFont>
      <p:font typeface="Robo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E866A4-2D24-4E5F-B9EA-6FDDF5592C60}">
  <a:tblStyle styleId="{37E866A4-2D24-4E5F-B9EA-6FDDF5592C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5394" autoAdjust="0"/>
  </p:normalViewPr>
  <p:slideViewPr>
    <p:cSldViewPr snapToGrid="0">
      <p:cViewPr varScale="1">
        <p:scale>
          <a:sx n="118" d="100"/>
          <a:sy n="118" d="100"/>
        </p:scale>
        <p:origin x="49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neeth Bhaskar" userId="44142ed99805f041" providerId="LiveId" clId="{EC4ABF12-2225-47C8-8D76-5E70CB3A43B0}"/>
    <pc:docChg chg="custSel addSld modSld">
      <pc:chgData name="Navaneeth Bhaskar" userId="44142ed99805f041" providerId="LiveId" clId="{EC4ABF12-2225-47C8-8D76-5E70CB3A43B0}" dt="2023-11-12T03:36:28.594" v="11" actId="478"/>
      <pc:docMkLst>
        <pc:docMk/>
      </pc:docMkLst>
      <pc:sldChg chg="delSp modSp add mod">
        <pc:chgData name="Navaneeth Bhaskar" userId="44142ed99805f041" providerId="LiveId" clId="{EC4ABF12-2225-47C8-8D76-5E70CB3A43B0}" dt="2023-11-12T03:36:28.594" v="11" actId="478"/>
        <pc:sldMkLst>
          <pc:docMk/>
          <pc:sldMk cId="3982905217" sldId="271"/>
        </pc:sldMkLst>
        <pc:spChg chg="mod">
          <ac:chgData name="Navaneeth Bhaskar" userId="44142ed99805f041" providerId="LiveId" clId="{EC4ABF12-2225-47C8-8D76-5E70CB3A43B0}" dt="2023-11-12T03:36:24.294" v="9" actId="20577"/>
          <ac:spMkLst>
            <pc:docMk/>
            <pc:sldMk cId="3982905217" sldId="271"/>
            <ac:spMk id="2" creationId="{00000000-0000-0000-0000-000000000000}"/>
          </ac:spMkLst>
        </pc:spChg>
        <pc:spChg chg="del">
          <ac:chgData name="Navaneeth Bhaskar" userId="44142ed99805f041" providerId="LiveId" clId="{EC4ABF12-2225-47C8-8D76-5E70CB3A43B0}" dt="2023-11-12T03:36:28.594" v="11" actId="478"/>
          <ac:spMkLst>
            <pc:docMk/>
            <pc:sldMk cId="3982905217" sldId="271"/>
            <ac:spMk id="128" creationId="{00000000-0000-0000-0000-000000000000}"/>
          </ac:spMkLst>
        </pc:spChg>
        <pc:spChg chg="del">
          <ac:chgData name="Navaneeth Bhaskar" userId="44142ed99805f041" providerId="LiveId" clId="{EC4ABF12-2225-47C8-8D76-5E70CB3A43B0}" dt="2023-11-12T03:36:27.009" v="10" actId="478"/>
          <ac:spMkLst>
            <pc:docMk/>
            <pc:sldMk cId="3982905217" sldId="271"/>
            <ac:spMk id="129" creationId="{00000000-0000-0000-0000-000000000000}"/>
          </ac:spMkLst>
        </pc:spChg>
      </pc:sldChg>
    </pc:docChg>
  </pc:docChgLst>
  <pc:docChgLst>
    <pc:chgData name="Navaneeth Bhaskar" userId="44142ed99805f041" providerId="LiveId" clId="{80CD34C5-C45D-49C4-A1F0-E411798DF3EF}"/>
    <pc:docChg chg="undo custSel addSld delSld modSld">
      <pc:chgData name="Navaneeth Bhaskar" userId="44142ed99805f041" providerId="LiveId" clId="{80CD34C5-C45D-49C4-A1F0-E411798DF3EF}" dt="2023-10-26T08:34:17.655" v="224" actId="2711"/>
      <pc:docMkLst>
        <pc:docMk/>
      </pc:docMkLst>
      <pc:sldChg chg="modSp mod">
        <pc:chgData name="Navaneeth Bhaskar" userId="44142ed99805f041" providerId="LiveId" clId="{80CD34C5-C45D-49C4-A1F0-E411798DF3EF}" dt="2023-10-26T08:33:30.967" v="223" actId="20577"/>
        <pc:sldMkLst>
          <pc:docMk/>
          <pc:sldMk cId="0" sldId="256"/>
        </pc:sldMkLst>
        <pc:spChg chg="mod">
          <ac:chgData name="Navaneeth Bhaskar" userId="44142ed99805f041" providerId="LiveId" clId="{80CD34C5-C45D-49C4-A1F0-E411798DF3EF}" dt="2023-10-26T08:29:29.109" v="155" actId="1076"/>
          <ac:spMkLst>
            <pc:docMk/>
            <pc:sldMk cId="0" sldId="256"/>
            <ac:spMk id="2" creationId="{00000000-0000-0000-0000-000000000000}"/>
          </ac:spMkLst>
        </pc:spChg>
        <pc:spChg chg="mod">
          <ac:chgData name="Navaneeth Bhaskar" userId="44142ed99805f041" providerId="LiveId" clId="{80CD34C5-C45D-49C4-A1F0-E411798DF3EF}" dt="2023-10-26T08:31:54.425" v="202" actId="2711"/>
          <ac:spMkLst>
            <pc:docMk/>
            <pc:sldMk cId="0" sldId="256"/>
            <ac:spMk id="67" creationId="{00000000-0000-0000-0000-000000000000}"/>
          </ac:spMkLst>
        </pc:spChg>
        <pc:spChg chg="mod">
          <ac:chgData name="Navaneeth Bhaskar" userId="44142ed99805f041" providerId="LiveId" clId="{80CD34C5-C45D-49C4-A1F0-E411798DF3EF}" dt="2023-10-26T08:33:30.967" v="223" actId="20577"/>
          <ac:spMkLst>
            <pc:docMk/>
            <pc:sldMk cId="0" sldId="256"/>
            <ac:spMk id="70" creationId="{00000000-0000-0000-0000-000000000000}"/>
          </ac:spMkLst>
        </pc:spChg>
        <pc:spChg chg="mod">
          <ac:chgData name="Navaneeth Bhaskar" userId="44142ed99805f041" providerId="LiveId" clId="{80CD34C5-C45D-49C4-A1F0-E411798DF3EF}" dt="2023-10-26T08:32:12.202" v="203" actId="2711"/>
          <ac:spMkLst>
            <pc:docMk/>
            <pc:sldMk cId="0" sldId="256"/>
            <ac:spMk id="71" creationId="{00000000-0000-0000-0000-000000000000}"/>
          </ac:spMkLst>
        </pc:spChg>
        <pc:spChg chg="mod">
          <ac:chgData name="Navaneeth Bhaskar" userId="44142ed99805f041" providerId="LiveId" clId="{80CD34C5-C45D-49C4-A1F0-E411798DF3EF}" dt="2023-10-26T08:32:19.566" v="204" actId="2711"/>
          <ac:spMkLst>
            <pc:docMk/>
            <pc:sldMk cId="0" sldId="256"/>
            <ac:spMk id="72" creationId="{00000000-0000-0000-0000-000000000000}"/>
          </ac:spMkLst>
        </pc:spChg>
      </pc:sldChg>
      <pc:sldChg chg="modSp mod">
        <pc:chgData name="Navaneeth Bhaskar" userId="44142ed99805f041" providerId="LiveId" clId="{80CD34C5-C45D-49C4-A1F0-E411798DF3EF}" dt="2023-10-26T08:18:35.563" v="0" actId="6549"/>
        <pc:sldMkLst>
          <pc:docMk/>
          <pc:sldMk cId="0" sldId="258"/>
        </pc:sldMkLst>
        <pc:spChg chg="mod">
          <ac:chgData name="Navaneeth Bhaskar" userId="44142ed99805f041" providerId="LiveId" clId="{80CD34C5-C45D-49C4-A1F0-E411798DF3EF}" dt="2023-10-26T08:18:35.563" v="0" actId="6549"/>
          <ac:spMkLst>
            <pc:docMk/>
            <pc:sldMk cId="0" sldId="258"/>
            <ac:spMk id="86" creationId="{00000000-0000-0000-0000-000000000000}"/>
          </ac:spMkLst>
        </pc:spChg>
      </pc:sldChg>
      <pc:sldChg chg="modSp mod">
        <pc:chgData name="Navaneeth Bhaskar" userId="44142ed99805f041" providerId="LiveId" clId="{80CD34C5-C45D-49C4-A1F0-E411798DF3EF}" dt="2023-10-26T08:23:09.676" v="80" actId="20577"/>
        <pc:sldMkLst>
          <pc:docMk/>
          <pc:sldMk cId="0" sldId="259"/>
        </pc:sldMkLst>
        <pc:graphicFrameChg chg="mod modGraphic">
          <ac:chgData name="Navaneeth Bhaskar" userId="44142ed99805f041" providerId="LiveId" clId="{80CD34C5-C45D-49C4-A1F0-E411798DF3EF}" dt="2023-10-26T08:23:09.676" v="80" actId="20577"/>
          <ac:graphicFrameMkLst>
            <pc:docMk/>
            <pc:sldMk cId="0" sldId="259"/>
            <ac:graphicFrameMk id="93" creationId="{00000000-0000-0000-0000-000000000000}"/>
          </ac:graphicFrameMkLst>
        </pc:graphicFrameChg>
      </pc:sldChg>
      <pc:sldChg chg="modSp del mod">
        <pc:chgData name="Navaneeth Bhaskar" userId="44142ed99805f041" providerId="LiveId" clId="{80CD34C5-C45D-49C4-A1F0-E411798DF3EF}" dt="2023-10-26T08:21:19.955" v="50" actId="2696"/>
        <pc:sldMkLst>
          <pc:docMk/>
          <pc:sldMk cId="0" sldId="260"/>
        </pc:sldMkLst>
        <pc:graphicFrameChg chg="mod modGraphic">
          <ac:chgData name="Navaneeth Bhaskar" userId="44142ed99805f041" providerId="LiveId" clId="{80CD34C5-C45D-49C4-A1F0-E411798DF3EF}" dt="2023-10-26T08:21:12.898" v="49" actId="20577"/>
          <ac:graphicFrameMkLst>
            <pc:docMk/>
            <pc:sldMk cId="0" sldId="260"/>
            <ac:graphicFrameMk id="5" creationId="{00000000-0000-0000-0000-000000000000}"/>
          </ac:graphicFrameMkLst>
        </pc:graphicFrameChg>
      </pc:sldChg>
      <pc:sldChg chg="modSp mod">
        <pc:chgData name="Navaneeth Bhaskar" userId="44142ed99805f041" providerId="LiveId" clId="{80CD34C5-C45D-49C4-A1F0-E411798DF3EF}" dt="2023-10-26T08:23:49.717" v="85" actId="20577"/>
        <pc:sldMkLst>
          <pc:docMk/>
          <pc:sldMk cId="0" sldId="262"/>
        </pc:sldMkLst>
        <pc:spChg chg="mod">
          <ac:chgData name="Navaneeth Bhaskar" userId="44142ed99805f041" providerId="LiveId" clId="{80CD34C5-C45D-49C4-A1F0-E411798DF3EF}" dt="2023-10-26T08:23:49.717" v="85" actId="20577"/>
          <ac:spMkLst>
            <pc:docMk/>
            <pc:sldMk cId="0" sldId="262"/>
            <ac:spMk id="114" creationId="{00000000-0000-0000-0000-000000000000}"/>
          </ac:spMkLst>
        </pc:spChg>
      </pc:sldChg>
      <pc:sldChg chg="addSp delSp modSp mod">
        <pc:chgData name="Navaneeth Bhaskar" userId="44142ed99805f041" providerId="LiveId" clId="{80CD34C5-C45D-49C4-A1F0-E411798DF3EF}" dt="2023-10-26T08:24:28.042" v="91"/>
        <pc:sldMkLst>
          <pc:docMk/>
          <pc:sldMk cId="0" sldId="263"/>
        </pc:sldMkLst>
        <pc:spChg chg="del mod">
          <ac:chgData name="Navaneeth Bhaskar" userId="44142ed99805f041" providerId="LiveId" clId="{80CD34C5-C45D-49C4-A1F0-E411798DF3EF}" dt="2023-10-26T08:24:19.858" v="90"/>
          <ac:spMkLst>
            <pc:docMk/>
            <pc:sldMk cId="0" sldId="263"/>
            <ac:spMk id="3" creationId="{00000000-0000-0000-0000-000000000000}"/>
          </ac:spMkLst>
        </pc:spChg>
        <pc:spChg chg="add mod">
          <ac:chgData name="Navaneeth Bhaskar" userId="44142ed99805f041" providerId="LiveId" clId="{80CD34C5-C45D-49C4-A1F0-E411798DF3EF}" dt="2023-10-26T08:24:28.042" v="91"/>
          <ac:spMkLst>
            <pc:docMk/>
            <pc:sldMk cId="0" sldId="263"/>
            <ac:spMk id="4" creationId="{81017929-EA06-FB91-64F6-044A01A7F907}"/>
          </ac:spMkLst>
        </pc:spChg>
        <pc:picChg chg="del">
          <ac:chgData name="Navaneeth Bhaskar" userId="44142ed99805f041" providerId="LiveId" clId="{80CD34C5-C45D-49C4-A1F0-E411798DF3EF}" dt="2023-10-26T08:23:59.508" v="86" actId="478"/>
          <ac:picMkLst>
            <pc:docMk/>
            <pc:sldMk cId="0" sldId="263"/>
            <ac:picMk id="121" creationId="{00000000-0000-0000-0000-000000000000}"/>
          </ac:picMkLst>
        </pc:picChg>
      </pc:sldChg>
      <pc:sldChg chg="delSp modSp mod">
        <pc:chgData name="Navaneeth Bhaskar" userId="44142ed99805f041" providerId="LiveId" clId="{80CD34C5-C45D-49C4-A1F0-E411798DF3EF}" dt="2023-10-26T08:34:17.655" v="224" actId="2711"/>
        <pc:sldMkLst>
          <pc:docMk/>
          <pc:sldMk cId="0" sldId="267"/>
        </pc:sldMkLst>
        <pc:spChg chg="mod">
          <ac:chgData name="Navaneeth Bhaskar" userId="44142ed99805f041" providerId="LiveId" clId="{80CD34C5-C45D-49C4-A1F0-E411798DF3EF}" dt="2023-10-26T08:34:17.655" v="224" actId="2711"/>
          <ac:spMkLst>
            <pc:docMk/>
            <pc:sldMk cId="0" sldId="267"/>
            <ac:spMk id="149" creationId="{00000000-0000-0000-0000-000000000000}"/>
          </ac:spMkLst>
        </pc:spChg>
        <pc:cxnChg chg="del">
          <ac:chgData name="Navaneeth Bhaskar" userId="44142ed99805f041" providerId="LiveId" clId="{80CD34C5-C45D-49C4-A1F0-E411798DF3EF}" dt="2023-10-26T08:24:54.366" v="94" actId="478"/>
          <ac:cxnSpMkLst>
            <pc:docMk/>
            <pc:sldMk cId="0" sldId="267"/>
            <ac:cxnSpMk id="150" creationId="{00000000-0000-0000-0000-000000000000}"/>
          </ac:cxnSpMkLst>
        </pc:cxnChg>
      </pc:sldChg>
      <pc:sldChg chg="modSp add mod">
        <pc:chgData name="Navaneeth Bhaskar" userId="44142ed99805f041" providerId="LiveId" clId="{80CD34C5-C45D-49C4-A1F0-E411798DF3EF}" dt="2023-10-26T08:23:25.954" v="84" actId="20577"/>
        <pc:sldMkLst>
          <pc:docMk/>
          <pc:sldMk cId="231470092" sldId="269"/>
        </pc:sldMkLst>
        <pc:graphicFrameChg chg="mod modGraphic">
          <ac:chgData name="Navaneeth Bhaskar" userId="44142ed99805f041" providerId="LiveId" clId="{80CD34C5-C45D-49C4-A1F0-E411798DF3EF}" dt="2023-10-26T08:23:25.954" v="84" actId="20577"/>
          <ac:graphicFrameMkLst>
            <pc:docMk/>
            <pc:sldMk cId="231470092" sldId="269"/>
            <ac:graphicFrameMk id="93" creationId="{00000000-0000-0000-0000-000000000000}"/>
          </ac:graphicFrameMkLst>
        </pc:graphicFrameChg>
      </pc:sldChg>
      <pc:sldChg chg="add">
        <pc:chgData name="Navaneeth Bhaskar" userId="44142ed99805f041" providerId="LiveId" clId="{80CD34C5-C45D-49C4-A1F0-E411798DF3EF}" dt="2023-10-26T08:24:09.685" v="87" actId="2890"/>
        <pc:sldMkLst>
          <pc:docMk/>
          <pc:sldMk cId="205043503"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641256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89fbe49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89fbe49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641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689fbe490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689fbe490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245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689fbe490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689fbe490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689fbe490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689fbe490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969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689fbe490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689fbe490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471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689fbe490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689fbe490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590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689fbe490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689fbe490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4403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689fbe490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689fbe490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023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689fbe490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689fbe490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48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689fbe490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689fbe490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907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689fbe49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689fbe49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00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89fbe490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89fbe490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975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689fbe49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689fbe49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50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6f73a04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951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689fbe490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689fbe490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49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689fbe490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689fbe490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1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89fbe490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89fbe490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24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89fbe490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89fbe490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964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89fbe490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89fbe490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993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89fbe490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89fbe490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42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89fbe490d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89fbe490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63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821933"/>
            <a:ext cx="9144000" cy="4321567"/>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360750" y="224498"/>
            <a:ext cx="8222100" cy="472959"/>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dirty="0"/>
          </a:p>
        </p:txBody>
      </p:sp>
      <p:sp>
        <p:nvSpPr>
          <p:cNvPr id="28" name="Google Shape;28;p5"/>
          <p:cNvSpPr txBox="1">
            <a:spLocks noGrp="1"/>
          </p:cNvSpPr>
          <p:nvPr>
            <p:ph type="body" idx="1"/>
          </p:nvPr>
        </p:nvSpPr>
        <p:spPr>
          <a:xfrm>
            <a:off x="471900" y="1232899"/>
            <a:ext cx="3999900" cy="3396376"/>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9" name="Google Shape;29;p5"/>
          <p:cNvSpPr txBox="1">
            <a:spLocks noGrp="1"/>
          </p:cNvSpPr>
          <p:nvPr>
            <p:ph type="body" idx="2"/>
          </p:nvPr>
        </p:nvSpPr>
        <p:spPr>
          <a:xfrm>
            <a:off x="4694250" y="1232899"/>
            <a:ext cx="3999900" cy="3396376"/>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body" idx="1"/>
          </p:nvPr>
        </p:nvSpPr>
        <p:spPr>
          <a:xfrm>
            <a:off x="293061" y="2051824"/>
            <a:ext cx="8222100" cy="792768"/>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US" sz="2400" b="1" dirty="0" smtClean="0">
                <a:solidFill>
                  <a:schemeClr val="dk2"/>
                </a:solidFill>
                <a:latin typeface="Times New Roman" panose="02020603050405020304" pitchFamily="18" charset="0"/>
                <a:cs typeface="Times New Roman" panose="02020603050405020304" pitchFamily="18" charset="0"/>
              </a:rPr>
              <a:t>Dual Mode Sign Language Communication Module</a:t>
            </a:r>
            <a:endParaRPr sz="2400" b="1" dirty="0">
              <a:solidFill>
                <a:schemeClr val="dk2"/>
              </a:solidFill>
              <a:latin typeface="Times New Roman" panose="02020603050405020304" pitchFamily="18" charset="0"/>
              <a:cs typeface="Times New Roman" panose="02020603050405020304" pitchFamily="18" charset="0"/>
            </a:endParaRPr>
          </a:p>
        </p:txBody>
      </p:sp>
      <p:pic>
        <p:nvPicPr>
          <p:cNvPr id="68" name="Google Shape;68;p13"/>
          <p:cNvPicPr preferRelativeResize="0"/>
          <p:nvPr/>
        </p:nvPicPr>
        <p:blipFill>
          <a:blip r:embed="rId3">
            <a:alphaModFix/>
          </a:blip>
          <a:stretch>
            <a:fillRect/>
          </a:stretch>
        </p:blipFill>
        <p:spPr>
          <a:xfrm>
            <a:off x="172190" y="288395"/>
            <a:ext cx="1423432" cy="1143044"/>
          </a:xfrm>
          <a:prstGeom prst="rect">
            <a:avLst/>
          </a:prstGeom>
          <a:noFill/>
          <a:ln>
            <a:noFill/>
          </a:ln>
        </p:spPr>
      </p:pic>
      <p:pic>
        <p:nvPicPr>
          <p:cNvPr id="69" name="Google Shape;69;p13"/>
          <p:cNvPicPr preferRelativeResize="0"/>
          <p:nvPr/>
        </p:nvPicPr>
        <p:blipFill>
          <a:blip r:embed="rId4">
            <a:alphaModFix/>
          </a:blip>
          <a:stretch>
            <a:fillRect/>
          </a:stretch>
        </p:blipFill>
        <p:spPr>
          <a:xfrm>
            <a:off x="7648132" y="229340"/>
            <a:ext cx="1305200" cy="1261154"/>
          </a:xfrm>
          <a:prstGeom prst="rect">
            <a:avLst/>
          </a:prstGeom>
          <a:noFill/>
          <a:ln>
            <a:noFill/>
          </a:ln>
        </p:spPr>
      </p:pic>
      <p:sp>
        <p:nvSpPr>
          <p:cNvPr id="70" name="Google Shape;70;p13"/>
          <p:cNvSpPr txBox="1"/>
          <p:nvPr/>
        </p:nvSpPr>
        <p:spPr>
          <a:xfrm>
            <a:off x="1595622" y="573719"/>
            <a:ext cx="5822100"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latin typeface="Roboto"/>
                <a:ea typeface="Roboto"/>
                <a:cs typeface="Roboto"/>
                <a:sym typeface="Roboto"/>
              </a:rPr>
              <a:t>Project Phase-1 Synopsis Presentation</a:t>
            </a:r>
            <a:endParaRPr sz="2400" b="1" dirty="0">
              <a:latin typeface="Roboto"/>
              <a:ea typeface="Roboto"/>
              <a:cs typeface="Roboto"/>
              <a:sym typeface="Roboto"/>
            </a:endParaRPr>
          </a:p>
        </p:txBody>
      </p:sp>
      <p:sp>
        <p:nvSpPr>
          <p:cNvPr id="71" name="Google Shape;71;p13"/>
          <p:cNvSpPr txBox="1"/>
          <p:nvPr/>
        </p:nvSpPr>
        <p:spPr>
          <a:xfrm>
            <a:off x="293061" y="3282470"/>
            <a:ext cx="30672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Times New Roman" panose="02020603050405020304" pitchFamily="18" charset="0"/>
                <a:ea typeface="Roboto"/>
                <a:cs typeface="Times New Roman" panose="02020603050405020304" pitchFamily="18" charset="0"/>
                <a:sym typeface="Roboto"/>
              </a:rPr>
              <a:t>Team Members</a:t>
            </a:r>
            <a:r>
              <a:rPr lang="en" b="1" dirty="0" smtClean="0">
                <a:latin typeface="Times New Roman" panose="02020603050405020304" pitchFamily="18" charset="0"/>
                <a:ea typeface="Roboto"/>
                <a:cs typeface="Times New Roman" panose="02020603050405020304" pitchFamily="18" charset="0"/>
                <a:sym typeface="Roboto"/>
              </a:rPr>
              <a:t>:</a:t>
            </a:r>
          </a:p>
          <a:p>
            <a:r>
              <a:rPr lang="en-IN" dirty="0">
                <a:latin typeface="Times New Roman" panose="02020603050405020304" pitchFamily="18" charset="0"/>
                <a:ea typeface="Roboto"/>
                <a:cs typeface="Times New Roman" panose="02020603050405020304" pitchFamily="18" charset="0"/>
                <a:sym typeface="Roboto"/>
              </a:rPr>
              <a:t>Adithya R - </a:t>
            </a:r>
            <a:r>
              <a:rPr lang="en-IN" dirty="0" smtClean="0">
                <a:latin typeface="Times New Roman" panose="02020603050405020304" pitchFamily="18" charset="0"/>
                <a:ea typeface="Roboto"/>
                <a:cs typeface="Times New Roman" panose="02020603050405020304" pitchFamily="18" charset="0"/>
                <a:sym typeface="Roboto"/>
              </a:rPr>
              <a:t>4SF20CS094</a:t>
            </a:r>
            <a:endParaRPr b="1" dirty="0" smtClean="0">
              <a:latin typeface="Times New Roman" panose="02020603050405020304" pitchFamily="18" charset="0"/>
              <a:ea typeface="Roboto"/>
              <a:cs typeface="Times New Roman" panose="02020603050405020304" pitchFamily="18" charset="0"/>
              <a:sym typeface="Roboto"/>
            </a:endParaRPr>
          </a:p>
          <a:p>
            <a:r>
              <a:rPr lang="en-IN" dirty="0" err="1">
                <a:latin typeface="Times New Roman" panose="02020603050405020304" pitchFamily="18" charset="0"/>
                <a:ea typeface="Roboto"/>
                <a:cs typeface="Times New Roman" panose="02020603050405020304" pitchFamily="18" charset="0"/>
                <a:sym typeface="Roboto"/>
              </a:rPr>
              <a:t>Sampreeti</a:t>
            </a:r>
            <a:r>
              <a:rPr lang="en-IN" dirty="0">
                <a:latin typeface="Times New Roman" panose="02020603050405020304" pitchFamily="18" charset="0"/>
                <a:ea typeface="Roboto"/>
                <a:cs typeface="Times New Roman" panose="02020603050405020304" pitchFamily="18" charset="0"/>
                <a:sym typeface="Roboto"/>
              </a:rPr>
              <a:t> H </a:t>
            </a:r>
            <a:r>
              <a:rPr lang="en" dirty="0">
                <a:latin typeface="Times New Roman" panose="02020603050405020304" pitchFamily="18" charset="0"/>
                <a:ea typeface="Roboto"/>
                <a:cs typeface="Times New Roman" panose="02020603050405020304" pitchFamily="18" charset="0"/>
                <a:sym typeface="Roboto"/>
              </a:rPr>
              <a:t>- </a:t>
            </a:r>
            <a:r>
              <a:rPr lang="en" dirty="0" smtClean="0">
                <a:latin typeface="Times New Roman" panose="02020603050405020304" pitchFamily="18" charset="0"/>
                <a:ea typeface="Roboto"/>
                <a:cs typeface="Times New Roman" panose="02020603050405020304" pitchFamily="18" charset="0"/>
                <a:sym typeface="Roboto"/>
              </a:rPr>
              <a:t>4SF20CS112</a:t>
            </a:r>
            <a:endParaRPr lang="en-IN" dirty="0" smtClean="0">
              <a:latin typeface="Times New Roman" panose="02020603050405020304" pitchFamily="18" charset="0"/>
              <a:ea typeface="Roboto"/>
              <a:cs typeface="Times New Roman" panose="02020603050405020304" pitchFamily="18" charset="0"/>
              <a:sym typeface="Roboto"/>
            </a:endParaRPr>
          </a:p>
          <a:p>
            <a:pPr marL="0" lvl="0" indent="0" algn="l" rtl="0">
              <a:spcBef>
                <a:spcPts val="0"/>
              </a:spcBef>
              <a:spcAft>
                <a:spcPts val="0"/>
              </a:spcAft>
              <a:buNone/>
            </a:pPr>
            <a:r>
              <a:rPr lang="en-IN" dirty="0" err="1" smtClean="0">
                <a:latin typeface="Times New Roman" panose="02020603050405020304" pitchFamily="18" charset="0"/>
                <a:ea typeface="Roboto"/>
                <a:cs typeface="Times New Roman" panose="02020603050405020304" pitchFamily="18" charset="0"/>
                <a:sym typeface="Roboto"/>
              </a:rPr>
              <a:t>Prakhyath</a:t>
            </a:r>
            <a:r>
              <a:rPr lang="en-IN" dirty="0" smtClean="0">
                <a:latin typeface="Times New Roman" panose="02020603050405020304" pitchFamily="18" charset="0"/>
                <a:ea typeface="Roboto"/>
                <a:cs typeface="Times New Roman" panose="02020603050405020304" pitchFamily="18" charset="0"/>
                <a:sym typeface="Roboto"/>
              </a:rPr>
              <a:t> K S </a:t>
            </a:r>
            <a:r>
              <a:rPr lang="en" dirty="0">
                <a:latin typeface="Times New Roman" panose="02020603050405020304" pitchFamily="18" charset="0"/>
                <a:ea typeface="Roboto"/>
                <a:cs typeface="Times New Roman" panose="02020603050405020304" pitchFamily="18" charset="0"/>
                <a:sym typeface="Roboto"/>
              </a:rPr>
              <a:t>- </a:t>
            </a:r>
            <a:r>
              <a:rPr lang="en" dirty="0" smtClean="0">
                <a:latin typeface="Times New Roman" panose="02020603050405020304" pitchFamily="18" charset="0"/>
                <a:ea typeface="Roboto"/>
                <a:cs typeface="Times New Roman" panose="02020603050405020304" pitchFamily="18" charset="0"/>
                <a:sym typeface="Roboto"/>
              </a:rPr>
              <a:t>4SF20CS088</a:t>
            </a:r>
            <a:endParaRPr dirty="0">
              <a:latin typeface="Times New Roman" panose="02020603050405020304" pitchFamily="18" charset="0"/>
              <a:ea typeface="Roboto"/>
              <a:cs typeface="Times New Roman" panose="02020603050405020304" pitchFamily="18" charset="0"/>
              <a:sym typeface="Roboto"/>
            </a:endParaRPr>
          </a:p>
          <a:p>
            <a:pPr marL="0" lvl="0" indent="0" algn="l" rtl="0">
              <a:spcBef>
                <a:spcPts val="0"/>
              </a:spcBef>
              <a:spcAft>
                <a:spcPts val="0"/>
              </a:spcAft>
              <a:buNone/>
            </a:pPr>
            <a:r>
              <a:rPr lang="en-IN" dirty="0" err="1" smtClean="0">
                <a:latin typeface="Times New Roman" panose="02020603050405020304" pitchFamily="18" charset="0"/>
                <a:ea typeface="Roboto"/>
                <a:cs typeface="Times New Roman" panose="02020603050405020304" pitchFamily="18" charset="0"/>
                <a:sym typeface="Roboto"/>
              </a:rPr>
              <a:t>Karthik</a:t>
            </a:r>
            <a:r>
              <a:rPr lang="en-IN" dirty="0" smtClean="0">
                <a:latin typeface="Times New Roman" panose="02020603050405020304" pitchFamily="18" charset="0"/>
                <a:ea typeface="Roboto"/>
                <a:cs typeface="Times New Roman" panose="02020603050405020304" pitchFamily="18" charset="0"/>
                <a:sym typeface="Roboto"/>
              </a:rPr>
              <a:t> Nagaraj </a:t>
            </a:r>
            <a:r>
              <a:rPr lang="en-IN" dirty="0" err="1" smtClean="0">
                <a:latin typeface="Times New Roman" panose="02020603050405020304" pitchFamily="18" charset="0"/>
                <a:ea typeface="Roboto"/>
                <a:cs typeface="Times New Roman" panose="02020603050405020304" pitchFamily="18" charset="0"/>
                <a:sym typeface="Roboto"/>
              </a:rPr>
              <a:t>Naik</a:t>
            </a:r>
            <a:r>
              <a:rPr lang="en-IN" dirty="0" smtClean="0">
                <a:latin typeface="Times New Roman" panose="02020603050405020304" pitchFamily="18" charset="0"/>
                <a:ea typeface="Roboto"/>
                <a:cs typeface="Times New Roman" panose="02020603050405020304" pitchFamily="18" charset="0"/>
                <a:sym typeface="Roboto"/>
              </a:rPr>
              <a:t> </a:t>
            </a:r>
            <a:r>
              <a:rPr lang="en" dirty="0" smtClean="0">
                <a:latin typeface="Times New Roman" panose="02020603050405020304" pitchFamily="18" charset="0"/>
                <a:ea typeface="Roboto"/>
                <a:cs typeface="Times New Roman" panose="02020603050405020304" pitchFamily="18" charset="0"/>
                <a:sym typeface="Roboto"/>
              </a:rPr>
              <a:t>- 4SF20CS050</a:t>
            </a:r>
            <a:endParaRPr dirty="0">
              <a:latin typeface="Times New Roman" panose="02020603050405020304" pitchFamily="18" charset="0"/>
              <a:ea typeface="Roboto"/>
              <a:cs typeface="Times New Roman" panose="02020603050405020304" pitchFamily="18" charset="0"/>
              <a:sym typeface="Roboto"/>
            </a:endParaRPr>
          </a:p>
        </p:txBody>
      </p:sp>
      <p:sp>
        <p:nvSpPr>
          <p:cNvPr id="72" name="Google Shape;72;p13"/>
          <p:cNvSpPr txBox="1"/>
          <p:nvPr/>
        </p:nvSpPr>
        <p:spPr>
          <a:xfrm>
            <a:off x="6476532" y="3549112"/>
            <a:ext cx="2476800" cy="10617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Times New Roman" panose="02020603050405020304" pitchFamily="18" charset="0"/>
                <a:ea typeface="Roboto"/>
                <a:cs typeface="Times New Roman" panose="02020603050405020304" pitchFamily="18" charset="0"/>
                <a:sym typeface="Roboto"/>
              </a:rPr>
              <a:t>Under the Guidance of:</a:t>
            </a:r>
            <a:endParaRPr b="1" dirty="0">
              <a:latin typeface="Times New Roman" panose="02020603050405020304" pitchFamily="18" charset="0"/>
              <a:ea typeface="Roboto"/>
              <a:cs typeface="Times New Roman" panose="02020603050405020304" pitchFamily="18" charset="0"/>
              <a:sym typeface="Roboto"/>
            </a:endParaRPr>
          </a:p>
          <a:p>
            <a:pPr marL="0" lvl="0" indent="0" algn="ctr" rtl="0">
              <a:spcBef>
                <a:spcPts val="0"/>
              </a:spcBef>
              <a:spcAft>
                <a:spcPts val="0"/>
              </a:spcAft>
              <a:buNone/>
            </a:pPr>
            <a:r>
              <a:rPr lang="en" dirty="0" smtClean="0">
                <a:latin typeface="Times New Roman" panose="02020603050405020304" pitchFamily="18" charset="0"/>
                <a:ea typeface="Roboto"/>
                <a:cs typeface="Times New Roman" panose="02020603050405020304" pitchFamily="18" charset="0"/>
                <a:sym typeface="Roboto"/>
              </a:rPr>
              <a:t>Mrs. Shiji Abraham</a:t>
            </a:r>
            <a:endParaRPr dirty="0">
              <a:latin typeface="Times New Roman" panose="02020603050405020304" pitchFamily="18" charset="0"/>
              <a:ea typeface="Roboto"/>
              <a:cs typeface="Times New Roman" panose="02020603050405020304" pitchFamily="18" charset="0"/>
              <a:sym typeface="Roboto"/>
            </a:endParaRPr>
          </a:p>
          <a:p>
            <a:pPr marL="0" lvl="0" indent="0" algn="ctr" rtl="0">
              <a:spcBef>
                <a:spcPts val="0"/>
              </a:spcBef>
              <a:spcAft>
                <a:spcPts val="0"/>
              </a:spcAft>
              <a:buNone/>
            </a:pPr>
            <a:r>
              <a:rPr lang="en" dirty="0" smtClean="0">
                <a:latin typeface="Times New Roman" panose="02020603050405020304" pitchFamily="18" charset="0"/>
                <a:ea typeface="Roboto"/>
                <a:cs typeface="Times New Roman" panose="02020603050405020304" pitchFamily="18" charset="0"/>
                <a:sym typeface="Roboto"/>
              </a:rPr>
              <a:t>Assistant </a:t>
            </a:r>
            <a:r>
              <a:rPr lang="en" dirty="0">
                <a:latin typeface="Times New Roman" panose="02020603050405020304" pitchFamily="18" charset="0"/>
                <a:ea typeface="Roboto"/>
                <a:cs typeface="Times New Roman" panose="02020603050405020304" pitchFamily="18" charset="0"/>
                <a:sym typeface="Roboto"/>
              </a:rPr>
              <a:t>Professor </a:t>
            </a:r>
          </a:p>
          <a:p>
            <a:pPr marL="0" lvl="0" indent="0" algn="ctr" rtl="0">
              <a:spcBef>
                <a:spcPts val="0"/>
              </a:spcBef>
              <a:spcAft>
                <a:spcPts val="0"/>
              </a:spcAft>
              <a:buNone/>
            </a:pPr>
            <a:r>
              <a:rPr lang="en" dirty="0" smtClean="0">
                <a:latin typeface="Times New Roman" panose="02020603050405020304" pitchFamily="18" charset="0"/>
                <a:ea typeface="Roboto"/>
                <a:cs typeface="Times New Roman" panose="02020603050405020304" pitchFamily="18" charset="0"/>
                <a:sym typeface="Roboto"/>
              </a:rPr>
              <a:t>Dept. of CSE, </a:t>
            </a:r>
            <a:r>
              <a:rPr lang="en" dirty="0">
                <a:latin typeface="Times New Roman" panose="02020603050405020304" pitchFamily="18" charset="0"/>
                <a:ea typeface="Roboto"/>
                <a:cs typeface="Times New Roman" panose="02020603050405020304" pitchFamily="18" charset="0"/>
                <a:sym typeface="Roboto"/>
              </a:rPr>
              <a:t>SCEM</a:t>
            </a:r>
            <a:endParaRPr dirty="0">
              <a:latin typeface="Times New Roman" panose="02020603050405020304" pitchFamily="18" charset="0"/>
              <a:ea typeface="Roboto"/>
              <a:cs typeface="Times New Roman" panose="02020603050405020304" pitchFamily="18" charset="0"/>
              <a:sym typeface="Roboto"/>
            </a:endParaRPr>
          </a:p>
        </p:txBody>
      </p:sp>
      <p:sp>
        <p:nvSpPr>
          <p:cNvPr id="2" name="Rectangle 1"/>
          <p:cNvSpPr/>
          <p:nvPr/>
        </p:nvSpPr>
        <p:spPr>
          <a:xfrm>
            <a:off x="2332449" y="4692866"/>
            <a:ext cx="5635351" cy="338554"/>
          </a:xfrm>
          <a:prstGeom prst="rect">
            <a:avLst/>
          </a:prstGeom>
        </p:spPr>
        <p:txBody>
          <a:bodyPr wrap="square">
            <a:spAutoFit/>
          </a:bodyPr>
          <a:lstStyle/>
          <a:p>
            <a:r>
              <a:rPr lang="en-US" sz="1600" b="1" dirty="0" smtClean="0">
                <a:solidFill>
                  <a:srgbClr val="002060"/>
                </a:solidFill>
                <a:latin typeface="Times New Roman" panose="02020603050405020304" pitchFamily="18" charset="0"/>
                <a:cs typeface="Times New Roman" panose="02020603050405020304" pitchFamily="18" charset="0"/>
              </a:rPr>
              <a:t>Computer </a:t>
            </a:r>
            <a:r>
              <a:rPr lang="en-US" sz="1600" b="1" dirty="0">
                <a:solidFill>
                  <a:srgbClr val="002060"/>
                </a:solidFill>
                <a:latin typeface="Times New Roman" panose="02020603050405020304" pitchFamily="18" charset="0"/>
                <a:cs typeface="Times New Roman" panose="02020603050405020304" pitchFamily="18" charset="0"/>
              </a:rPr>
              <a:t>Science and Engineering </a:t>
            </a:r>
            <a:r>
              <a:rPr lang="en-US" sz="1600" b="1" dirty="0" smtClean="0">
                <a:solidFill>
                  <a:srgbClr val="002060"/>
                </a:solidFill>
                <a:latin typeface="Times New Roman" panose="02020603050405020304" pitchFamily="18" charset="0"/>
                <a:cs typeface="Times New Roman" panose="02020603050405020304" pitchFamily="18" charset="0"/>
              </a:rPr>
              <a:t>Department</a:t>
            </a:r>
            <a:endParaRPr lang="en-US" sz="1600" b="1"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9"/>
          <p:cNvSpPr txBox="1">
            <a:spLocks noGrp="1"/>
          </p:cNvSpPr>
          <p:nvPr>
            <p:ph type="body" idx="1"/>
          </p:nvPr>
        </p:nvSpPr>
        <p:spPr>
          <a:xfrm>
            <a:off x="1" y="817124"/>
            <a:ext cx="9143999" cy="4326376"/>
          </a:xfrm>
          <a:prstGeom prst="rect">
            <a:avLst/>
          </a:prstGeom>
        </p:spPr>
        <p:txBody>
          <a:bodyPr spcFirstLastPara="1" wrap="square" lIns="91425" tIns="91425" rIns="91425" bIns="91425" anchor="t" anchorCtr="0">
            <a:noAutofit/>
          </a:bodyPr>
          <a:lstStyle/>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Dataset Collection </a:t>
            </a:r>
            <a:r>
              <a:rPr lang="en-US" sz="1800" dirty="0" smtClean="0">
                <a:solidFill>
                  <a:schemeClr val="dk2"/>
                </a:solidFill>
                <a:latin typeface="Times New Roman" panose="02020603050405020304" pitchFamily="18" charset="0"/>
                <a:cs typeface="Times New Roman" panose="02020603050405020304" pitchFamily="18" charset="0"/>
              </a:rPr>
              <a:t>– Collect the image dataset sufficient for various categories of words.</a:t>
            </a:r>
          </a:p>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Supervised Pre Training</a:t>
            </a:r>
            <a:r>
              <a:rPr lang="en-US" sz="1800" b="1" dirty="0" smtClean="0">
                <a:solidFill>
                  <a:schemeClr val="dk2"/>
                </a:solidFill>
                <a:latin typeface="Times New Roman" panose="02020603050405020304" pitchFamily="18" charset="0"/>
                <a:cs typeface="Times New Roman" panose="02020603050405020304" pitchFamily="18" charset="0"/>
              </a:rPr>
              <a:t> </a:t>
            </a:r>
            <a:r>
              <a:rPr lang="en-US" sz="1800" dirty="0" smtClean="0">
                <a:solidFill>
                  <a:schemeClr val="dk2"/>
                </a:solidFill>
                <a:latin typeface="Times New Roman" panose="02020603050405020304" pitchFamily="18" charset="0"/>
                <a:cs typeface="Times New Roman" panose="02020603050405020304" pitchFamily="18" charset="0"/>
              </a:rPr>
              <a:t>– Training the model &amp; trying to minimize the cost </a:t>
            </a:r>
          </a:p>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Real Time Translation  </a:t>
            </a:r>
            <a:r>
              <a:rPr lang="en-US" sz="1800" dirty="0" smtClean="0">
                <a:solidFill>
                  <a:schemeClr val="dk2"/>
                </a:solidFill>
                <a:latin typeface="Times New Roman" panose="02020603050405020304" pitchFamily="18" charset="0"/>
                <a:cs typeface="Times New Roman" panose="02020603050405020304" pitchFamily="18" charset="0"/>
              </a:rPr>
              <a:t>- Try to achieve Real Time sign recognition &amp; translation</a:t>
            </a:r>
          </a:p>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3D Modelling </a:t>
            </a:r>
            <a:r>
              <a:rPr lang="en-US" sz="1800" dirty="0" smtClean="0">
                <a:solidFill>
                  <a:schemeClr val="dk2"/>
                </a:solidFill>
                <a:latin typeface="Times New Roman" panose="02020603050405020304" pitchFamily="18" charset="0"/>
                <a:cs typeface="Times New Roman" panose="02020603050405020304" pitchFamily="18" charset="0"/>
              </a:rPr>
              <a:t>– Create various 3D models, suitable for different word categories.</a:t>
            </a:r>
          </a:p>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Bidirectional Communication </a:t>
            </a:r>
            <a:r>
              <a:rPr lang="en-US" sz="1800" dirty="0" smtClean="0">
                <a:solidFill>
                  <a:schemeClr val="dk2"/>
                </a:solidFill>
                <a:latin typeface="Times New Roman" panose="02020603050405020304" pitchFamily="18" charset="0"/>
                <a:cs typeface="Times New Roman" panose="02020603050405020304" pitchFamily="18" charset="0"/>
              </a:rPr>
              <a:t>– Achieve a Real Time Two way Communication.</a:t>
            </a:r>
          </a:p>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User-Friendly Interface </a:t>
            </a:r>
            <a:r>
              <a:rPr lang="en-US" sz="1800" dirty="0" smtClean="0">
                <a:solidFill>
                  <a:schemeClr val="dk2"/>
                </a:solidFill>
                <a:latin typeface="Times New Roman" panose="02020603050405020304" pitchFamily="18" charset="0"/>
                <a:cs typeface="Times New Roman" panose="02020603050405020304" pitchFamily="18" charset="0"/>
              </a:rPr>
              <a:t>– To create a sophisticated UI which is user friendly </a:t>
            </a:r>
          </a:p>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Testing and Validation </a:t>
            </a:r>
            <a:r>
              <a:rPr lang="en-US" sz="1800" dirty="0" smtClean="0">
                <a:solidFill>
                  <a:schemeClr val="dk2"/>
                </a:solidFill>
                <a:latin typeface="Times New Roman" panose="02020603050405020304" pitchFamily="18" charset="0"/>
                <a:cs typeface="Times New Roman" panose="02020603050405020304" pitchFamily="18" charset="0"/>
              </a:rPr>
              <a:t>– Test the model on the Test data to check for performance.</a:t>
            </a:r>
          </a:p>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Documentation</a:t>
            </a:r>
            <a:r>
              <a:rPr lang="en-US" sz="1800" dirty="0" smtClean="0">
                <a:solidFill>
                  <a:schemeClr val="dk2"/>
                </a:solidFill>
                <a:latin typeface="Times New Roman" panose="02020603050405020304" pitchFamily="18" charset="0"/>
                <a:cs typeface="Times New Roman" panose="02020603050405020304" pitchFamily="18" charset="0"/>
              </a:rPr>
              <a:t> – Maintain a detailed documentation of all the steps involved.</a:t>
            </a:r>
            <a:endParaRPr lang="en-US" sz="1800" dirty="0">
              <a:solidFill>
                <a:schemeClr val="dk2"/>
              </a:solidFill>
              <a:latin typeface="Times New Roman" panose="02020603050405020304" pitchFamily="18" charset="0"/>
              <a:cs typeface="Times New Roman" panose="02020603050405020304" pitchFamily="18" charset="0"/>
            </a:endParaRPr>
          </a:p>
          <a:p>
            <a:pPr lvl="0" algn="just">
              <a:spcBef>
                <a:spcPts val="600"/>
              </a:spcBef>
              <a:buClr>
                <a:schemeClr val="dk2"/>
              </a:buClr>
            </a:pPr>
            <a:endParaRPr lang="en" sz="1800" dirty="0">
              <a:solidFill>
                <a:schemeClr val="dk2"/>
              </a:solidFill>
              <a:latin typeface="Times New Roman" panose="02020603050405020304" pitchFamily="18" charset="0"/>
              <a:cs typeface="Times New Roman" panose="02020603050405020304" pitchFamily="18" charset="0"/>
            </a:endParaRPr>
          </a:p>
        </p:txBody>
      </p:sp>
      <p:sp>
        <p:nvSpPr>
          <p:cNvPr id="115" name="Google Shape;115;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10</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218551" y="147505"/>
            <a:ext cx="1798890"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Objectives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2" name="Google Shape;122;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11</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120090" y="161016"/>
            <a:ext cx="3725700"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Proposed Methodology</a:t>
            </a:r>
          </a:p>
        </p:txBody>
      </p:sp>
      <p:sp>
        <p:nvSpPr>
          <p:cNvPr id="3" name="Rectangle 2"/>
          <p:cNvSpPr/>
          <p:nvPr/>
        </p:nvSpPr>
        <p:spPr>
          <a:xfrm>
            <a:off x="2761530" y="4835723"/>
            <a:ext cx="3231975" cy="307777"/>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rPr>
              <a:t>Fig. Block </a:t>
            </a:r>
            <a:r>
              <a:rPr lang="en-US" dirty="0">
                <a:latin typeface="Times New Roman" panose="02020603050405020304" pitchFamily="18" charset="0"/>
                <a:cs typeface="Times New Roman" panose="02020603050405020304" pitchFamily="18" charset="0"/>
              </a:rPr>
              <a:t>diagram of the proposed </a:t>
            </a:r>
            <a:r>
              <a:rPr lang="en-US" dirty="0" smtClean="0">
                <a:latin typeface="Times New Roman" panose="02020603050405020304" pitchFamily="18" charset="0"/>
                <a:cs typeface="Times New Roman" panose="02020603050405020304" pitchFamily="18" charset="0"/>
              </a:rPr>
              <a:t>model</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4336"/>
            <a:ext cx="9144000" cy="4236770"/>
          </a:xfrm>
          <a:prstGeom prst="rect">
            <a:avLst/>
          </a:prstGeom>
        </p:spPr>
      </p:pic>
    </p:spTree>
    <p:extLst>
      <p:ext uri="{BB962C8B-B14F-4D97-AF65-F5344CB8AC3E}">
        <p14:creationId xmlns:p14="http://schemas.microsoft.com/office/powerpoint/2010/main" val="205043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2" name="Google Shape;122;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12</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120090" y="161016"/>
            <a:ext cx="3725700"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Proposed Methodology</a:t>
            </a:r>
          </a:p>
        </p:txBody>
      </p:sp>
      <p:sp>
        <p:nvSpPr>
          <p:cNvPr id="4" name="Google Shape;107;p18">
            <a:extLst>
              <a:ext uri="{FF2B5EF4-FFF2-40B4-BE49-F238E27FC236}">
                <a16:creationId xmlns:a16="http://schemas.microsoft.com/office/drawing/2014/main" xmlns="" id="{81017929-EA06-FB91-64F6-044A01A7F907}"/>
              </a:ext>
            </a:extLst>
          </p:cNvPr>
          <p:cNvSpPr txBox="1">
            <a:spLocks noGrp="1"/>
          </p:cNvSpPr>
          <p:nvPr>
            <p:ph type="body" idx="1"/>
          </p:nvPr>
        </p:nvSpPr>
        <p:spPr>
          <a:xfrm>
            <a:off x="0" y="684236"/>
            <a:ext cx="9072241" cy="4404987"/>
          </a:xfrm>
          <a:prstGeom prst="rect">
            <a:avLst/>
          </a:prstGeom>
        </p:spPr>
        <p:txBody>
          <a:bodyPr spcFirstLastPara="1" wrap="square" lIns="91425" tIns="91425" rIns="91425" bIns="91425" anchor="t" anchorCtr="0">
            <a:noAutofit/>
          </a:bodyPr>
          <a:lstStyle/>
          <a:p>
            <a:pPr marL="482600" lvl="0" indent="-342900" algn="just">
              <a:spcBef>
                <a:spcPts val="600"/>
              </a:spcBef>
              <a:buClr>
                <a:schemeClr val="dk2"/>
              </a:buClr>
              <a:buFont typeface="+mj-lt"/>
              <a:buAutoNum type="arabicPeriod"/>
            </a:pPr>
            <a:r>
              <a:rPr lang="en-US" sz="1600" b="1" u="sng" dirty="0" smtClean="0">
                <a:solidFill>
                  <a:schemeClr val="dk2"/>
                </a:solidFill>
                <a:latin typeface="Times New Roman" panose="02020603050405020304" pitchFamily="18" charset="0"/>
                <a:cs typeface="Times New Roman" panose="02020603050405020304" pitchFamily="18" charset="0"/>
              </a:rPr>
              <a:t>Data Collection</a:t>
            </a:r>
            <a:r>
              <a:rPr lang="en-US" sz="1600" b="1" dirty="0" smtClean="0">
                <a:solidFill>
                  <a:schemeClr val="dk2"/>
                </a:solidFill>
                <a:latin typeface="Times New Roman" panose="02020603050405020304" pitchFamily="18" charset="0"/>
                <a:cs typeface="Times New Roman" panose="02020603050405020304" pitchFamily="18" charset="0"/>
              </a:rPr>
              <a:t> </a:t>
            </a:r>
            <a:r>
              <a:rPr lang="en-US" sz="1600" dirty="0" smtClean="0">
                <a:solidFill>
                  <a:schemeClr val="dk2"/>
                </a:solidFill>
                <a:latin typeface="Times New Roman" panose="02020603050405020304" pitchFamily="18" charset="0"/>
                <a:cs typeface="Times New Roman" panose="02020603050405020304" pitchFamily="18" charset="0"/>
              </a:rPr>
              <a:t>– To collect a large dataset of images/videos of various gestures of ASL.</a:t>
            </a:r>
          </a:p>
          <a:p>
            <a:pPr marL="482600" lvl="0" indent="-342900" algn="just">
              <a:spcBef>
                <a:spcPts val="600"/>
              </a:spcBef>
              <a:buClr>
                <a:schemeClr val="dk2"/>
              </a:buClr>
              <a:buFont typeface="+mj-lt"/>
              <a:buAutoNum type="arabicPeriod"/>
            </a:pPr>
            <a:r>
              <a:rPr lang="en-US" sz="1600" b="1" u="sng" dirty="0" smtClean="0">
                <a:solidFill>
                  <a:schemeClr val="dk2"/>
                </a:solidFill>
                <a:latin typeface="Times New Roman" panose="02020603050405020304" pitchFamily="18" charset="0"/>
                <a:cs typeface="Times New Roman" panose="02020603050405020304" pitchFamily="18" charset="0"/>
              </a:rPr>
              <a:t>Data Preprocessing</a:t>
            </a:r>
            <a:r>
              <a:rPr lang="en-US" sz="1600" dirty="0" smtClean="0">
                <a:solidFill>
                  <a:schemeClr val="dk2"/>
                </a:solidFill>
                <a:latin typeface="Times New Roman" panose="02020603050405020304" pitchFamily="18" charset="0"/>
                <a:cs typeface="Times New Roman" panose="02020603050405020304" pitchFamily="18" charset="0"/>
              </a:rPr>
              <a:t> – Preprocess the data to enhance the quality and remove noise. This may involve resizing images, adjusting the lighting, etc...</a:t>
            </a:r>
          </a:p>
          <a:p>
            <a:pPr marL="482600" lvl="0" indent="-342900" algn="just">
              <a:spcBef>
                <a:spcPts val="600"/>
              </a:spcBef>
              <a:buClr>
                <a:schemeClr val="dk2"/>
              </a:buClr>
              <a:buFont typeface="+mj-lt"/>
              <a:buAutoNum type="arabicPeriod"/>
            </a:pPr>
            <a:r>
              <a:rPr lang="en-US" sz="1600" b="1" u="sng" dirty="0" smtClean="0">
                <a:solidFill>
                  <a:schemeClr val="dk2"/>
                </a:solidFill>
                <a:latin typeface="Times New Roman" panose="02020603050405020304" pitchFamily="18" charset="0"/>
                <a:cs typeface="Times New Roman" panose="02020603050405020304" pitchFamily="18" charset="0"/>
              </a:rPr>
              <a:t>Model Training</a:t>
            </a:r>
            <a:r>
              <a:rPr lang="en-US" sz="1600" b="1" dirty="0" smtClean="0">
                <a:solidFill>
                  <a:schemeClr val="dk2"/>
                </a:solidFill>
                <a:latin typeface="Times New Roman" panose="02020603050405020304" pitchFamily="18" charset="0"/>
                <a:cs typeface="Times New Roman" panose="02020603050405020304" pitchFamily="18" charset="0"/>
              </a:rPr>
              <a:t> </a:t>
            </a:r>
            <a:r>
              <a:rPr lang="en-US" sz="1600" dirty="0" smtClean="0">
                <a:solidFill>
                  <a:schemeClr val="dk2"/>
                </a:solidFill>
                <a:latin typeface="Times New Roman" panose="02020603050405020304" pitchFamily="18" charset="0"/>
                <a:cs typeface="Times New Roman" panose="02020603050405020304" pitchFamily="18" charset="0"/>
              </a:rPr>
              <a:t>– </a:t>
            </a:r>
            <a:r>
              <a:rPr lang="en-US" sz="1600" dirty="0" smtClean="0">
                <a:solidFill>
                  <a:schemeClr val="bg2"/>
                </a:solidFill>
                <a:latin typeface="Times New Roman" panose="02020603050405020304" pitchFamily="18" charset="0"/>
                <a:cs typeface="Times New Roman" panose="02020603050405020304" pitchFamily="18" charset="0"/>
              </a:rPr>
              <a:t>Train </a:t>
            </a:r>
            <a:r>
              <a:rPr lang="en-US" sz="1600" dirty="0">
                <a:solidFill>
                  <a:schemeClr val="bg2"/>
                </a:solidFill>
                <a:latin typeface="Times New Roman" panose="02020603050405020304" pitchFamily="18" charset="0"/>
                <a:cs typeface="Times New Roman" panose="02020603050405020304" pitchFamily="18" charset="0"/>
              </a:rPr>
              <a:t>a machine learning model using Convolutional Neural Networks (CNN) and Long Short-Term Memory (LSTM) networks on the preprocessed data</a:t>
            </a:r>
            <a:r>
              <a:rPr lang="en-US" sz="1600" dirty="0" smtClean="0">
                <a:latin typeface="Times New Roman" panose="02020603050405020304" pitchFamily="18" charset="0"/>
                <a:cs typeface="Times New Roman" panose="02020603050405020304" pitchFamily="18" charset="0"/>
              </a:rPr>
              <a:t>.</a:t>
            </a:r>
          </a:p>
          <a:p>
            <a:pPr marL="482600" lvl="0" indent="-342900" algn="just">
              <a:spcBef>
                <a:spcPts val="600"/>
              </a:spcBef>
              <a:buClr>
                <a:schemeClr val="dk2"/>
              </a:buClr>
              <a:buFont typeface="+mj-lt"/>
              <a:buAutoNum type="arabicPeriod"/>
            </a:pPr>
            <a:r>
              <a:rPr lang="en-US" sz="1600" b="1" u="sng" dirty="0" smtClean="0">
                <a:solidFill>
                  <a:schemeClr val="dk2"/>
                </a:solidFill>
                <a:latin typeface="Times New Roman" panose="02020603050405020304" pitchFamily="18" charset="0"/>
                <a:cs typeface="Times New Roman" panose="02020603050405020304" pitchFamily="18" charset="0"/>
              </a:rPr>
              <a:t>Parameter Tuning</a:t>
            </a:r>
            <a:r>
              <a:rPr lang="en-US" sz="1600" dirty="0" smtClean="0">
                <a:solidFill>
                  <a:schemeClr val="dk2"/>
                </a:solidFill>
                <a:latin typeface="Times New Roman" panose="02020603050405020304" pitchFamily="18" charset="0"/>
                <a:cs typeface="Times New Roman" panose="02020603050405020304" pitchFamily="18" charset="0"/>
              </a:rPr>
              <a:t> </a:t>
            </a:r>
            <a:r>
              <a:rPr lang="en-US" sz="1600" dirty="0">
                <a:solidFill>
                  <a:schemeClr val="dk2"/>
                </a:solidFill>
                <a:latin typeface="Times New Roman" panose="02020603050405020304" pitchFamily="18" charset="0"/>
                <a:cs typeface="Times New Roman" panose="02020603050405020304" pitchFamily="18" charset="0"/>
              </a:rPr>
              <a:t>– </a:t>
            </a:r>
            <a:r>
              <a:rPr lang="en-US" sz="1600" dirty="0" smtClean="0">
                <a:solidFill>
                  <a:schemeClr val="dk2"/>
                </a:solidFill>
                <a:latin typeface="Times New Roman" panose="02020603050405020304" pitchFamily="18" charset="0"/>
                <a:cs typeface="Times New Roman" panose="02020603050405020304" pitchFamily="18" charset="0"/>
              </a:rPr>
              <a:t>Tune the parameters to resolve </a:t>
            </a:r>
            <a:r>
              <a:rPr lang="en-US" sz="1600" dirty="0" err="1" smtClean="0">
                <a:solidFill>
                  <a:schemeClr val="dk2"/>
                </a:solidFill>
                <a:latin typeface="Times New Roman" panose="02020603050405020304" pitchFamily="18" charset="0"/>
                <a:cs typeface="Times New Roman" panose="02020603050405020304" pitchFamily="18" charset="0"/>
              </a:rPr>
              <a:t>underfit</a:t>
            </a:r>
            <a:r>
              <a:rPr lang="en-US" sz="1600" dirty="0" smtClean="0">
                <a:solidFill>
                  <a:schemeClr val="dk2"/>
                </a:solidFill>
                <a:latin typeface="Times New Roman" panose="02020603050405020304" pitchFamily="18" charset="0"/>
                <a:cs typeface="Times New Roman" panose="02020603050405020304" pitchFamily="18" charset="0"/>
              </a:rPr>
              <a:t> or </a:t>
            </a:r>
            <a:r>
              <a:rPr lang="en-US" sz="1600" dirty="0" err="1" smtClean="0">
                <a:solidFill>
                  <a:schemeClr val="dk2"/>
                </a:solidFill>
                <a:latin typeface="Times New Roman" panose="02020603050405020304" pitchFamily="18" charset="0"/>
                <a:cs typeface="Times New Roman" panose="02020603050405020304" pitchFamily="18" charset="0"/>
              </a:rPr>
              <a:t>overfit</a:t>
            </a:r>
            <a:r>
              <a:rPr lang="en-US" sz="1600" dirty="0" smtClean="0">
                <a:solidFill>
                  <a:schemeClr val="dk2"/>
                </a:solidFill>
                <a:latin typeface="Times New Roman" panose="02020603050405020304" pitchFamily="18" charset="0"/>
                <a:cs typeface="Times New Roman" panose="02020603050405020304" pitchFamily="18" charset="0"/>
              </a:rPr>
              <a:t> using CV set.</a:t>
            </a:r>
          </a:p>
          <a:p>
            <a:pPr marL="482600" lvl="0" indent="-342900" algn="just">
              <a:spcBef>
                <a:spcPts val="600"/>
              </a:spcBef>
              <a:buClr>
                <a:schemeClr val="dk2"/>
              </a:buClr>
              <a:buFont typeface="+mj-lt"/>
              <a:buAutoNum type="arabicPeriod"/>
            </a:pPr>
            <a:r>
              <a:rPr lang="en-US" sz="1600" b="1" u="sng" dirty="0" smtClean="0">
                <a:solidFill>
                  <a:schemeClr val="dk2"/>
                </a:solidFill>
                <a:latin typeface="Times New Roman" panose="02020603050405020304" pitchFamily="18" charset="0"/>
                <a:cs typeface="Times New Roman" panose="02020603050405020304" pitchFamily="18" charset="0"/>
              </a:rPr>
              <a:t>Model Testing</a:t>
            </a:r>
            <a:r>
              <a:rPr lang="en-US" sz="1600" dirty="0">
                <a:solidFill>
                  <a:schemeClr val="dk2"/>
                </a:solidFill>
                <a:latin typeface="Times New Roman" panose="02020603050405020304" pitchFamily="18" charset="0"/>
                <a:cs typeface="Times New Roman" panose="02020603050405020304" pitchFamily="18" charset="0"/>
              </a:rPr>
              <a:t> – </a:t>
            </a:r>
            <a:r>
              <a:rPr lang="en-US" sz="1600" dirty="0" smtClean="0">
                <a:solidFill>
                  <a:schemeClr val="dk2"/>
                </a:solidFill>
                <a:latin typeface="Times New Roman" panose="02020603050405020304" pitchFamily="18" charset="0"/>
                <a:cs typeface="Times New Roman" panose="02020603050405020304" pitchFamily="18" charset="0"/>
              </a:rPr>
              <a:t>Test the performance of the model using the Test Set</a:t>
            </a:r>
          </a:p>
          <a:p>
            <a:pPr marL="482600" lvl="0" indent="-342900" algn="just">
              <a:spcBef>
                <a:spcPts val="600"/>
              </a:spcBef>
              <a:buClr>
                <a:schemeClr val="dk2"/>
              </a:buClr>
              <a:buFont typeface="+mj-lt"/>
              <a:buAutoNum type="arabicPeriod"/>
            </a:pPr>
            <a:r>
              <a:rPr lang="en-US" sz="1600" b="1" u="sng" dirty="0" smtClean="0">
                <a:solidFill>
                  <a:schemeClr val="dk2"/>
                </a:solidFill>
                <a:latin typeface="Times New Roman" panose="02020603050405020304" pitchFamily="18" charset="0"/>
                <a:cs typeface="Times New Roman" panose="02020603050405020304" pitchFamily="18" charset="0"/>
              </a:rPr>
              <a:t>Gesture Interpretation</a:t>
            </a:r>
            <a:r>
              <a:rPr lang="en-US" sz="1600" dirty="0">
                <a:solidFill>
                  <a:schemeClr val="dk2"/>
                </a:solidFill>
                <a:latin typeface="Times New Roman" panose="02020603050405020304" pitchFamily="18" charset="0"/>
                <a:cs typeface="Times New Roman" panose="02020603050405020304" pitchFamily="18" charset="0"/>
              </a:rPr>
              <a:t> – </a:t>
            </a:r>
            <a:r>
              <a:rPr lang="en-US" sz="1600" dirty="0" smtClean="0">
                <a:solidFill>
                  <a:schemeClr val="dk2"/>
                </a:solidFill>
                <a:latin typeface="Times New Roman" panose="02020603050405020304" pitchFamily="18" charset="0"/>
                <a:cs typeface="Times New Roman" panose="02020603050405020304" pitchFamily="18" charset="0"/>
              </a:rPr>
              <a:t>Use the trained model to interpret </a:t>
            </a:r>
            <a:r>
              <a:rPr lang="en-US" sz="1600" dirty="0">
                <a:solidFill>
                  <a:schemeClr val="bg2"/>
                </a:solidFill>
                <a:latin typeface="Times New Roman" panose="02020603050405020304" pitchFamily="18" charset="0"/>
                <a:cs typeface="Times New Roman" panose="02020603050405020304" pitchFamily="18" charset="0"/>
              </a:rPr>
              <a:t>sign language gestures in real-time and convert them into corresponding text and speech</a:t>
            </a:r>
            <a:r>
              <a:rPr lang="en-US" sz="1600" dirty="0">
                <a:latin typeface="Times New Roman" panose="02020603050405020304" pitchFamily="18" charset="0"/>
                <a:cs typeface="Times New Roman" panose="02020603050405020304" pitchFamily="18" charset="0"/>
              </a:rPr>
              <a:t>.</a:t>
            </a:r>
            <a:endParaRPr lang="en-US" sz="1600" b="1" u="sng" dirty="0" smtClean="0">
              <a:solidFill>
                <a:schemeClr val="dk2"/>
              </a:solidFill>
              <a:latin typeface="Times New Roman" panose="02020603050405020304" pitchFamily="18" charset="0"/>
              <a:cs typeface="Times New Roman" panose="02020603050405020304" pitchFamily="18" charset="0"/>
            </a:endParaRPr>
          </a:p>
          <a:p>
            <a:pPr marL="482600" lvl="0" indent="-342900" algn="just">
              <a:spcBef>
                <a:spcPts val="600"/>
              </a:spcBef>
              <a:buClr>
                <a:schemeClr val="dk2"/>
              </a:buClr>
              <a:buFont typeface="+mj-lt"/>
              <a:buAutoNum type="arabicPeriod"/>
            </a:pPr>
            <a:r>
              <a:rPr lang="en-US" sz="1600" b="1" u="sng" dirty="0" smtClean="0">
                <a:solidFill>
                  <a:schemeClr val="dk2"/>
                </a:solidFill>
                <a:latin typeface="Times New Roman" panose="02020603050405020304" pitchFamily="18" charset="0"/>
                <a:cs typeface="Times New Roman" panose="02020603050405020304" pitchFamily="18" charset="0"/>
              </a:rPr>
              <a:t>3D Model Generation</a:t>
            </a:r>
            <a:r>
              <a:rPr lang="en-US" sz="1600" dirty="0">
                <a:solidFill>
                  <a:schemeClr val="dk2"/>
                </a:solidFill>
                <a:latin typeface="Times New Roman" panose="02020603050405020304" pitchFamily="18" charset="0"/>
                <a:cs typeface="Times New Roman" panose="02020603050405020304" pitchFamily="18" charset="0"/>
              </a:rPr>
              <a:t> – </a:t>
            </a:r>
            <a:r>
              <a:rPr lang="en-US" sz="1600" dirty="0">
                <a:solidFill>
                  <a:schemeClr val="bg2"/>
                </a:solidFill>
                <a:latin typeface="Times New Roman" panose="02020603050405020304" pitchFamily="18" charset="0"/>
                <a:cs typeface="Times New Roman" panose="02020603050405020304" pitchFamily="18" charset="0"/>
              </a:rPr>
              <a:t>Use Blender software to generate 3D models showing the sign language gesture for each word in a sentence based on speech </a:t>
            </a:r>
            <a:r>
              <a:rPr lang="en-US" sz="1600" dirty="0" smtClean="0">
                <a:solidFill>
                  <a:schemeClr val="bg2"/>
                </a:solidFill>
                <a:latin typeface="Times New Roman" panose="02020603050405020304" pitchFamily="18" charset="0"/>
                <a:cs typeface="Times New Roman" panose="02020603050405020304" pitchFamily="18" charset="0"/>
              </a:rPr>
              <a:t>input.</a:t>
            </a:r>
          </a:p>
          <a:p>
            <a:pPr marL="482600" lvl="0" indent="-342900" algn="just">
              <a:spcBef>
                <a:spcPts val="600"/>
              </a:spcBef>
              <a:buClr>
                <a:schemeClr val="dk2"/>
              </a:buClr>
              <a:buFont typeface="+mj-lt"/>
              <a:buAutoNum type="arabicPeriod"/>
            </a:pPr>
            <a:r>
              <a:rPr lang="en-US" sz="1600" b="1" u="sng" dirty="0" smtClean="0">
                <a:solidFill>
                  <a:schemeClr val="dk2"/>
                </a:solidFill>
                <a:latin typeface="Times New Roman" panose="02020603050405020304" pitchFamily="18" charset="0"/>
                <a:cs typeface="Times New Roman" panose="02020603050405020304" pitchFamily="18" charset="0"/>
              </a:rPr>
              <a:t>User Interface </a:t>
            </a:r>
            <a:r>
              <a:rPr lang="en-US" sz="1600" dirty="0">
                <a:solidFill>
                  <a:schemeClr val="dk2"/>
                </a:solidFill>
                <a:latin typeface="Times New Roman" panose="02020603050405020304" pitchFamily="18" charset="0"/>
                <a:cs typeface="Times New Roman" panose="02020603050405020304" pitchFamily="18" charset="0"/>
              </a:rPr>
              <a:t>–</a:t>
            </a:r>
            <a:r>
              <a:rPr lang="en-US" sz="1600" dirty="0">
                <a:solidFill>
                  <a:schemeClr val="bg2"/>
                </a:solidFill>
                <a:latin typeface="Times New Roman" panose="02020603050405020304" pitchFamily="18" charset="0"/>
                <a:cs typeface="Times New Roman" panose="02020603050405020304" pitchFamily="18" charset="0"/>
              </a:rPr>
              <a:t> Develop a user-friendly interface for the system that allows </a:t>
            </a:r>
            <a:r>
              <a:rPr lang="en-US" sz="1600" dirty="0" smtClean="0">
                <a:solidFill>
                  <a:schemeClr val="bg2"/>
                </a:solidFill>
                <a:latin typeface="Times New Roman" panose="02020603050405020304" pitchFamily="18" charset="0"/>
                <a:cs typeface="Times New Roman" panose="02020603050405020304" pitchFamily="18" charset="0"/>
              </a:rPr>
              <a:t>users to leverage the benefits of the system</a:t>
            </a:r>
            <a:endParaRPr lang="en-US" sz="1600" b="1" u="sng" dirty="0" smtClean="0">
              <a:solidFill>
                <a:schemeClr val="bg2"/>
              </a:solidFill>
              <a:latin typeface="Times New Roman" panose="02020603050405020304" pitchFamily="18" charset="0"/>
              <a:cs typeface="Times New Roman" panose="02020603050405020304" pitchFamily="18" charset="0"/>
            </a:endParaRPr>
          </a:p>
          <a:p>
            <a:pPr marL="482600" lvl="0" indent="-342900" algn="just">
              <a:spcBef>
                <a:spcPts val="600"/>
              </a:spcBef>
              <a:buClr>
                <a:schemeClr val="dk2"/>
              </a:buClr>
              <a:buFont typeface="+mj-lt"/>
              <a:buAutoNum type="arabicPeriod"/>
            </a:pPr>
            <a:endParaRPr lang="en-US" sz="18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bg2"/>
                </a:solidFill>
                <a:latin typeface="Times New Roman" panose="02020603050405020304" pitchFamily="18" charset="0"/>
                <a:cs typeface="Times New Roman" panose="02020603050405020304" pitchFamily="18" charset="0"/>
              </a:rPr>
              <a:t>Proposed Software Design</a:t>
            </a:r>
            <a:endParaRPr lang="en-IN" sz="2800" b="1" dirty="0">
              <a:solidFill>
                <a:schemeClr val="bg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871" r="5111" b="18308"/>
          <a:stretch/>
        </p:blipFill>
        <p:spPr>
          <a:xfrm>
            <a:off x="1064525" y="1109628"/>
            <a:ext cx="6844352" cy="3666070"/>
          </a:xfrm>
          <a:prstGeom prst="rect">
            <a:avLst/>
          </a:prstGeom>
        </p:spPr>
      </p:pic>
    </p:spTree>
    <p:extLst>
      <p:ext uri="{BB962C8B-B14F-4D97-AF65-F5344CB8AC3E}">
        <p14:creationId xmlns:p14="http://schemas.microsoft.com/office/powerpoint/2010/main" val="2567302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bg2"/>
                </a:solidFill>
                <a:latin typeface="Times New Roman" panose="02020603050405020304" pitchFamily="18" charset="0"/>
                <a:cs typeface="Times New Roman" panose="02020603050405020304" pitchFamily="18" charset="0"/>
              </a:rPr>
              <a:t>Proposed Software Design</a:t>
            </a:r>
            <a:endParaRPr lang="en-IN" sz="2800" b="1" dirty="0">
              <a:solidFill>
                <a:schemeClr val="bg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65"/>
          <a:stretch/>
        </p:blipFill>
        <p:spPr>
          <a:xfrm>
            <a:off x="1188195" y="929342"/>
            <a:ext cx="6659268" cy="4064346"/>
          </a:xfrm>
          <a:prstGeom prst="rect">
            <a:avLst/>
          </a:prstGeom>
        </p:spPr>
      </p:pic>
    </p:spTree>
    <p:extLst>
      <p:ext uri="{BB962C8B-B14F-4D97-AF65-F5344CB8AC3E}">
        <p14:creationId xmlns:p14="http://schemas.microsoft.com/office/powerpoint/2010/main" val="610998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bg2"/>
                </a:solidFill>
                <a:latin typeface="Times New Roman" panose="02020603050405020304" pitchFamily="18" charset="0"/>
                <a:cs typeface="Times New Roman" panose="02020603050405020304" pitchFamily="18" charset="0"/>
              </a:rPr>
              <a:t>Proposed Software Design</a:t>
            </a:r>
            <a:endParaRPr lang="en-IN" sz="2800" b="1" dirty="0">
              <a:solidFill>
                <a:schemeClr val="bg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707" y="925893"/>
            <a:ext cx="6591869" cy="4040499"/>
          </a:xfrm>
          <a:prstGeom prst="rect">
            <a:avLst/>
          </a:prstGeom>
        </p:spPr>
      </p:pic>
    </p:spTree>
    <p:extLst>
      <p:ext uri="{BB962C8B-B14F-4D97-AF65-F5344CB8AC3E}">
        <p14:creationId xmlns:p14="http://schemas.microsoft.com/office/powerpoint/2010/main" val="2944316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1"/>
          <p:cNvSpPr txBox="1"/>
          <p:nvPr/>
        </p:nvSpPr>
        <p:spPr>
          <a:xfrm>
            <a:off x="4760714" y="933989"/>
            <a:ext cx="386467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Times New Roman" panose="02020603050405020304" pitchFamily="18" charset="0"/>
                <a:ea typeface="Roboto"/>
                <a:cs typeface="Times New Roman" panose="02020603050405020304" pitchFamily="18" charset="0"/>
                <a:sym typeface="Roboto"/>
              </a:rPr>
              <a:t>Software Requirements:</a:t>
            </a:r>
          </a:p>
          <a:p>
            <a:pPr marL="0" lvl="0" indent="0" algn="l" rtl="0">
              <a:spcBef>
                <a:spcPts val="0"/>
              </a:spcBef>
              <a:spcAft>
                <a:spcPts val="0"/>
              </a:spcAft>
              <a:buNone/>
            </a:pPr>
            <a:endParaRPr sz="800" b="1" dirty="0">
              <a:latin typeface="Times New Roman" panose="02020603050405020304" pitchFamily="18" charset="0"/>
              <a:ea typeface="Roboto"/>
              <a:cs typeface="Times New Roman" panose="02020603050405020304" pitchFamily="18" charset="0"/>
              <a:sym typeface="Roboto"/>
            </a:endParaRP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Operating System - Windows</a:t>
            </a:r>
            <a:endParaRPr sz="1800" dirty="0">
              <a:solidFill>
                <a:schemeClr val="dk2"/>
              </a:solidFill>
              <a:latin typeface="Times New Roman" panose="02020603050405020304" pitchFamily="18" charset="0"/>
              <a:ea typeface="Roboto"/>
              <a:cs typeface="Times New Roman" panose="02020603050405020304" pitchFamily="18" charset="0"/>
              <a:sym typeface="Roboto"/>
            </a:endParaRP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Python – Python 3.7 &amp; above</a:t>
            </a: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Web Interface – React.js</a:t>
            </a: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Web Server – Express.js</a:t>
            </a: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Run Time Environment – Node.js</a:t>
            </a:r>
            <a:endParaRPr sz="1800" dirty="0">
              <a:solidFill>
                <a:schemeClr val="dk2"/>
              </a:solidFill>
              <a:latin typeface="Times New Roman" panose="02020603050405020304" pitchFamily="18" charset="0"/>
              <a:ea typeface="Roboto"/>
              <a:cs typeface="Times New Roman" panose="02020603050405020304" pitchFamily="18" charset="0"/>
              <a:sym typeface="Roboto"/>
            </a:endParaRP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ML Library – Tensorflow (keras)</a:t>
            </a:r>
            <a:endParaRPr sz="1800" dirty="0">
              <a:solidFill>
                <a:schemeClr val="dk2"/>
              </a:solidFill>
              <a:latin typeface="Times New Roman" panose="02020603050405020304" pitchFamily="18" charset="0"/>
              <a:ea typeface="Roboto"/>
              <a:cs typeface="Times New Roman" panose="02020603050405020304" pitchFamily="18" charset="0"/>
              <a:sym typeface="Roboto"/>
            </a:endParaRPr>
          </a:p>
          <a:p>
            <a:pPr marL="457200" lvl="0" indent="-317500" algn="l" rtl="0">
              <a:spcBef>
                <a:spcPts val="0"/>
              </a:spcBef>
              <a:spcAft>
                <a:spcPts val="0"/>
              </a:spcAft>
              <a:buClr>
                <a:schemeClr val="dk2"/>
              </a:buClr>
              <a:buSzPts val="1400"/>
              <a:buFont typeface="Roboto"/>
              <a:buChar char="●"/>
            </a:pPr>
            <a:r>
              <a:rPr lang="en" sz="1800" dirty="0">
                <a:solidFill>
                  <a:schemeClr val="dk2"/>
                </a:solidFill>
                <a:latin typeface="Times New Roman" panose="02020603050405020304" pitchFamily="18" charset="0"/>
                <a:ea typeface="Roboto"/>
                <a:cs typeface="Times New Roman" panose="02020603050405020304" pitchFamily="18" charset="0"/>
                <a:sym typeface="Roboto"/>
              </a:rPr>
              <a:t>Image Processing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OpenCv</a:t>
            </a: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3D Modelling – </a:t>
            </a:r>
            <a:r>
              <a:rPr lang="en" sz="1800" smtClean="0">
                <a:solidFill>
                  <a:schemeClr val="dk2"/>
                </a:solidFill>
                <a:latin typeface="Times New Roman" panose="02020603050405020304" pitchFamily="18" charset="0"/>
                <a:ea typeface="Roboto"/>
                <a:cs typeface="Times New Roman" panose="02020603050405020304" pitchFamily="18" charset="0"/>
                <a:sym typeface="Roboto"/>
              </a:rPr>
              <a:t>Blender </a:t>
            </a:r>
            <a:r>
              <a:rPr lang="en" sz="1800" smtClean="0">
                <a:solidFill>
                  <a:schemeClr val="dk2"/>
                </a:solidFill>
                <a:latin typeface="Times New Roman" panose="02020603050405020304" pitchFamily="18" charset="0"/>
                <a:ea typeface="Roboto"/>
                <a:cs typeface="Times New Roman" panose="02020603050405020304" pitchFamily="18" charset="0"/>
                <a:sym typeface="Roboto"/>
              </a:rPr>
              <a:t>Software</a:t>
            </a:r>
          </a:p>
          <a:p>
            <a:pPr marL="457200" lvl="0" indent="-317500" algn="l" rtl="0">
              <a:spcBef>
                <a:spcPts val="0"/>
              </a:spcBef>
              <a:spcAft>
                <a:spcPts val="0"/>
              </a:spcAft>
              <a:buClr>
                <a:schemeClr val="dk2"/>
              </a:buClr>
              <a:buSzPts val="1400"/>
              <a:buFont typeface="Roboto"/>
              <a:buChar char="●"/>
            </a:pPr>
            <a:r>
              <a:rPr lang="en" sz="1800" smtClean="0">
                <a:solidFill>
                  <a:schemeClr val="dk2"/>
                </a:solidFill>
                <a:latin typeface="Times New Roman" panose="02020603050405020304" pitchFamily="18" charset="0"/>
                <a:ea typeface="Roboto"/>
                <a:cs typeface="Times New Roman" panose="02020603050405020304" pitchFamily="18" charset="0"/>
                <a:sym typeface="Roboto"/>
              </a:rPr>
              <a:t>IDE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Jupyter Notebook</a:t>
            </a: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Database – MongoDB</a:t>
            </a: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Version Control System - Git</a:t>
            </a:r>
            <a:endParaRPr sz="1800" dirty="0">
              <a:solidFill>
                <a:schemeClr val="dk2"/>
              </a:solidFill>
              <a:latin typeface="Times New Roman" panose="02020603050405020304" pitchFamily="18" charset="0"/>
              <a:ea typeface="Roboto"/>
              <a:cs typeface="Times New Roman" panose="02020603050405020304" pitchFamily="18" charset="0"/>
              <a:sym typeface="Roboto"/>
            </a:endParaRPr>
          </a:p>
        </p:txBody>
      </p:sp>
      <p:sp>
        <p:nvSpPr>
          <p:cNvPr id="129" name="Google Shape;129;p21"/>
          <p:cNvSpPr txBox="1"/>
          <p:nvPr/>
        </p:nvSpPr>
        <p:spPr>
          <a:xfrm>
            <a:off x="582823" y="933989"/>
            <a:ext cx="3497858" cy="33547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Times New Roman" panose="02020603050405020304" pitchFamily="18" charset="0"/>
                <a:ea typeface="Roboto"/>
                <a:cs typeface="Times New Roman" panose="02020603050405020304" pitchFamily="18" charset="0"/>
                <a:sym typeface="Roboto"/>
              </a:rPr>
              <a:t>Hardware Requirements:</a:t>
            </a:r>
          </a:p>
          <a:p>
            <a:pPr marL="0" lvl="0" indent="0" algn="l" rtl="0">
              <a:spcBef>
                <a:spcPts val="0"/>
              </a:spcBef>
              <a:spcAft>
                <a:spcPts val="0"/>
              </a:spcAft>
              <a:buNone/>
            </a:pPr>
            <a:endParaRPr sz="800" dirty="0">
              <a:latin typeface="Times New Roman" panose="02020603050405020304" pitchFamily="18" charset="0"/>
              <a:ea typeface="Roboto"/>
              <a:cs typeface="Times New Roman" panose="02020603050405020304" pitchFamily="18" charset="0"/>
              <a:sym typeface="Roboto"/>
            </a:endParaRP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Processor : Intel i7 or AMD Ryzen 7 </a:t>
            </a:r>
            <a:endParaRPr sz="1800" dirty="0">
              <a:solidFill>
                <a:schemeClr val="dk2"/>
              </a:solidFill>
              <a:latin typeface="Times New Roman" panose="02020603050405020304" pitchFamily="18" charset="0"/>
              <a:ea typeface="Roboto"/>
              <a:cs typeface="Times New Roman" panose="02020603050405020304" pitchFamily="18" charset="0"/>
              <a:sym typeface="Roboto"/>
            </a:endParaRP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GPU : NIVIDIA GeForce RTX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2070</a:t>
            </a: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Camera</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ESP32/Raspberry pi Camera</a:t>
            </a: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Wifi – 25Mbps atleast</a:t>
            </a:r>
            <a:endParaRPr sz="1800" dirty="0" smtClean="0">
              <a:solidFill>
                <a:schemeClr val="dk2"/>
              </a:solidFill>
              <a:latin typeface="Times New Roman" panose="02020603050405020304" pitchFamily="18" charset="0"/>
              <a:ea typeface="Roboto"/>
              <a:cs typeface="Times New Roman" panose="02020603050405020304" pitchFamily="18" charset="0"/>
              <a:sym typeface="Roboto"/>
            </a:endParaRPr>
          </a:p>
          <a:p>
            <a:pPr marL="457200" lvl="0" indent="-317500" algn="l" rtl="0">
              <a:spcBef>
                <a:spcPts val="0"/>
              </a:spcBef>
              <a:spcAft>
                <a:spcPts val="0"/>
              </a:spcAft>
              <a:buClr>
                <a:schemeClr val="dk2"/>
              </a:buClr>
              <a:buSzPts val="1400"/>
              <a:buFont typeface="Roboto"/>
              <a:buChar char="●"/>
            </a:pP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Interface </a:t>
            </a:r>
            <a:r>
              <a:rPr lang="en" sz="1800" dirty="0">
                <a:solidFill>
                  <a:schemeClr val="dk2"/>
                </a:solidFill>
                <a:latin typeface="Times New Roman" panose="02020603050405020304" pitchFamily="18" charset="0"/>
                <a:ea typeface="Roboto"/>
                <a:cs typeface="Times New Roman" panose="02020603050405020304" pitchFamily="18" charset="0"/>
                <a:sym typeface="Roboto"/>
              </a:rPr>
              <a:t>computer: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Laptop/Desktop</a:t>
            </a:r>
          </a:p>
          <a:p>
            <a:pPr marL="457200" lvl="0" indent="-317500" algn="l" rtl="0">
              <a:spcBef>
                <a:spcPts val="0"/>
              </a:spcBef>
              <a:spcAft>
                <a:spcPts val="0"/>
              </a:spcAft>
              <a:buClr>
                <a:schemeClr val="dk2"/>
              </a:buClr>
              <a:buSzPts val="1400"/>
              <a:buFont typeface="Roboto"/>
              <a:buChar char="●"/>
            </a:pPr>
            <a:endParaRPr sz="1800" dirty="0">
              <a:solidFill>
                <a:schemeClr val="dk2"/>
              </a:solidFill>
              <a:latin typeface="Times New Roman" panose="02020603050405020304" pitchFamily="18" charset="0"/>
              <a:ea typeface="Roboto"/>
              <a:cs typeface="Times New Roman" panose="02020603050405020304" pitchFamily="18" charset="0"/>
              <a:sym typeface="Roboto"/>
            </a:endParaRPr>
          </a:p>
        </p:txBody>
      </p:sp>
      <p:sp>
        <p:nvSpPr>
          <p:cNvPr id="130" name="Google Shape;130;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16</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156986" y="158126"/>
            <a:ext cx="5479385"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Hardware/Software Requirements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30" name="Google Shape;130;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17</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156986" y="158126"/>
            <a:ext cx="3536546"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Work </a:t>
            </a:r>
            <a:r>
              <a:rPr lang="en-US" sz="2800" b="1" dirty="0" smtClean="0">
                <a:latin typeface="Times New Roman" panose="02020603050405020304" pitchFamily="18" charset="0"/>
                <a:cs typeface="Times New Roman" panose="02020603050405020304" pitchFamily="18" charset="0"/>
              </a:rPr>
              <a:t>Plan – 9 Phases</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7882"/>
            <a:ext cx="9143999" cy="4317810"/>
          </a:xfrm>
          <a:prstGeom prst="rect">
            <a:avLst/>
          </a:prstGeom>
        </p:spPr>
      </p:pic>
    </p:spTree>
    <p:extLst>
      <p:ext uri="{BB962C8B-B14F-4D97-AF65-F5344CB8AC3E}">
        <p14:creationId xmlns:p14="http://schemas.microsoft.com/office/powerpoint/2010/main" val="398290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30" name="Google Shape;130;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18</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156986" y="158126"/>
            <a:ext cx="1871025"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Work Plan</a:t>
            </a:r>
          </a:p>
        </p:txBody>
      </p:sp>
      <p:sp>
        <p:nvSpPr>
          <p:cNvPr id="4" name="Google Shape;129;p21"/>
          <p:cNvSpPr txBox="1"/>
          <p:nvPr/>
        </p:nvSpPr>
        <p:spPr>
          <a:xfrm>
            <a:off x="138424" y="803881"/>
            <a:ext cx="8933817" cy="46166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smtClean="0">
                <a:latin typeface="Times New Roman" panose="02020603050405020304" pitchFamily="18" charset="0"/>
                <a:ea typeface="Roboto"/>
                <a:cs typeface="Times New Roman" panose="02020603050405020304" pitchFamily="18" charset="0"/>
                <a:sym typeface="Roboto"/>
              </a:rPr>
              <a:t>Phase I :- Project Planning</a:t>
            </a:r>
            <a:endParaRPr lang="en" sz="800" dirty="0">
              <a:latin typeface="Times New Roman" panose="02020603050405020304" pitchFamily="18" charset="0"/>
              <a:ea typeface="Roboto"/>
              <a:cs typeface="Times New Roman" panose="02020603050405020304" pitchFamily="18" charset="0"/>
              <a:sym typeface="Roboto"/>
            </a:endParaRPr>
          </a:p>
          <a:p>
            <a:pPr lvl="2"/>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Define project scope and objectives </a:t>
            </a:r>
            <a:endParaRPr lang="en" sz="1800" dirty="0">
              <a:solidFill>
                <a:schemeClr val="dk2"/>
              </a:solidFill>
              <a:latin typeface="Times New Roman" panose="02020603050405020304" pitchFamily="18" charset="0"/>
              <a:ea typeface="Roboto"/>
              <a:cs typeface="Times New Roman" panose="02020603050405020304" pitchFamily="18" charset="0"/>
              <a:sym typeface="Roboto"/>
            </a:endParaRPr>
          </a:p>
          <a:p>
            <a:pPr lvl="2"/>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Identify Key stakeholders and establish a communication plan</a:t>
            </a:r>
            <a:endParaRPr lang="en" sz="1800" dirty="0">
              <a:solidFill>
                <a:schemeClr val="dk2"/>
              </a:solidFill>
              <a:latin typeface="Times New Roman" panose="02020603050405020304" pitchFamily="18" charset="0"/>
              <a:ea typeface="Roboto"/>
              <a:cs typeface="Times New Roman" panose="02020603050405020304" pitchFamily="18" charset="0"/>
              <a:sym typeface="Roboto"/>
            </a:endParaRPr>
          </a:p>
          <a:p>
            <a:pPr lvl="2"/>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Develop a detailed project timeline with milestones and deadline</a:t>
            </a:r>
          </a:p>
          <a:p>
            <a:pPr lvl="2"/>
            <a:r>
              <a:rPr lang="en" sz="1800" b="1" dirty="0" smtClean="0">
                <a:solidFill>
                  <a:schemeClr val="dk2"/>
                </a:solidFill>
                <a:latin typeface="Times New Roman" panose="02020603050405020304" pitchFamily="18" charset="0"/>
                <a:ea typeface="Roboto"/>
                <a:cs typeface="Times New Roman" panose="02020603050405020304" pitchFamily="18" charset="0"/>
                <a:sym typeface="Roboto"/>
              </a:rPr>
              <a:t>Phase II :- Data Collection</a:t>
            </a:r>
          </a:p>
          <a:p>
            <a:pPr lvl="2"/>
            <a:r>
              <a:rPr lang="en" sz="1800" b="1" dirty="0" smtClean="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Identify the sign language gestures that will be used in the project (ASL)</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Collect large dataset of images/videos of these gestures</a:t>
            </a:r>
          </a:p>
          <a:p>
            <a:pPr lvl="2"/>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Ensure dataset is diverse and representative of different individuals performing gestures</a:t>
            </a:r>
          </a:p>
          <a:p>
            <a:pPr lvl="2"/>
            <a:r>
              <a:rPr lang="en" sz="1800" b="1" dirty="0" smtClean="0">
                <a:solidFill>
                  <a:schemeClr val="dk2"/>
                </a:solidFill>
                <a:latin typeface="Times New Roman" panose="02020603050405020304" pitchFamily="18" charset="0"/>
                <a:ea typeface="Roboto"/>
                <a:cs typeface="Times New Roman" panose="02020603050405020304" pitchFamily="18" charset="0"/>
                <a:sym typeface="Roboto"/>
              </a:rPr>
              <a:t>Phase III :- Data Preprocessing</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Preprocess the data to enhance the quality and remove noise</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Resize images and adjust lighting if necessary</a:t>
            </a:r>
          </a:p>
          <a:p>
            <a:pPr lvl="2"/>
            <a:r>
              <a:rPr lang="en" sz="1800" b="1" dirty="0" smtClean="0">
                <a:solidFill>
                  <a:schemeClr val="dk2"/>
                </a:solidFill>
                <a:latin typeface="Times New Roman" panose="02020603050405020304" pitchFamily="18" charset="0"/>
                <a:ea typeface="Roboto"/>
                <a:cs typeface="Times New Roman" panose="02020603050405020304" pitchFamily="18" charset="0"/>
                <a:sym typeface="Roboto"/>
              </a:rPr>
              <a:t>Phase IV :- Model Development </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Develop an hybrid ML model combining both CNN and LSTM </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Train the model on training set and test it on new data</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Tune the parameters based on the test results to optimize the model</a:t>
            </a:r>
          </a:p>
          <a:p>
            <a:pPr marL="457200" lvl="0" indent="-317500" algn="l" rtl="0">
              <a:spcBef>
                <a:spcPts val="0"/>
              </a:spcBef>
              <a:spcAft>
                <a:spcPts val="0"/>
              </a:spcAft>
              <a:buClr>
                <a:schemeClr val="dk2"/>
              </a:buClr>
              <a:buSzPts val="1400"/>
              <a:buFont typeface="Roboto"/>
              <a:buChar char="●"/>
            </a:pPr>
            <a:endParaRPr sz="1800" dirty="0">
              <a:solidFill>
                <a:schemeClr val="dk2"/>
              </a:solidFill>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939964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30" name="Google Shape;130;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19</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156986" y="158126"/>
            <a:ext cx="1871025"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Work Plan</a:t>
            </a:r>
          </a:p>
        </p:txBody>
      </p:sp>
      <p:sp>
        <p:nvSpPr>
          <p:cNvPr id="4" name="Google Shape;129;p21"/>
          <p:cNvSpPr txBox="1"/>
          <p:nvPr/>
        </p:nvSpPr>
        <p:spPr>
          <a:xfrm>
            <a:off x="138424" y="803881"/>
            <a:ext cx="8933817" cy="46166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smtClean="0">
                <a:latin typeface="Times New Roman" panose="02020603050405020304" pitchFamily="18" charset="0"/>
                <a:ea typeface="Roboto"/>
                <a:cs typeface="Times New Roman" panose="02020603050405020304" pitchFamily="18" charset="0"/>
                <a:sym typeface="Roboto"/>
              </a:rPr>
              <a:t>Phase V :- Gesture Interpretation</a:t>
            </a:r>
            <a:endParaRPr lang="en" sz="800" dirty="0">
              <a:latin typeface="Times New Roman" panose="02020603050405020304" pitchFamily="18" charset="0"/>
              <a:ea typeface="Roboto"/>
              <a:cs typeface="Times New Roman" panose="02020603050405020304" pitchFamily="18" charset="0"/>
              <a:sym typeface="Roboto"/>
            </a:endParaRPr>
          </a:p>
          <a:p>
            <a:pPr lvl="2"/>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Use the trained model to interpret sign language gestures in real time</a:t>
            </a:r>
            <a:endParaRPr lang="en" sz="1800" dirty="0">
              <a:solidFill>
                <a:schemeClr val="dk2"/>
              </a:solidFill>
              <a:latin typeface="Times New Roman" panose="02020603050405020304" pitchFamily="18" charset="0"/>
              <a:ea typeface="Roboto"/>
              <a:cs typeface="Times New Roman" panose="02020603050405020304" pitchFamily="18" charset="0"/>
              <a:sym typeface="Roboto"/>
            </a:endParaRPr>
          </a:p>
          <a:p>
            <a:pPr lvl="2"/>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Convert the interpreted gestures to corresponding text and speech</a:t>
            </a:r>
          </a:p>
          <a:p>
            <a:pPr lvl="2"/>
            <a:r>
              <a:rPr lang="en" sz="1800" b="1" dirty="0" smtClean="0">
                <a:solidFill>
                  <a:schemeClr val="dk2"/>
                </a:solidFill>
                <a:latin typeface="Times New Roman" panose="02020603050405020304" pitchFamily="18" charset="0"/>
                <a:ea typeface="Roboto"/>
                <a:cs typeface="Times New Roman" panose="02020603050405020304" pitchFamily="18" charset="0"/>
                <a:sym typeface="Roboto"/>
              </a:rPr>
              <a:t>Phase VI :- 3D Model Generation</a:t>
            </a:r>
          </a:p>
          <a:p>
            <a:pPr lvl="2"/>
            <a:r>
              <a:rPr lang="en" sz="1800" b="1" dirty="0" smtClean="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Develop a system convert speech into corresponding text.</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Use Blender software to generate 3D models showing the sign language gesture for each    </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word in the sentence</a:t>
            </a:r>
          </a:p>
          <a:p>
            <a:pPr lvl="2"/>
            <a:r>
              <a:rPr lang="en" sz="1800" b="1" dirty="0" smtClean="0">
                <a:solidFill>
                  <a:schemeClr val="dk2"/>
                </a:solidFill>
                <a:latin typeface="Times New Roman" panose="02020603050405020304" pitchFamily="18" charset="0"/>
                <a:ea typeface="Roboto"/>
                <a:cs typeface="Times New Roman" panose="02020603050405020304" pitchFamily="18" charset="0"/>
                <a:sym typeface="Roboto"/>
              </a:rPr>
              <a:t>Phase VII :- User Interface Developement</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Develop an user friendly interface for the system</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Ensure that the interface allows the user to easily navigate through the application and</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allow them to leverage the ben</a:t>
            </a:r>
            <a:r>
              <a:rPr lang="en-IN" sz="1800" dirty="0" smtClean="0">
                <a:solidFill>
                  <a:schemeClr val="dk2"/>
                </a:solidFill>
                <a:latin typeface="Times New Roman" panose="02020603050405020304" pitchFamily="18" charset="0"/>
                <a:ea typeface="Roboto"/>
                <a:cs typeface="Times New Roman" panose="02020603050405020304" pitchFamily="18" charset="0"/>
                <a:sym typeface="Roboto"/>
              </a:rPr>
              <a:t>e</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fits of the application</a:t>
            </a:r>
          </a:p>
          <a:p>
            <a:pPr lvl="2"/>
            <a:r>
              <a:rPr lang="en" sz="1800" b="1" dirty="0" smtClean="0">
                <a:solidFill>
                  <a:schemeClr val="dk2"/>
                </a:solidFill>
                <a:latin typeface="Times New Roman" panose="02020603050405020304" pitchFamily="18" charset="0"/>
                <a:ea typeface="Roboto"/>
                <a:cs typeface="Times New Roman" panose="02020603050405020304" pitchFamily="18" charset="0"/>
                <a:sym typeface="Roboto"/>
              </a:rPr>
              <a:t>Phase VIII :- Testing and Deployment</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Conduct thorough testing of the entire system to ensure it works as expected</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F</a:t>
            </a:r>
            <a:r>
              <a:rPr lang="en-IN" sz="1800" dirty="0" err="1" smtClean="0">
                <a:solidFill>
                  <a:schemeClr val="dk2"/>
                </a:solidFill>
                <a:latin typeface="Times New Roman" panose="02020603050405020304" pitchFamily="18" charset="0"/>
                <a:ea typeface="Roboto"/>
                <a:cs typeface="Times New Roman" panose="02020603050405020304" pitchFamily="18" charset="0"/>
                <a:sym typeface="Roboto"/>
              </a:rPr>
              <a:t>i</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x any bugs or issues that arise during training</a:t>
            </a:r>
          </a:p>
          <a:p>
            <a:pPr lvl="2"/>
            <a:r>
              <a:rPr lang="en" sz="1800" dirty="0">
                <a:solidFill>
                  <a:schemeClr val="dk2"/>
                </a:solidFill>
                <a:latin typeface="Times New Roman" panose="02020603050405020304" pitchFamily="18" charset="0"/>
                <a:ea typeface="Roboto"/>
                <a:cs typeface="Times New Roman" panose="02020603050405020304" pitchFamily="18" charset="0"/>
                <a:sym typeface="Roboto"/>
              </a:rPr>
              <a:t> </a:t>
            </a:r>
            <a:r>
              <a:rPr lang="en" sz="1800" dirty="0" smtClean="0">
                <a:solidFill>
                  <a:schemeClr val="dk2"/>
                </a:solidFill>
                <a:latin typeface="Times New Roman" panose="02020603050405020304" pitchFamily="18" charset="0"/>
                <a:ea typeface="Roboto"/>
                <a:cs typeface="Times New Roman" panose="02020603050405020304" pitchFamily="18" charset="0"/>
                <a:sym typeface="Roboto"/>
              </a:rPr>
              <a:t>    - Deploy the system and provide necessary documentation for the users</a:t>
            </a:r>
          </a:p>
          <a:p>
            <a:pPr marL="457200" lvl="0" indent="-317500" algn="l" rtl="0">
              <a:spcBef>
                <a:spcPts val="0"/>
              </a:spcBef>
              <a:spcAft>
                <a:spcPts val="0"/>
              </a:spcAft>
              <a:buClr>
                <a:schemeClr val="dk2"/>
              </a:buClr>
              <a:buSzPts val="1400"/>
              <a:buFont typeface="Roboto"/>
              <a:buChar char="●"/>
            </a:pPr>
            <a:endParaRPr sz="1800" dirty="0">
              <a:solidFill>
                <a:schemeClr val="dk2"/>
              </a:solidFill>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85141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4"/>
          <p:cNvSpPr txBox="1">
            <a:spLocks noGrp="1"/>
          </p:cNvSpPr>
          <p:nvPr>
            <p:ph type="body" idx="1"/>
          </p:nvPr>
        </p:nvSpPr>
        <p:spPr>
          <a:xfrm>
            <a:off x="244891" y="961694"/>
            <a:ext cx="8553000" cy="366069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 sz="2000" dirty="0" smtClean="0">
                <a:solidFill>
                  <a:schemeClr val="dk2"/>
                </a:solidFill>
                <a:latin typeface="Times New Roman" panose="02020603050405020304" pitchFamily="18" charset="0"/>
                <a:cs typeface="Times New Roman" panose="02020603050405020304" pitchFamily="18" charset="0"/>
              </a:rPr>
              <a:t>Introduction</a:t>
            </a:r>
          </a:p>
          <a:p>
            <a:pPr marL="457200" lvl="0" indent="-317500" algn="l" rtl="0">
              <a:spcBef>
                <a:spcPts val="0"/>
              </a:spcBef>
              <a:spcAft>
                <a:spcPts val="0"/>
              </a:spcAft>
              <a:buClr>
                <a:schemeClr val="dk2"/>
              </a:buClr>
              <a:buSzPts val="1400"/>
              <a:buChar char="●"/>
            </a:pPr>
            <a:r>
              <a:rPr lang="en" sz="2000" dirty="0" smtClean="0">
                <a:solidFill>
                  <a:schemeClr val="dk2"/>
                </a:solidFill>
                <a:latin typeface="Times New Roman" panose="02020603050405020304" pitchFamily="18" charset="0"/>
                <a:cs typeface="Times New Roman" panose="02020603050405020304" pitchFamily="18" charset="0"/>
              </a:rPr>
              <a:t>Motivation</a:t>
            </a:r>
            <a:endParaRPr sz="2000" dirty="0">
              <a:solidFill>
                <a:schemeClr val="dk2"/>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2"/>
              </a:buClr>
              <a:buSzPts val="1400"/>
              <a:buChar char="●"/>
            </a:pPr>
            <a:r>
              <a:rPr lang="en" sz="2000" dirty="0">
                <a:solidFill>
                  <a:schemeClr val="dk2"/>
                </a:solidFill>
                <a:latin typeface="Times New Roman" panose="02020603050405020304" pitchFamily="18" charset="0"/>
                <a:cs typeface="Times New Roman" panose="02020603050405020304" pitchFamily="18" charset="0"/>
              </a:rPr>
              <a:t>Literature Survey</a:t>
            </a:r>
            <a:endParaRPr sz="2000" dirty="0">
              <a:solidFill>
                <a:schemeClr val="dk2"/>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2"/>
              </a:buClr>
              <a:buSzPts val="1400"/>
              <a:buChar char="●"/>
            </a:pPr>
            <a:r>
              <a:rPr lang="en" sz="2000" dirty="0">
                <a:solidFill>
                  <a:schemeClr val="dk2"/>
                </a:solidFill>
                <a:latin typeface="Times New Roman" panose="02020603050405020304" pitchFamily="18" charset="0"/>
                <a:cs typeface="Times New Roman" panose="02020603050405020304" pitchFamily="18" charset="0"/>
              </a:rPr>
              <a:t>Problem Statement</a:t>
            </a:r>
            <a:endParaRPr sz="2000" dirty="0">
              <a:solidFill>
                <a:schemeClr val="dk2"/>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2"/>
              </a:buClr>
              <a:buSzPts val="1400"/>
              <a:buChar char="●"/>
            </a:pPr>
            <a:r>
              <a:rPr lang="en" sz="2000" dirty="0">
                <a:solidFill>
                  <a:schemeClr val="dk2"/>
                </a:solidFill>
                <a:latin typeface="Times New Roman" panose="02020603050405020304" pitchFamily="18" charset="0"/>
                <a:cs typeface="Times New Roman" panose="02020603050405020304" pitchFamily="18" charset="0"/>
              </a:rPr>
              <a:t>Objectives</a:t>
            </a:r>
            <a:endParaRPr sz="2000" dirty="0">
              <a:solidFill>
                <a:schemeClr val="dk2"/>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2"/>
              </a:buClr>
              <a:buSzPts val="1400"/>
              <a:buChar char="●"/>
            </a:pPr>
            <a:r>
              <a:rPr lang="en" sz="2000" dirty="0">
                <a:solidFill>
                  <a:schemeClr val="dk2"/>
                </a:solidFill>
                <a:latin typeface="Times New Roman" panose="02020603050405020304" pitchFamily="18" charset="0"/>
                <a:cs typeface="Times New Roman" panose="02020603050405020304" pitchFamily="18" charset="0"/>
              </a:rPr>
              <a:t>Proposed Methodology</a:t>
            </a:r>
            <a:endParaRPr sz="2000" dirty="0">
              <a:solidFill>
                <a:schemeClr val="dk2"/>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2"/>
              </a:buClr>
              <a:buSzPts val="1400"/>
              <a:buChar char="●"/>
            </a:pPr>
            <a:r>
              <a:rPr lang="en" sz="2000" dirty="0">
                <a:solidFill>
                  <a:schemeClr val="dk2"/>
                </a:solidFill>
                <a:latin typeface="Times New Roman" panose="02020603050405020304" pitchFamily="18" charset="0"/>
                <a:cs typeface="Times New Roman" panose="02020603050405020304" pitchFamily="18" charset="0"/>
              </a:rPr>
              <a:t>Hardware/Software Requirements</a:t>
            </a:r>
            <a:endParaRPr sz="2000" dirty="0">
              <a:solidFill>
                <a:schemeClr val="dk2"/>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2"/>
              </a:buClr>
              <a:buSzPts val="1400"/>
              <a:buChar char="●"/>
            </a:pPr>
            <a:r>
              <a:rPr lang="en" sz="2000" dirty="0">
                <a:solidFill>
                  <a:schemeClr val="dk2"/>
                </a:solidFill>
                <a:latin typeface="Times New Roman" panose="02020603050405020304" pitchFamily="18" charset="0"/>
                <a:cs typeface="Times New Roman" panose="02020603050405020304" pitchFamily="18" charset="0"/>
              </a:rPr>
              <a:t>Expected Outcomes</a:t>
            </a:r>
            <a:endParaRPr sz="2000" dirty="0">
              <a:solidFill>
                <a:schemeClr val="dk2"/>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2"/>
              </a:buClr>
              <a:buSzPts val="1400"/>
              <a:buChar char="●"/>
            </a:pPr>
            <a:r>
              <a:rPr lang="en" sz="2000" dirty="0">
                <a:solidFill>
                  <a:schemeClr val="dk2"/>
                </a:solidFill>
                <a:latin typeface="Times New Roman" panose="02020603050405020304" pitchFamily="18" charset="0"/>
                <a:cs typeface="Times New Roman" panose="02020603050405020304" pitchFamily="18" charset="0"/>
              </a:rPr>
              <a:t>Conclusion</a:t>
            </a:r>
            <a:endParaRPr sz="2000" dirty="0">
              <a:solidFill>
                <a:schemeClr val="dk2"/>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2"/>
              </a:buClr>
              <a:buSzPts val="1400"/>
              <a:buChar char="●"/>
            </a:pPr>
            <a:r>
              <a:rPr lang="en" sz="2000" dirty="0">
                <a:solidFill>
                  <a:schemeClr val="dk2"/>
                </a:solidFill>
                <a:latin typeface="Times New Roman" panose="02020603050405020304" pitchFamily="18" charset="0"/>
                <a:cs typeface="Times New Roman" panose="02020603050405020304" pitchFamily="18" charset="0"/>
              </a:rPr>
              <a:t>References</a:t>
            </a:r>
            <a:endParaRPr sz="2000" dirty="0">
              <a:solidFill>
                <a:schemeClr val="dk2"/>
              </a:solidFill>
              <a:latin typeface="Times New Roman" panose="02020603050405020304" pitchFamily="18" charset="0"/>
              <a:cs typeface="Times New Roman" panose="02020603050405020304" pitchFamily="18" charset="0"/>
            </a:endParaRPr>
          </a:p>
        </p:txBody>
      </p:sp>
      <p:sp>
        <p:nvSpPr>
          <p:cNvPr id="80" name="Google Shape;80;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383765" y="171438"/>
            <a:ext cx="1563248"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bg2"/>
                </a:solidFill>
                <a:latin typeface="Times New Roman" panose="02020603050405020304" pitchFamily="18" charset="0"/>
                <a:cs typeface="Times New Roman" panose="02020603050405020304" pitchFamily="18" charset="0"/>
              </a:rPr>
              <a:t>Work Plan - Milestones</a:t>
            </a:r>
            <a:endParaRPr lang="en-IN" sz="2800" b="1" dirty="0">
              <a:solidFill>
                <a:schemeClr val="bg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045" t="25217" r="5319" b="20566"/>
          <a:stretch/>
        </p:blipFill>
        <p:spPr>
          <a:xfrm>
            <a:off x="360750" y="1387814"/>
            <a:ext cx="8287966" cy="3002604"/>
          </a:xfrm>
          <a:prstGeom prst="rect">
            <a:avLst/>
          </a:prstGeom>
        </p:spPr>
      </p:pic>
    </p:spTree>
    <p:extLst>
      <p:ext uri="{BB962C8B-B14F-4D97-AF65-F5344CB8AC3E}">
        <p14:creationId xmlns:p14="http://schemas.microsoft.com/office/powerpoint/2010/main" val="2895240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2"/>
          <p:cNvSpPr txBox="1">
            <a:spLocks noGrp="1"/>
          </p:cNvSpPr>
          <p:nvPr>
            <p:ph type="body" idx="1"/>
          </p:nvPr>
        </p:nvSpPr>
        <p:spPr>
          <a:xfrm>
            <a:off x="101588" y="891052"/>
            <a:ext cx="8912757" cy="4117675"/>
          </a:xfrm>
          <a:prstGeom prst="rect">
            <a:avLst/>
          </a:prstGeom>
        </p:spPr>
        <p:txBody>
          <a:bodyPr spcFirstLastPara="1" wrap="square" lIns="91425" tIns="91425" rIns="91425" bIns="91425" anchor="t" anchorCtr="0">
            <a:noAutofit/>
          </a:bodyPr>
          <a:lstStyle/>
          <a:p>
            <a:pPr marL="482600" indent="-342900">
              <a:buFont typeface="+mj-lt"/>
              <a:buAutoNum type="arabicPeriod"/>
            </a:pPr>
            <a:r>
              <a:rPr lang="en-US" sz="1800" b="1" u="sng" dirty="0">
                <a:solidFill>
                  <a:schemeClr val="bg2"/>
                </a:solidFill>
                <a:latin typeface="Times New Roman" panose="02020603050405020304" pitchFamily="18" charset="0"/>
                <a:cs typeface="Times New Roman" panose="02020603050405020304" pitchFamily="18" charset="0"/>
              </a:rPr>
              <a:t>Effective Communication</a:t>
            </a:r>
            <a:r>
              <a:rPr lang="en-US" sz="1800" b="1" dirty="0">
                <a:solidFill>
                  <a:schemeClr val="bg2"/>
                </a:solidFill>
                <a:latin typeface="Times New Roman" panose="02020603050405020304" pitchFamily="18" charset="0"/>
                <a:cs typeface="Times New Roman" panose="02020603050405020304" pitchFamily="18" charset="0"/>
              </a:rPr>
              <a:t>:</a:t>
            </a:r>
            <a:r>
              <a:rPr lang="en-US" sz="1800" dirty="0">
                <a:solidFill>
                  <a:schemeClr val="bg2"/>
                </a:solidFill>
                <a:latin typeface="Times New Roman" panose="02020603050405020304" pitchFamily="18" charset="0"/>
                <a:cs typeface="Times New Roman" panose="02020603050405020304" pitchFamily="18" charset="0"/>
              </a:rPr>
              <a:t> The system will enable effective communication between deaf, mute, and hearing individuals, thereby bridging the communication gap.</a:t>
            </a:r>
          </a:p>
          <a:p>
            <a:pPr marL="482600" indent="-342900">
              <a:buFont typeface="+mj-lt"/>
              <a:buAutoNum type="arabicPeriod"/>
            </a:pPr>
            <a:r>
              <a:rPr lang="en-US" sz="1800" b="1" u="sng" dirty="0">
                <a:solidFill>
                  <a:schemeClr val="bg2"/>
                </a:solidFill>
                <a:latin typeface="Times New Roman" panose="02020603050405020304" pitchFamily="18" charset="0"/>
                <a:cs typeface="Times New Roman" panose="02020603050405020304" pitchFamily="18" charset="0"/>
              </a:rPr>
              <a:t>Real-time Interpretation</a:t>
            </a:r>
            <a:r>
              <a:rPr lang="en-US" sz="1800" b="1" dirty="0">
                <a:solidFill>
                  <a:schemeClr val="bg2"/>
                </a:solidFill>
                <a:latin typeface="Times New Roman" panose="02020603050405020304" pitchFamily="18" charset="0"/>
                <a:cs typeface="Times New Roman" panose="02020603050405020304" pitchFamily="18" charset="0"/>
              </a:rPr>
              <a:t>:</a:t>
            </a:r>
            <a:r>
              <a:rPr lang="en-US" sz="1800" dirty="0">
                <a:solidFill>
                  <a:schemeClr val="bg2"/>
                </a:solidFill>
                <a:latin typeface="Times New Roman" panose="02020603050405020304" pitchFamily="18" charset="0"/>
                <a:cs typeface="Times New Roman" panose="02020603050405020304" pitchFamily="18" charset="0"/>
              </a:rPr>
              <a:t> The system will provide real-time interpretation of sign language into text and speech, and vice versa, making conversations smoother and more natural.</a:t>
            </a:r>
          </a:p>
          <a:p>
            <a:pPr marL="482600" indent="-342900">
              <a:buFont typeface="+mj-lt"/>
              <a:buAutoNum type="arabicPeriod"/>
            </a:pPr>
            <a:r>
              <a:rPr lang="en-US" sz="1800" b="1" u="sng" dirty="0">
                <a:solidFill>
                  <a:schemeClr val="bg2"/>
                </a:solidFill>
                <a:latin typeface="Times New Roman" panose="02020603050405020304" pitchFamily="18" charset="0"/>
                <a:cs typeface="Times New Roman" panose="02020603050405020304" pitchFamily="18" charset="0"/>
              </a:rPr>
              <a:t>User-friendly Interface</a:t>
            </a:r>
            <a:r>
              <a:rPr lang="en-US" sz="1800" b="1" dirty="0">
                <a:solidFill>
                  <a:schemeClr val="bg2"/>
                </a:solidFill>
                <a:latin typeface="Times New Roman" panose="02020603050405020304" pitchFamily="18" charset="0"/>
                <a:cs typeface="Times New Roman" panose="02020603050405020304" pitchFamily="18" charset="0"/>
              </a:rPr>
              <a:t>:</a:t>
            </a:r>
            <a:r>
              <a:rPr lang="en-US" sz="1800" dirty="0">
                <a:solidFill>
                  <a:schemeClr val="bg2"/>
                </a:solidFill>
                <a:latin typeface="Times New Roman" panose="02020603050405020304" pitchFamily="18" charset="0"/>
                <a:cs typeface="Times New Roman" panose="02020603050405020304" pitchFamily="18" charset="0"/>
              </a:rPr>
              <a:t> The system will have a user-friendly interface that is easy to use, even for individuals who are not tech-savvy.</a:t>
            </a:r>
          </a:p>
          <a:p>
            <a:pPr marL="482600" indent="-342900">
              <a:buFont typeface="+mj-lt"/>
              <a:buAutoNum type="arabicPeriod"/>
            </a:pPr>
            <a:r>
              <a:rPr lang="en-US" sz="1800" b="1" u="sng" dirty="0">
                <a:solidFill>
                  <a:schemeClr val="bg2"/>
                </a:solidFill>
                <a:latin typeface="Times New Roman" panose="02020603050405020304" pitchFamily="18" charset="0"/>
                <a:cs typeface="Times New Roman" panose="02020603050405020304" pitchFamily="18" charset="0"/>
              </a:rPr>
              <a:t>Increased Accessibility</a:t>
            </a:r>
            <a:r>
              <a:rPr lang="en-US" sz="1800" b="1" dirty="0">
                <a:solidFill>
                  <a:schemeClr val="bg2"/>
                </a:solidFill>
                <a:latin typeface="Times New Roman" panose="02020603050405020304" pitchFamily="18" charset="0"/>
                <a:cs typeface="Times New Roman" panose="02020603050405020304" pitchFamily="18" charset="0"/>
              </a:rPr>
              <a:t>:</a:t>
            </a:r>
            <a:r>
              <a:rPr lang="en-US" sz="1800" dirty="0">
                <a:solidFill>
                  <a:schemeClr val="bg2"/>
                </a:solidFill>
                <a:latin typeface="Times New Roman" panose="02020603050405020304" pitchFamily="18" charset="0"/>
                <a:cs typeface="Times New Roman" panose="02020603050405020304" pitchFamily="18" charset="0"/>
              </a:rPr>
              <a:t> By converting speech into 3D models showing sign language gestures, the system will make information more accessible to deaf and mute individuals.</a:t>
            </a:r>
          </a:p>
          <a:p>
            <a:pPr marL="482600" indent="-342900">
              <a:buFont typeface="+mj-lt"/>
              <a:buAutoNum type="arabicPeriod"/>
            </a:pPr>
            <a:r>
              <a:rPr lang="en-US" sz="1800" b="1" u="sng" dirty="0">
                <a:solidFill>
                  <a:schemeClr val="bg2"/>
                </a:solidFill>
                <a:latin typeface="Times New Roman" panose="02020603050405020304" pitchFamily="18" charset="0"/>
                <a:cs typeface="Times New Roman" panose="02020603050405020304" pitchFamily="18" charset="0"/>
              </a:rPr>
              <a:t>Learning Tool</a:t>
            </a:r>
            <a:r>
              <a:rPr lang="en-US" sz="1800" b="1" dirty="0">
                <a:solidFill>
                  <a:schemeClr val="bg2"/>
                </a:solidFill>
                <a:latin typeface="Times New Roman" panose="02020603050405020304" pitchFamily="18" charset="0"/>
                <a:cs typeface="Times New Roman" panose="02020603050405020304" pitchFamily="18" charset="0"/>
              </a:rPr>
              <a:t>:</a:t>
            </a:r>
            <a:r>
              <a:rPr lang="en-US" sz="1800" dirty="0">
                <a:solidFill>
                  <a:schemeClr val="bg2"/>
                </a:solidFill>
                <a:latin typeface="Times New Roman" panose="02020603050405020304" pitchFamily="18" charset="0"/>
                <a:cs typeface="Times New Roman" panose="02020603050405020304" pitchFamily="18" charset="0"/>
              </a:rPr>
              <a:t> The system could also serve as a learning tool for individuals interested in learning sign language</a:t>
            </a:r>
            <a:r>
              <a:rPr lang="en-US" sz="1800" dirty="0" smtClean="0">
                <a:solidFill>
                  <a:schemeClr val="bg2"/>
                </a:solidFill>
                <a:latin typeface="Times New Roman" panose="02020603050405020304" pitchFamily="18" charset="0"/>
                <a:cs typeface="Times New Roman" panose="02020603050405020304" pitchFamily="18" charset="0"/>
              </a:rPr>
              <a:t>.</a:t>
            </a: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137" name="Google Shape;137;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Rectangle 1"/>
          <p:cNvSpPr/>
          <p:nvPr/>
        </p:nvSpPr>
        <p:spPr>
          <a:xfrm>
            <a:off x="238720" y="138982"/>
            <a:ext cx="322556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Expected Outcomes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2"/>
          <p:cNvSpPr txBox="1">
            <a:spLocks noGrp="1"/>
          </p:cNvSpPr>
          <p:nvPr>
            <p:ph type="body" idx="1"/>
          </p:nvPr>
        </p:nvSpPr>
        <p:spPr>
          <a:xfrm>
            <a:off x="128885" y="904701"/>
            <a:ext cx="8871813" cy="4049436"/>
          </a:xfrm>
          <a:prstGeom prst="rect">
            <a:avLst/>
          </a:prstGeom>
        </p:spPr>
        <p:txBody>
          <a:bodyPr spcFirstLastPara="1" wrap="square" lIns="91425" tIns="91425" rIns="91425" bIns="91425" anchor="t" anchorCtr="0">
            <a:noAutofit/>
          </a:bodyPr>
          <a:lstStyle/>
          <a:p>
            <a:pPr marL="482600" indent="-342900">
              <a:buFont typeface="+mj-lt"/>
              <a:buAutoNum type="arabicPeriod"/>
            </a:pPr>
            <a:r>
              <a:rPr lang="en-US" sz="1800" dirty="0">
                <a:solidFill>
                  <a:schemeClr val="bg2"/>
                </a:solidFill>
                <a:latin typeface="Times New Roman" panose="02020603050405020304" pitchFamily="18" charset="0"/>
                <a:cs typeface="Times New Roman" panose="02020603050405020304" pitchFamily="18" charset="0"/>
              </a:rPr>
              <a:t>The project successfully </a:t>
            </a:r>
            <a:r>
              <a:rPr lang="en-US" sz="1800" u="sng" dirty="0">
                <a:solidFill>
                  <a:schemeClr val="bg2"/>
                </a:solidFill>
                <a:latin typeface="Times New Roman" panose="02020603050405020304" pitchFamily="18" charset="0"/>
                <a:cs typeface="Times New Roman" panose="02020603050405020304" pitchFamily="18" charset="0"/>
              </a:rPr>
              <a:t>developed a dual-mode sign language communication software </a:t>
            </a:r>
            <a:r>
              <a:rPr lang="en-US" sz="1800" dirty="0">
                <a:solidFill>
                  <a:schemeClr val="bg2"/>
                </a:solidFill>
                <a:latin typeface="Times New Roman" panose="02020603050405020304" pitchFamily="18" charset="0"/>
                <a:cs typeface="Times New Roman" panose="02020603050405020304" pitchFamily="18" charset="0"/>
              </a:rPr>
              <a:t>that uses machine learning models to convert sign language to text and speech, and vice versa.</a:t>
            </a:r>
          </a:p>
          <a:p>
            <a:pPr marL="482600" indent="-342900">
              <a:buFont typeface="+mj-lt"/>
              <a:buAutoNum type="arabicPeriod"/>
            </a:pPr>
            <a:r>
              <a:rPr lang="en-US" sz="1800" dirty="0">
                <a:solidFill>
                  <a:schemeClr val="bg2"/>
                </a:solidFill>
                <a:latin typeface="Times New Roman" panose="02020603050405020304" pitchFamily="18" charset="0"/>
                <a:cs typeface="Times New Roman" panose="02020603050405020304" pitchFamily="18" charset="0"/>
              </a:rPr>
              <a:t>The system </a:t>
            </a:r>
            <a:r>
              <a:rPr lang="en-US" sz="1800" u="sng" dirty="0">
                <a:solidFill>
                  <a:schemeClr val="bg2"/>
                </a:solidFill>
                <a:latin typeface="Times New Roman" panose="02020603050405020304" pitchFamily="18" charset="0"/>
                <a:cs typeface="Times New Roman" panose="02020603050405020304" pitchFamily="18" charset="0"/>
              </a:rPr>
              <a:t>effectively bridges the communication gap </a:t>
            </a:r>
            <a:r>
              <a:rPr lang="en-US" sz="1800" dirty="0">
                <a:solidFill>
                  <a:schemeClr val="bg2"/>
                </a:solidFill>
                <a:latin typeface="Times New Roman" panose="02020603050405020304" pitchFamily="18" charset="0"/>
                <a:cs typeface="Times New Roman" panose="02020603050405020304" pitchFamily="18" charset="0"/>
              </a:rPr>
              <a:t>between deaf, mute, and hearing individuals, making conversations smoother and more natural.</a:t>
            </a:r>
          </a:p>
          <a:p>
            <a:pPr marL="482600" indent="-342900">
              <a:buFont typeface="+mj-lt"/>
              <a:buAutoNum type="arabicPeriod"/>
            </a:pPr>
            <a:r>
              <a:rPr lang="en-US" sz="1800" dirty="0">
                <a:solidFill>
                  <a:schemeClr val="bg2"/>
                </a:solidFill>
                <a:latin typeface="Times New Roman" panose="02020603050405020304" pitchFamily="18" charset="0"/>
                <a:cs typeface="Times New Roman" panose="02020603050405020304" pitchFamily="18" charset="0"/>
              </a:rPr>
              <a:t>The user-friendly interface and the ability to convert speech into 3D models showing sign language gestures </a:t>
            </a:r>
            <a:r>
              <a:rPr lang="en-US" sz="1800" u="sng" dirty="0">
                <a:solidFill>
                  <a:schemeClr val="bg2"/>
                </a:solidFill>
                <a:latin typeface="Times New Roman" panose="02020603050405020304" pitchFamily="18" charset="0"/>
                <a:cs typeface="Times New Roman" panose="02020603050405020304" pitchFamily="18" charset="0"/>
              </a:rPr>
              <a:t>increase the accessibility of information</a:t>
            </a:r>
            <a:r>
              <a:rPr lang="en-US" sz="1800" dirty="0">
                <a:solidFill>
                  <a:schemeClr val="bg2"/>
                </a:solidFill>
                <a:latin typeface="Times New Roman" panose="02020603050405020304" pitchFamily="18" charset="0"/>
                <a:cs typeface="Times New Roman" panose="02020603050405020304" pitchFamily="18" charset="0"/>
              </a:rPr>
              <a:t>.</a:t>
            </a:r>
          </a:p>
          <a:p>
            <a:pPr marL="482600" indent="-342900">
              <a:buFont typeface="+mj-lt"/>
              <a:buAutoNum type="arabicPeriod"/>
            </a:pPr>
            <a:r>
              <a:rPr lang="en-US" sz="1800" dirty="0">
                <a:solidFill>
                  <a:schemeClr val="bg2"/>
                </a:solidFill>
                <a:latin typeface="Times New Roman" panose="02020603050405020304" pitchFamily="18" charset="0"/>
                <a:cs typeface="Times New Roman" panose="02020603050405020304" pitchFamily="18" charset="0"/>
              </a:rPr>
              <a:t>The system could also </a:t>
            </a:r>
            <a:r>
              <a:rPr lang="en-US" sz="1800" u="sng" dirty="0">
                <a:solidFill>
                  <a:schemeClr val="bg2"/>
                </a:solidFill>
                <a:latin typeface="Times New Roman" panose="02020603050405020304" pitchFamily="18" charset="0"/>
                <a:cs typeface="Times New Roman" panose="02020603050405020304" pitchFamily="18" charset="0"/>
              </a:rPr>
              <a:t>serve as a valuable learning tool </a:t>
            </a:r>
            <a:r>
              <a:rPr lang="en-US" sz="1800" dirty="0">
                <a:solidFill>
                  <a:schemeClr val="bg2"/>
                </a:solidFill>
                <a:latin typeface="Times New Roman" panose="02020603050405020304" pitchFamily="18" charset="0"/>
                <a:cs typeface="Times New Roman" panose="02020603050405020304" pitchFamily="18" charset="0"/>
              </a:rPr>
              <a:t>for individuals interested in learning sign language.</a:t>
            </a:r>
          </a:p>
          <a:p>
            <a:pPr marL="482600" indent="-342900">
              <a:buFont typeface="+mj-lt"/>
              <a:buAutoNum type="arabicPeriod"/>
            </a:pPr>
            <a:r>
              <a:rPr lang="en-US" sz="1800" dirty="0">
                <a:solidFill>
                  <a:schemeClr val="bg2"/>
                </a:solidFill>
                <a:latin typeface="Times New Roman" panose="02020603050405020304" pitchFamily="18" charset="0"/>
                <a:cs typeface="Times New Roman" panose="02020603050405020304" pitchFamily="18" charset="0"/>
              </a:rPr>
              <a:t>Overall, the project </a:t>
            </a:r>
            <a:r>
              <a:rPr lang="en-US" sz="1800" u="sng" dirty="0">
                <a:solidFill>
                  <a:schemeClr val="bg2"/>
                </a:solidFill>
                <a:latin typeface="Times New Roman" panose="02020603050405020304" pitchFamily="18" charset="0"/>
                <a:cs typeface="Times New Roman" panose="02020603050405020304" pitchFamily="18" charset="0"/>
              </a:rPr>
              <a:t>demonstrates the potential of machine learning and 3D modeling </a:t>
            </a:r>
            <a:r>
              <a:rPr lang="en-US" sz="1800" dirty="0">
                <a:solidFill>
                  <a:schemeClr val="bg2"/>
                </a:solidFill>
                <a:latin typeface="Times New Roman" panose="02020603050405020304" pitchFamily="18" charset="0"/>
                <a:cs typeface="Times New Roman" panose="02020603050405020304" pitchFamily="18" charset="0"/>
              </a:rPr>
              <a:t>in enhancing communication and accessibility for deaf and mute individuals</a:t>
            </a:r>
            <a:r>
              <a:rPr lang="en-US" sz="1800" dirty="0" smtClean="0">
                <a:solidFill>
                  <a:schemeClr val="bg2"/>
                </a:solidFill>
                <a:latin typeface="Times New Roman" panose="02020603050405020304" pitchFamily="18" charset="0"/>
                <a:cs typeface="Times New Roman" panose="02020603050405020304" pitchFamily="18" charset="0"/>
              </a:rPr>
              <a:t>.</a:t>
            </a:r>
            <a:endParaRPr lang="en-US" sz="1800" dirty="0">
              <a:solidFill>
                <a:schemeClr val="bg2"/>
              </a:solidFill>
              <a:latin typeface="Times New Roman" panose="02020603050405020304" pitchFamily="18" charset="0"/>
              <a:cs typeface="Times New Roman" panose="02020603050405020304" pitchFamily="18" charset="0"/>
            </a:endParaRPr>
          </a:p>
          <a:p>
            <a:pPr algn="just">
              <a:buClr>
                <a:schemeClr val="dk2"/>
              </a:buClr>
            </a:pPr>
            <a:endParaRPr lang="en-US" sz="1800" dirty="0">
              <a:solidFill>
                <a:schemeClr val="dk2"/>
              </a:solidFill>
              <a:latin typeface="Times New Roman" panose="02020603050405020304" pitchFamily="18" charset="0"/>
              <a:cs typeface="Times New Roman" panose="02020603050405020304" pitchFamily="18" charset="0"/>
            </a:endParaRPr>
          </a:p>
        </p:txBody>
      </p:sp>
      <p:sp>
        <p:nvSpPr>
          <p:cNvPr id="137" name="Google Shape;137;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 name="Rectangle 1"/>
          <p:cNvSpPr/>
          <p:nvPr/>
        </p:nvSpPr>
        <p:spPr>
          <a:xfrm>
            <a:off x="244891" y="145837"/>
            <a:ext cx="190148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249236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3"/>
          <p:cNvSpPr txBox="1">
            <a:spLocks noGrp="1"/>
          </p:cNvSpPr>
          <p:nvPr>
            <p:ph type="body" idx="1"/>
          </p:nvPr>
        </p:nvSpPr>
        <p:spPr>
          <a:xfrm>
            <a:off x="0" y="757775"/>
            <a:ext cx="8891515" cy="4442022"/>
          </a:xfrm>
          <a:prstGeom prst="rect">
            <a:avLst/>
          </a:prstGeom>
        </p:spPr>
        <p:txBody>
          <a:bodyPr spcFirstLastPara="1" wrap="square" lIns="91425" tIns="91425" rIns="91425" bIns="91425" anchor="t" anchorCtr="0">
            <a:noAutofit/>
          </a:bodyPr>
          <a:lstStyle/>
          <a:p>
            <a:pPr marL="482600" lvl="0" indent="-342900" algn="just">
              <a:spcBef>
                <a:spcPts val="600"/>
              </a:spcBef>
              <a:buClr>
                <a:schemeClr val="dk2"/>
              </a:buClr>
              <a:buFont typeface="+mj-lt"/>
              <a:buAutoNum type="arabicPeriod"/>
            </a:pPr>
            <a:r>
              <a:rPr lang="en-IN" dirty="0">
                <a:solidFill>
                  <a:schemeClr val="dk2"/>
                </a:solidFill>
                <a:latin typeface="Times New Roman" panose="02020603050405020304" pitchFamily="18" charset="0"/>
                <a:cs typeface="Times New Roman" panose="02020603050405020304" pitchFamily="18" charset="0"/>
              </a:rPr>
              <a:t>Z. Zhang, J. Pu, L. Zhuang, W. Zhou and H. Li, "Continuous Sign Language Recognition via Reinforcement Learning," 2019 IEEE International Conference on Image Processing (ICIP), Taipei, Taiwan, 2019, pp. 285-289, </a:t>
            </a:r>
            <a:r>
              <a:rPr lang="en-IN" dirty="0" err="1">
                <a:solidFill>
                  <a:schemeClr val="dk2"/>
                </a:solidFill>
                <a:latin typeface="Times New Roman" panose="02020603050405020304" pitchFamily="18" charset="0"/>
                <a:cs typeface="Times New Roman" panose="02020603050405020304" pitchFamily="18" charset="0"/>
              </a:rPr>
              <a:t>doi</a:t>
            </a:r>
            <a:r>
              <a:rPr lang="en-IN" dirty="0">
                <a:solidFill>
                  <a:schemeClr val="dk2"/>
                </a:solidFill>
                <a:latin typeface="Times New Roman" panose="02020603050405020304" pitchFamily="18" charset="0"/>
                <a:cs typeface="Times New Roman" panose="02020603050405020304" pitchFamily="18" charset="0"/>
              </a:rPr>
              <a:t>: 10.1109/ICIP.2019.8802972</a:t>
            </a:r>
            <a:endParaRPr lang="en-IN" dirty="0" smtClean="0">
              <a:solidFill>
                <a:schemeClr val="dk2"/>
              </a:solidFill>
              <a:latin typeface="Times New Roman" panose="02020603050405020304" pitchFamily="18" charset="0"/>
              <a:cs typeface="Times New Roman" panose="02020603050405020304" pitchFamily="18" charset="0"/>
            </a:endParaRPr>
          </a:p>
          <a:p>
            <a:pPr marL="482600" lvl="0" indent="-342900" algn="just">
              <a:spcBef>
                <a:spcPts val="600"/>
              </a:spcBef>
              <a:buClr>
                <a:schemeClr val="dk2"/>
              </a:buClr>
              <a:buFont typeface="+mj-lt"/>
              <a:buAutoNum type="arabicPeriod"/>
            </a:pPr>
            <a:r>
              <a:rPr lang="en-IN" dirty="0" smtClean="0">
                <a:solidFill>
                  <a:schemeClr val="dk2"/>
                </a:solidFill>
                <a:latin typeface="Times New Roman" panose="02020603050405020304" pitchFamily="18" charset="0"/>
                <a:cs typeface="Times New Roman" panose="02020603050405020304" pitchFamily="18" charset="0"/>
              </a:rPr>
              <a:t>C</a:t>
            </a:r>
            <a:r>
              <a:rPr lang="en-IN" dirty="0">
                <a:solidFill>
                  <a:schemeClr val="dk2"/>
                </a:solidFill>
                <a:latin typeface="Times New Roman" panose="02020603050405020304" pitchFamily="18" charset="0"/>
                <a:cs typeface="Times New Roman" panose="02020603050405020304" pitchFamily="18" charset="0"/>
              </a:rPr>
              <a:t>. Wei, J. Zhao, W. Zhou and H. Li, "Semantic Boundary Detection With Reinforcement Learning for Continuous Sign Language Recognition," in IEEE Transactions on Circuits and Systems for Video Technology, vol. 31, no. 3, pp. 1138-1149, March 2021, </a:t>
            </a:r>
            <a:r>
              <a:rPr lang="en-IN" dirty="0" err="1">
                <a:solidFill>
                  <a:schemeClr val="dk2"/>
                </a:solidFill>
                <a:latin typeface="Times New Roman" panose="02020603050405020304" pitchFamily="18" charset="0"/>
                <a:cs typeface="Times New Roman" panose="02020603050405020304" pitchFamily="18" charset="0"/>
              </a:rPr>
              <a:t>doi</a:t>
            </a:r>
            <a:r>
              <a:rPr lang="en-IN" dirty="0">
                <a:solidFill>
                  <a:schemeClr val="dk2"/>
                </a:solidFill>
                <a:latin typeface="Times New Roman" panose="02020603050405020304" pitchFamily="18" charset="0"/>
                <a:cs typeface="Times New Roman" panose="02020603050405020304" pitchFamily="18" charset="0"/>
              </a:rPr>
              <a:t>: 10.1109/TCSVT.2020.2999384</a:t>
            </a:r>
            <a:r>
              <a:rPr lang="en-IN" dirty="0" smtClean="0">
                <a:solidFill>
                  <a:schemeClr val="dk2"/>
                </a:solidFill>
                <a:latin typeface="Times New Roman" panose="02020603050405020304" pitchFamily="18" charset="0"/>
                <a:cs typeface="Times New Roman" panose="02020603050405020304" pitchFamily="18" charset="0"/>
              </a:rPr>
              <a:t>.</a:t>
            </a:r>
          </a:p>
          <a:p>
            <a:pPr marL="482600" lvl="0" indent="-342900" algn="just">
              <a:spcBef>
                <a:spcPts val="600"/>
              </a:spcBef>
              <a:buClr>
                <a:schemeClr val="dk2"/>
              </a:buClr>
              <a:buFont typeface="+mj-lt"/>
              <a:buAutoNum type="arabicPeriod"/>
            </a:pPr>
            <a:r>
              <a:rPr lang="en-IN" dirty="0">
                <a:solidFill>
                  <a:schemeClr val="dk2"/>
                </a:solidFill>
                <a:latin typeface="Times New Roman" panose="02020603050405020304" pitchFamily="18" charset="0"/>
                <a:cs typeface="Times New Roman" panose="02020603050405020304" pitchFamily="18" charset="0"/>
              </a:rPr>
              <a:t>S. </a:t>
            </a:r>
            <a:r>
              <a:rPr lang="en-IN" dirty="0" err="1">
                <a:solidFill>
                  <a:schemeClr val="dk2"/>
                </a:solidFill>
                <a:latin typeface="Times New Roman" panose="02020603050405020304" pitchFamily="18" charset="0"/>
                <a:cs typeface="Times New Roman" panose="02020603050405020304" pitchFamily="18" charset="0"/>
              </a:rPr>
              <a:t>Renjith</a:t>
            </a:r>
            <a:r>
              <a:rPr lang="en-IN" dirty="0">
                <a:solidFill>
                  <a:schemeClr val="dk2"/>
                </a:solidFill>
                <a:latin typeface="Times New Roman" panose="02020603050405020304" pitchFamily="18" charset="0"/>
                <a:cs typeface="Times New Roman" panose="02020603050405020304" pitchFamily="18" charset="0"/>
              </a:rPr>
              <a:t> and R. </a:t>
            </a:r>
            <a:r>
              <a:rPr lang="en-IN" dirty="0" err="1">
                <a:solidFill>
                  <a:schemeClr val="dk2"/>
                </a:solidFill>
                <a:latin typeface="Times New Roman" panose="02020603050405020304" pitchFamily="18" charset="0"/>
                <a:cs typeface="Times New Roman" panose="02020603050405020304" pitchFamily="18" charset="0"/>
              </a:rPr>
              <a:t>Manazhy</a:t>
            </a:r>
            <a:r>
              <a:rPr lang="en-IN" dirty="0">
                <a:solidFill>
                  <a:schemeClr val="dk2"/>
                </a:solidFill>
                <a:latin typeface="Times New Roman" panose="02020603050405020304" pitchFamily="18" charset="0"/>
                <a:cs typeface="Times New Roman" panose="02020603050405020304" pitchFamily="18" charset="0"/>
              </a:rPr>
              <a:t>, "Indian Sign Language Recognition: A Comparative Analysis Using CNN and RNN Models," </a:t>
            </a:r>
            <a:r>
              <a:rPr lang="en-IN" dirty="0" smtClean="0">
                <a:solidFill>
                  <a:schemeClr val="dk2"/>
                </a:solidFill>
                <a:latin typeface="Times New Roman" panose="02020603050405020304" pitchFamily="18" charset="0"/>
                <a:cs typeface="Times New Roman" panose="02020603050405020304" pitchFamily="18" charset="0"/>
              </a:rPr>
              <a:t>2023 </a:t>
            </a:r>
            <a:r>
              <a:rPr lang="en-IN" dirty="0">
                <a:solidFill>
                  <a:schemeClr val="dk2"/>
                </a:solidFill>
                <a:latin typeface="Times New Roman" panose="02020603050405020304" pitchFamily="18" charset="0"/>
                <a:cs typeface="Times New Roman" panose="02020603050405020304" pitchFamily="18" charset="0"/>
              </a:rPr>
              <a:t>International Conference on Circuit Power and Computing Technologies (ICCPCT), Kollam, India, </a:t>
            </a:r>
            <a:r>
              <a:rPr lang="en-IN" dirty="0" smtClean="0">
                <a:solidFill>
                  <a:schemeClr val="dk2"/>
                </a:solidFill>
                <a:latin typeface="Times New Roman" panose="02020603050405020304" pitchFamily="18" charset="0"/>
                <a:cs typeface="Times New Roman" panose="02020603050405020304" pitchFamily="18" charset="0"/>
              </a:rPr>
              <a:t>2023, </a:t>
            </a:r>
            <a:r>
              <a:rPr lang="en-IN" dirty="0">
                <a:solidFill>
                  <a:schemeClr val="dk2"/>
                </a:solidFill>
                <a:latin typeface="Times New Roman" panose="02020603050405020304" pitchFamily="18" charset="0"/>
                <a:cs typeface="Times New Roman" panose="02020603050405020304" pitchFamily="18" charset="0"/>
              </a:rPr>
              <a:t>pp. 1573-1576, </a:t>
            </a:r>
            <a:r>
              <a:rPr lang="en-IN" dirty="0" err="1">
                <a:solidFill>
                  <a:schemeClr val="dk2"/>
                </a:solidFill>
                <a:latin typeface="Times New Roman" panose="02020603050405020304" pitchFamily="18" charset="0"/>
                <a:cs typeface="Times New Roman" panose="02020603050405020304" pitchFamily="18" charset="0"/>
              </a:rPr>
              <a:t>doi</a:t>
            </a:r>
            <a:r>
              <a:rPr lang="en-IN" dirty="0">
                <a:solidFill>
                  <a:schemeClr val="dk2"/>
                </a:solidFill>
                <a:latin typeface="Times New Roman" panose="02020603050405020304" pitchFamily="18" charset="0"/>
                <a:cs typeface="Times New Roman" panose="02020603050405020304" pitchFamily="18" charset="0"/>
              </a:rPr>
              <a:t>: </a:t>
            </a:r>
            <a:r>
              <a:rPr lang="en-IN" dirty="0" smtClean="0">
                <a:solidFill>
                  <a:schemeClr val="dk2"/>
                </a:solidFill>
                <a:latin typeface="Times New Roman" panose="02020603050405020304" pitchFamily="18" charset="0"/>
                <a:cs typeface="Times New Roman" panose="02020603050405020304" pitchFamily="18" charset="0"/>
              </a:rPr>
              <a:t>10.1109/ICCPCT58313.2023.10245525</a:t>
            </a:r>
            <a:r>
              <a:rPr lang="en-IN" dirty="0">
                <a:solidFill>
                  <a:schemeClr val="dk2"/>
                </a:solidFill>
                <a:latin typeface="Times New Roman" panose="02020603050405020304" pitchFamily="18" charset="0"/>
                <a:cs typeface="Times New Roman" panose="02020603050405020304" pitchFamily="18" charset="0"/>
              </a:rPr>
              <a:t>.</a:t>
            </a:r>
            <a:endParaRPr lang="en" dirty="0" smtClean="0">
              <a:solidFill>
                <a:schemeClr val="dk2"/>
              </a:solidFill>
              <a:latin typeface="Times New Roman" panose="02020603050405020304" pitchFamily="18" charset="0"/>
              <a:cs typeface="Times New Roman" panose="02020603050405020304" pitchFamily="18" charset="0"/>
            </a:endParaRPr>
          </a:p>
          <a:p>
            <a:pPr marL="482600" lvl="0" indent="-342900" algn="just">
              <a:spcBef>
                <a:spcPts val="600"/>
              </a:spcBef>
              <a:buClr>
                <a:schemeClr val="dk2"/>
              </a:buClr>
              <a:buFont typeface="+mj-lt"/>
              <a:buAutoNum type="arabicPeriod"/>
            </a:pPr>
            <a:r>
              <a:rPr lang="en-IN" dirty="0" smtClean="0">
                <a:solidFill>
                  <a:schemeClr val="bg2"/>
                </a:solidFill>
                <a:latin typeface="Times New Roman" panose="02020603050405020304" pitchFamily="18" charset="0"/>
                <a:cs typeface="Times New Roman" panose="02020603050405020304" pitchFamily="18" charset="0"/>
              </a:rPr>
              <a:t>Masood</a:t>
            </a:r>
            <a:r>
              <a:rPr lang="en-IN" dirty="0">
                <a:solidFill>
                  <a:schemeClr val="bg2"/>
                </a:solidFill>
                <a:latin typeface="Times New Roman" panose="02020603050405020304" pitchFamily="18" charset="0"/>
                <a:cs typeface="Times New Roman" panose="02020603050405020304" pitchFamily="18" charset="0"/>
              </a:rPr>
              <a:t>, S., Srivastava, A., </a:t>
            </a:r>
            <a:r>
              <a:rPr lang="en-IN" dirty="0" err="1">
                <a:solidFill>
                  <a:schemeClr val="bg2"/>
                </a:solidFill>
                <a:latin typeface="Times New Roman" panose="02020603050405020304" pitchFamily="18" charset="0"/>
                <a:cs typeface="Times New Roman" panose="02020603050405020304" pitchFamily="18" charset="0"/>
              </a:rPr>
              <a:t>Thuwal</a:t>
            </a:r>
            <a:r>
              <a:rPr lang="en-IN" dirty="0">
                <a:solidFill>
                  <a:schemeClr val="bg2"/>
                </a:solidFill>
                <a:latin typeface="Times New Roman" panose="02020603050405020304" pitchFamily="18" charset="0"/>
                <a:cs typeface="Times New Roman" panose="02020603050405020304" pitchFamily="18" charset="0"/>
              </a:rPr>
              <a:t>, H.C., Ahmad, M. (2018). Real-Time Sign Language Gesture (Word) Recognition from Video Sequences Using CNN and RNN. In: </a:t>
            </a:r>
            <a:r>
              <a:rPr lang="en-IN" dirty="0" err="1">
                <a:solidFill>
                  <a:schemeClr val="bg2"/>
                </a:solidFill>
                <a:latin typeface="Times New Roman" panose="02020603050405020304" pitchFamily="18" charset="0"/>
                <a:cs typeface="Times New Roman" panose="02020603050405020304" pitchFamily="18" charset="0"/>
              </a:rPr>
              <a:t>Bhateja</a:t>
            </a:r>
            <a:r>
              <a:rPr lang="en-IN" dirty="0">
                <a:solidFill>
                  <a:schemeClr val="bg2"/>
                </a:solidFill>
                <a:latin typeface="Times New Roman" panose="02020603050405020304" pitchFamily="18" charset="0"/>
                <a:cs typeface="Times New Roman" panose="02020603050405020304" pitchFamily="18" charset="0"/>
              </a:rPr>
              <a:t> V., </a:t>
            </a:r>
            <a:r>
              <a:rPr lang="en-IN" dirty="0" err="1">
                <a:solidFill>
                  <a:schemeClr val="bg2"/>
                </a:solidFill>
                <a:latin typeface="Times New Roman" panose="02020603050405020304" pitchFamily="18" charset="0"/>
                <a:cs typeface="Times New Roman" panose="02020603050405020304" pitchFamily="18" charset="0"/>
              </a:rPr>
              <a:t>Satapathy</a:t>
            </a:r>
            <a:r>
              <a:rPr lang="en-IN" dirty="0">
                <a:solidFill>
                  <a:schemeClr val="bg2"/>
                </a:solidFill>
                <a:latin typeface="Times New Roman" panose="02020603050405020304" pitchFamily="18" charset="0"/>
                <a:cs typeface="Times New Roman" panose="02020603050405020304" pitchFamily="18" charset="0"/>
              </a:rPr>
              <a:t> S., Satori H., Fong S., Joshi A. (</a:t>
            </a:r>
            <a:r>
              <a:rPr lang="en-IN" dirty="0" err="1">
                <a:solidFill>
                  <a:schemeClr val="bg2"/>
                </a:solidFill>
                <a:latin typeface="Times New Roman" panose="02020603050405020304" pitchFamily="18" charset="0"/>
                <a:cs typeface="Times New Roman" panose="02020603050405020304" pitchFamily="18" charset="0"/>
              </a:rPr>
              <a:t>eds</a:t>
            </a:r>
            <a:r>
              <a:rPr lang="en-IN" dirty="0">
                <a:solidFill>
                  <a:schemeClr val="bg2"/>
                </a:solidFill>
                <a:latin typeface="Times New Roman" panose="02020603050405020304" pitchFamily="18" charset="0"/>
                <a:cs typeface="Times New Roman" panose="02020603050405020304" pitchFamily="18" charset="0"/>
              </a:rPr>
              <a:t>) Intelligent Engineering Informatics. Advances in Intelligent Systems and Computing, </a:t>
            </a:r>
            <a:r>
              <a:rPr lang="en-IN" dirty="0" err="1">
                <a:solidFill>
                  <a:schemeClr val="bg2"/>
                </a:solidFill>
                <a:latin typeface="Times New Roman" panose="02020603050405020304" pitchFamily="18" charset="0"/>
                <a:cs typeface="Times New Roman" panose="02020603050405020304" pitchFamily="18" charset="0"/>
              </a:rPr>
              <a:t>vol</a:t>
            </a:r>
            <a:r>
              <a:rPr lang="en-IN" dirty="0">
                <a:solidFill>
                  <a:schemeClr val="bg2"/>
                </a:solidFill>
                <a:latin typeface="Times New Roman" panose="02020603050405020304" pitchFamily="18" charset="0"/>
                <a:cs typeface="Times New Roman" panose="02020603050405020304" pitchFamily="18" charset="0"/>
              </a:rPr>
              <a:t> 695</a:t>
            </a:r>
            <a:r>
              <a:rPr lang="en-IN" dirty="0" smtClean="0">
                <a:solidFill>
                  <a:schemeClr val="bg2"/>
                </a:solidFill>
                <a:latin typeface="Times New Roman" panose="02020603050405020304" pitchFamily="18" charset="0"/>
                <a:cs typeface="Times New Roman" panose="02020603050405020304" pitchFamily="18" charset="0"/>
              </a:rPr>
              <a:t>.</a:t>
            </a:r>
          </a:p>
          <a:p>
            <a:pPr marL="482600" lvl="0" indent="-342900" algn="just">
              <a:spcBef>
                <a:spcPts val="600"/>
              </a:spcBef>
              <a:buClr>
                <a:schemeClr val="dk2"/>
              </a:buClr>
              <a:buFont typeface="+mj-lt"/>
              <a:buAutoNum type="arabicPeriod"/>
            </a:pPr>
            <a:r>
              <a:rPr lang="en-IN" dirty="0" smtClean="0">
                <a:solidFill>
                  <a:schemeClr val="dk2"/>
                </a:solidFill>
                <a:latin typeface="Times New Roman" panose="02020603050405020304" pitchFamily="18" charset="0"/>
                <a:cs typeface="Times New Roman" panose="02020603050405020304" pitchFamily="18" charset="0"/>
              </a:rPr>
              <a:t>Y. </a:t>
            </a:r>
            <a:r>
              <a:rPr lang="en-IN" dirty="0" err="1" smtClean="0">
                <a:solidFill>
                  <a:schemeClr val="dk2"/>
                </a:solidFill>
                <a:latin typeface="Times New Roman" panose="02020603050405020304" pitchFamily="18" charset="0"/>
                <a:cs typeface="Times New Roman" panose="02020603050405020304" pitchFamily="18" charset="0"/>
              </a:rPr>
              <a:t>Tewari</a:t>
            </a:r>
            <a:r>
              <a:rPr lang="en-IN" dirty="0" smtClean="0">
                <a:solidFill>
                  <a:schemeClr val="dk2"/>
                </a:solidFill>
                <a:latin typeface="Times New Roman" panose="02020603050405020304" pitchFamily="18" charset="0"/>
                <a:cs typeface="Times New Roman" panose="02020603050405020304" pitchFamily="18" charset="0"/>
              </a:rPr>
              <a:t>, P. </a:t>
            </a:r>
            <a:r>
              <a:rPr lang="en-IN" dirty="0" err="1" smtClean="0">
                <a:solidFill>
                  <a:schemeClr val="dk2"/>
                </a:solidFill>
                <a:latin typeface="Times New Roman" panose="02020603050405020304" pitchFamily="18" charset="0"/>
                <a:cs typeface="Times New Roman" panose="02020603050405020304" pitchFamily="18" charset="0"/>
              </a:rPr>
              <a:t>Soni</a:t>
            </a:r>
            <a:r>
              <a:rPr lang="en-IN" dirty="0" smtClean="0">
                <a:solidFill>
                  <a:schemeClr val="dk2"/>
                </a:solidFill>
                <a:latin typeface="Times New Roman" panose="02020603050405020304" pitchFamily="18" charset="0"/>
                <a:cs typeface="Times New Roman" panose="02020603050405020304" pitchFamily="18" charset="0"/>
              </a:rPr>
              <a:t>, S. Singh, M. S. </a:t>
            </a:r>
            <a:r>
              <a:rPr lang="en-IN" dirty="0" err="1" smtClean="0">
                <a:solidFill>
                  <a:schemeClr val="dk2"/>
                </a:solidFill>
                <a:latin typeface="Times New Roman" panose="02020603050405020304" pitchFamily="18" charset="0"/>
                <a:cs typeface="Times New Roman" panose="02020603050405020304" pitchFamily="18" charset="0"/>
              </a:rPr>
              <a:t>Turlapati</a:t>
            </a:r>
            <a:r>
              <a:rPr lang="en-IN" dirty="0" smtClean="0">
                <a:solidFill>
                  <a:schemeClr val="dk2"/>
                </a:solidFill>
                <a:latin typeface="Times New Roman" panose="02020603050405020304" pitchFamily="18" charset="0"/>
                <a:cs typeface="Times New Roman" panose="02020603050405020304" pitchFamily="18" charset="0"/>
              </a:rPr>
              <a:t> and A. </a:t>
            </a:r>
            <a:r>
              <a:rPr lang="en-IN" dirty="0" err="1" smtClean="0">
                <a:solidFill>
                  <a:schemeClr val="dk2"/>
                </a:solidFill>
                <a:latin typeface="Times New Roman" panose="02020603050405020304" pitchFamily="18" charset="0"/>
                <a:cs typeface="Times New Roman" panose="02020603050405020304" pitchFamily="18" charset="0"/>
              </a:rPr>
              <a:t>Bhuva</a:t>
            </a:r>
            <a:r>
              <a:rPr lang="en-IN" dirty="0" smtClean="0">
                <a:solidFill>
                  <a:schemeClr val="dk2"/>
                </a:solidFill>
                <a:latin typeface="Times New Roman" panose="02020603050405020304" pitchFamily="18" charset="0"/>
                <a:cs typeface="Times New Roman" panose="02020603050405020304" pitchFamily="18" charset="0"/>
              </a:rPr>
              <a:t>, "Real Time Sign Language Recognition Framework For Two Way Communication," 2021 International Conference on Communication information and Computing Technology (ICCICT), Mumbai, India, 2021, pp. 1-6, </a:t>
            </a:r>
            <a:r>
              <a:rPr lang="en-IN" dirty="0" err="1" smtClean="0">
                <a:solidFill>
                  <a:schemeClr val="dk2"/>
                </a:solidFill>
                <a:latin typeface="Times New Roman" panose="02020603050405020304" pitchFamily="18" charset="0"/>
                <a:cs typeface="Times New Roman" panose="02020603050405020304" pitchFamily="18" charset="0"/>
              </a:rPr>
              <a:t>doi</a:t>
            </a:r>
            <a:r>
              <a:rPr lang="en-IN" dirty="0" smtClean="0">
                <a:solidFill>
                  <a:schemeClr val="dk2"/>
                </a:solidFill>
                <a:latin typeface="Times New Roman" panose="02020603050405020304" pitchFamily="18" charset="0"/>
                <a:cs typeface="Times New Roman" panose="02020603050405020304" pitchFamily="18" charset="0"/>
              </a:rPr>
              <a:t>: 10.1109/ICCICT50803.2021.9510094.</a:t>
            </a:r>
          </a:p>
          <a:p>
            <a:pPr marL="482600" lvl="0" indent="-342900" algn="just">
              <a:spcBef>
                <a:spcPts val="600"/>
              </a:spcBef>
              <a:buClr>
                <a:schemeClr val="dk2"/>
              </a:buClr>
              <a:buFont typeface="+mj-lt"/>
              <a:buAutoNum type="arabicPeriod"/>
            </a:pPr>
            <a:endParaRPr sz="1600" dirty="0">
              <a:solidFill>
                <a:schemeClr val="dk2"/>
              </a:solidFill>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dirty="0">
              <a:solidFill>
                <a:schemeClr val="dk2"/>
              </a:solidFill>
              <a:latin typeface="Times New Roman" panose="02020603050405020304" pitchFamily="18" charset="0"/>
              <a:cs typeface="Times New Roman" panose="02020603050405020304" pitchFamily="18" charset="0"/>
            </a:endParaRPr>
          </a:p>
        </p:txBody>
      </p:sp>
      <p:sp>
        <p:nvSpPr>
          <p:cNvPr id="144" name="Google Shape;144;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 name="Rectangle 1"/>
          <p:cNvSpPr/>
          <p:nvPr/>
        </p:nvSpPr>
        <p:spPr>
          <a:xfrm>
            <a:off x="210173" y="149157"/>
            <a:ext cx="1856598"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3"/>
          <p:cNvSpPr txBox="1">
            <a:spLocks noGrp="1"/>
          </p:cNvSpPr>
          <p:nvPr>
            <p:ph type="body" idx="1"/>
          </p:nvPr>
        </p:nvSpPr>
        <p:spPr>
          <a:xfrm>
            <a:off x="0" y="757775"/>
            <a:ext cx="8905164" cy="4331448"/>
          </a:xfrm>
          <a:prstGeom prst="rect">
            <a:avLst/>
          </a:prstGeom>
        </p:spPr>
        <p:txBody>
          <a:bodyPr spcFirstLastPara="1" wrap="square" lIns="91425" tIns="91425" rIns="91425" bIns="91425" anchor="t" anchorCtr="0">
            <a:noAutofit/>
          </a:bodyPr>
          <a:lstStyle/>
          <a:p>
            <a:pPr marL="482600" lvl="0" indent="-342900" algn="just">
              <a:spcBef>
                <a:spcPts val="600"/>
              </a:spcBef>
              <a:buClr>
                <a:schemeClr val="dk2"/>
              </a:buClr>
              <a:buFont typeface="+mj-lt"/>
              <a:buAutoNum type="arabicPeriod" startAt="6"/>
            </a:pPr>
            <a:r>
              <a:rPr lang="en-IN" dirty="0" smtClean="0">
                <a:solidFill>
                  <a:schemeClr val="bg2"/>
                </a:solidFill>
                <a:latin typeface="Times New Roman" panose="02020603050405020304" pitchFamily="18" charset="0"/>
                <a:cs typeface="Times New Roman" panose="02020603050405020304" pitchFamily="18" charset="0"/>
              </a:rPr>
              <a:t>R</a:t>
            </a:r>
            <a:r>
              <a:rPr lang="en-IN" dirty="0">
                <a:solidFill>
                  <a:schemeClr val="bg2"/>
                </a:solidFill>
                <a:latin typeface="Times New Roman" panose="02020603050405020304" pitchFamily="18" charset="0"/>
                <a:cs typeface="Times New Roman" panose="02020603050405020304" pitchFamily="18" charset="0"/>
              </a:rPr>
              <a:t>. Mandal, D. </a:t>
            </a:r>
            <a:r>
              <a:rPr lang="en-IN" dirty="0" err="1">
                <a:solidFill>
                  <a:schemeClr val="bg2"/>
                </a:solidFill>
                <a:latin typeface="Times New Roman" panose="02020603050405020304" pitchFamily="18" charset="0"/>
                <a:cs typeface="Times New Roman" panose="02020603050405020304" pitchFamily="18" charset="0"/>
              </a:rPr>
              <a:t>Patil</a:t>
            </a:r>
            <a:r>
              <a:rPr lang="en-IN" dirty="0">
                <a:solidFill>
                  <a:schemeClr val="bg2"/>
                </a:solidFill>
                <a:latin typeface="Times New Roman" panose="02020603050405020304" pitchFamily="18" charset="0"/>
                <a:cs typeface="Times New Roman" panose="02020603050405020304" pitchFamily="18" charset="0"/>
              </a:rPr>
              <a:t>, S. </a:t>
            </a:r>
            <a:r>
              <a:rPr lang="en-IN" dirty="0" err="1">
                <a:solidFill>
                  <a:schemeClr val="bg2"/>
                </a:solidFill>
                <a:latin typeface="Times New Roman" panose="02020603050405020304" pitchFamily="18" charset="0"/>
                <a:cs typeface="Times New Roman" panose="02020603050405020304" pitchFamily="18" charset="0"/>
              </a:rPr>
              <a:t>Gadhe</a:t>
            </a:r>
            <a:r>
              <a:rPr lang="en-IN" dirty="0">
                <a:solidFill>
                  <a:schemeClr val="bg2"/>
                </a:solidFill>
                <a:latin typeface="Times New Roman" panose="02020603050405020304" pitchFamily="18" charset="0"/>
                <a:cs typeface="Times New Roman" panose="02020603050405020304" pitchFamily="18" charset="0"/>
              </a:rPr>
              <a:t>, G. </a:t>
            </a:r>
            <a:r>
              <a:rPr lang="en-IN" dirty="0" err="1">
                <a:solidFill>
                  <a:schemeClr val="bg2"/>
                </a:solidFill>
                <a:latin typeface="Times New Roman" panose="02020603050405020304" pitchFamily="18" charset="0"/>
                <a:cs typeface="Times New Roman" panose="02020603050405020304" pitchFamily="18" charset="0"/>
              </a:rPr>
              <a:t>Birari</a:t>
            </a:r>
            <a:r>
              <a:rPr lang="en-IN" dirty="0">
                <a:solidFill>
                  <a:schemeClr val="bg2"/>
                </a:solidFill>
                <a:latin typeface="Times New Roman" panose="02020603050405020304" pitchFamily="18" charset="0"/>
                <a:cs typeface="Times New Roman" panose="02020603050405020304" pitchFamily="18" charset="0"/>
              </a:rPr>
              <a:t> and T. </a:t>
            </a:r>
            <a:r>
              <a:rPr lang="en-IN" dirty="0" err="1">
                <a:solidFill>
                  <a:schemeClr val="bg2"/>
                </a:solidFill>
                <a:latin typeface="Times New Roman" panose="02020603050405020304" pitchFamily="18" charset="0"/>
                <a:cs typeface="Times New Roman" panose="02020603050405020304" pitchFamily="18" charset="0"/>
              </a:rPr>
              <a:t>Buwa</a:t>
            </a:r>
            <a:r>
              <a:rPr lang="en-IN" dirty="0">
                <a:solidFill>
                  <a:schemeClr val="bg2"/>
                </a:solidFill>
                <a:latin typeface="Times New Roman" panose="02020603050405020304" pitchFamily="18" charset="0"/>
                <a:cs typeface="Times New Roman" panose="02020603050405020304" pitchFamily="18" charset="0"/>
              </a:rPr>
              <a:t>, "Dual mode Sign Language Recognizer-An Android Based CNN and LSTM Prediction model," 2023 3rd International conference on Artificial Intelligence and Signal Processing (AISP), VIJAYAWADA, India, 2023, pp. 1-5, </a:t>
            </a:r>
            <a:r>
              <a:rPr lang="en-IN" dirty="0" err="1">
                <a:solidFill>
                  <a:schemeClr val="bg2"/>
                </a:solidFill>
                <a:latin typeface="Times New Roman" panose="02020603050405020304" pitchFamily="18" charset="0"/>
                <a:cs typeface="Times New Roman" panose="02020603050405020304" pitchFamily="18" charset="0"/>
              </a:rPr>
              <a:t>doi</a:t>
            </a:r>
            <a:r>
              <a:rPr lang="en-IN" dirty="0">
                <a:solidFill>
                  <a:schemeClr val="bg2"/>
                </a:solidFill>
                <a:latin typeface="Times New Roman" panose="02020603050405020304" pitchFamily="18" charset="0"/>
                <a:cs typeface="Times New Roman" panose="02020603050405020304" pitchFamily="18" charset="0"/>
              </a:rPr>
              <a:t>: 10.1109/AISP57993.2023.10134768</a:t>
            </a:r>
            <a:r>
              <a:rPr lang="en-IN" dirty="0" smtClean="0">
                <a:solidFill>
                  <a:schemeClr val="bg2"/>
                </a:solidFill>
                <a:latin typeface="Times New Roman" panose="02020603050405020304" pitchFamily="18" charset="0"/>
                <a:cs typeface="Times New Roman" panose="02020603050405020304" pitchFamily="18" charset="0"/>
              </a:rPr>
              <a:t>.</a:t>
            </a:r>
          </a:p>
          <a:p>
            <a:pPr marL="482600" lvl="0" indent="-342900" algn="just">
              <a:spcBef>
                <a:spcPts val="600"/>
              </a:spcBef>
              <a:buClr>
                <a:schemeClr val="dk2"/>
              </a:buClr>
              <a:buFont typeface="+mj-lt"/>
              <a:buAutoNum type="arabicPeriod" startAt="6"/>
            </a:pPr>
            <a:r>
              <a:rPr lang="en-IN" dirty="0">
                <a:solidFill>
                  <a:schemeClr val="bg2"/>
                </a:solidFill>
                <a:latin typeface="Times New Roman" panose="02020603050405020304" pitchFamily="18" charset="0"/>
                <a:cs typeface="Times New Roman" panose="02020603050405020304" pitchFamily="18" charset="0"/>
              </a:rPr>
              <a:t>Hakim, N.L.; Shih, T.K.; </a:t>
            </a:r>
            <a:r>
              <a:rPr lang="en-IN" dirty="0" err="1">
                <a:solidFill>
                  <a:schemeClr val="bg2"/>
                </a:solidFill>
                <a:latin typeface="Times New Roman" panose="02020603050405020304" pitchFamily="18" charset="0"/>
                <a:cs typeface="Times New Roman" panose="02020603050405020304" pitchFamily="18" charset="0"/>
              </a:rPr>
              <a:t>Kasthuri</a:t>
            </a:r>
            <a:r>
              <a:rPr lang="en-IN" dirty="0">
                <a:solidFill>
                  <a:schemeClr val="bg2"/>
                </a:solidFill>
                <a:latin typeface="Times New Roman" panose="02020603050405020304" pitchFamily="18" charset="0"/>
                <a:cs typeface="Times New Roman" panose="02020603050405020304" pitchFamily="18" charset="0"/>
              </a:rPr>
              <a:t> </a:t>
            </a:r>
            <a:r>
              <a:rPr lang="en-IN" dirty="0" err="1">
                <a:solidFill>
                  <a:schemeClr val="bg2"/>
                </a:solidFill>
                <a:latin typeface="Times New Roman" panose="02020603050405020304" pitchFamily="18" charset="0"/>
                <a:cs typeface="Times New Roman" panose="02020603050405020304" pitchFamily="18" charset="0"/>
              </a:rPr>
              <a:t>Arachchi</a:t>
            </a:r>
            <a:r>
              <a:rPr lang="en-IN" dirty="0">
                <a:solidFill>
                  <a:schemeClr val="bg2"/>
                </a:solidFill>
                <a:latin typeface="Times New Roman" panose="02020603050405020304" pitchFamily="18" charset="0"/>
                <a:cs typeface="Times New Roman" panose="02020603050405020304" pitchFamily="18" charset="0"/>
              </a:rPr>
              <a:t>, S.P.; Aditya, W.; Chen, Y.-C.; Lin, C.-Y. Dynamic Hand Gesture Recognition Using 3DCNN and LSTM with FSM Context-Aware Model. </a:t>
            </a:r>
            <a:r>
              <a:rPr lang="en-IN" i="1" dirty="0">
                <a:solidFill>
                  <a:schemeClr val="bg2"/>
                </a:solidFill>
                <a:latin typeface="Times New Roman" panose="02020603050405020304" pitchFamily="18" charset="0"/>
                <a:cs typeface="Times New Roman" panose="02020603050405020304" pitchFamily="18" charset="0"/>
              </a:rPr>
              <a:t>Sensors</a:t>
            </a:r>
            <a:r>
              <a:rPr lang="en-IN" dirty="0">
                <a:solidFill>
                  <a:schemeClr val="bg2"/>
                </a:solidFill>
                <a:latin typeface="Times New Roman" panose="02020603050405020304" pitchFamily="18" charset="0"/>
                <a:cs typeface="Times New Roman" panose="02020603050405020304" pitchFamily="18" charset="0"/>
              </a:rPr>
              <a:t> </a:t>
            </a:r>
            <a:r>
              <a:rPr lang="en-IN" b="1" dirty="0">
                <a:solidFill>
                  <a:schemeClr val="bg2"/>
                </a:solidFill>
                <a:latin typeface="Times New Roman" panose="02020603050405020304" pitchFamily="18" charset="0"/>
                <a:cs typeface="Times New Roman" panose="02020603050405020304" pitchFamily="18" charset="0"/>
              </a:rPr>
              <a:t>2019</a:t>
            </a:r>
            <a:r>
              <a:rPr lang="en-IN" dirty="0">
                <a:solidFill>
                  <a:schemeClr val="bg2"/>
                </a:solidFill>
                <a:latin typeface="Times New Roman" panose="02020603050405020304" pitchFamily="18" charset="0"/>
                <a:cs typeface="Times New Roman" panose="02020603050405020304" pitchFamily="18" charset="0"/>
              </a:rPr>
              <a:t>, </a:t>
            </a:r>
            <a:r>
              <a:rPr lang="en-IN" i="1" dirty="0">
                <a:solidFill>
                  <a:schemeClr val="bg2"/>
                </a:solidFill>
                <a:latin typeface="Times New Roman" panose="02020603050405020304" pitchFamily="18" charset="0"/>
                <a:cs typeface="Times New Roman" panose="02020603050405020304" pitchFamily="18" charset="0"/>
              </a:rPr>
              <a:t>19</a:t>
            </a:r>
            <a:r>
              <a:rPr lang="en-IN" dirty="0">
                <a:solidFill>
                  <a:schemeClr val="bg2"/>
                </a:solidFill>
                <a:latin typeface="Times New Roman" panose="02020603050405020304" pitchFamily="18" charset="0"/>
                <a:cs typeface="Times New Roman" panose="02020603050405020304" pitchFamily="18" charset="0"/>
              </a:rPr>
              <a:t>, 5429. </a:t>
            </a:r>
            <a:r>
              <a:rPr lang="en-IN" dirty="0" smtClean="0">
                <a:solidFill>
                  <a:schemeClr val="bg2"/>
                </a:solidFill>
                <a:latin typeface="Times New Roman" panose="02020603050405020304" pitchFamily="18" charset="0"/>
                <a:cs typeface="Times New Roman" panose="02020603050405020304" pitchFamily="18" charset="0"/>
              </a:rPr>
              <a:t>https://doi.org/10.3390/s19245429</a:t>
            </a:r>
          </a:p>
          <a:p>
            <a:pPr marL="482600" lvl="0" indent="-342900" algn="just">
              <a:spcBef>
                <a:spcPts val="600"/>
              </a:spcBef>
              <a:buClr>
                <a:schemeClr val="dk2"/>
              </a:buClr>
              <a:buFont typeface="+mj-lt"/>
              <a:buAutoNum type="arabicPeriod" startAt="6"/>
            </a:pPr>
            <a:r>
              <a:rPr lang="en-IN" dirty="0">
                <a:solidFill>
                  <a:schemeClr val="bg2"/>
                </a:solidFill>
                <a:latin typeface="Times New Roman" panose="02020603050405020304" pitchFamily="18" charset="0"/>
                <a:cs typeface="Times New Roman" panose="02020603050405020304" pitchFamily="18" charset="0"/>
              </a:rPr>
              <a:t>Al-</a:t>
            </a:r>
            <a:r>
              <a:rPr lang="en-IN" dirty="0" err="1">
                <a:solidFill>
                  <a:schemeClr val="bg2"/>
                </a:solidFill>
                <a:latin typeface="Times New Roman" panose="02020603050405020304" pitchFamily="18" charset="0"/>
                <a:cs typeface="Times New Roman" panose="02020603050405020304" pitchFamily="18" charset="0"/>
              </a:rPr>
              <a:t>Obodi</a:t>
            </a:r>
            <a:r>
              <a:rPr lang="en-IN" dirty="0">
                <a:solidFill>
                  <a:schemeClr val="bg2"/>
                </a:solidFill>
                <a:latin typeface="Times New Roman" panose="02020603050405020304" pitchFamily="18" charset="0"/>
                <a:cs typeface="Times New Roman" panose="02020603050405020304" pitchFamily="18" charset="0"/>
              </a:rPr>
              <a:t>, </a:t>
            </a:r>
            <a:r>
              <a:rPr lang="en-IN" dirty="0" err="1">
                <a:solidFill>
                  <a:schemeClr val="bg2"/>
                </a:solidFill>
                <a:latin typeface="Times New Roman" panose="02020603050405020304" pitchFamily="18" charset="0"/>
                <a:cs typeface="Times New Roman" panose="02020603050405020304" pitchFamily="18" charset="0"/>
              </a:rPr>
              <a:t>Alaa</a:t>
            </a:r>
            <a:r>
              <a:rPr lang="en-IN" dirty="0">
                <a:solidFill>
                  <a:schemeClr val="bg2"/>
                </a:solidFill>
                <a:latin typeface="Times New Roman" panose="02020603050405020304" pitchFamily="18" charset="0"/>
                <a:cs typeface="Times New Roman" panose="02020603050405020304" pitchFamily="18" charset="0"/>
              </a:rPr>
              <a:t> &amp; Al-</a:t>
            </a:r>
            <a:r>
              <a:rPr lang="en-IN" dirty="0" err="1">
                <a:solidFill>
                  <a:schemeClr val="bg2"/>
                </a:solidFill>
                <a:latin typeface="Times New Roman" panose="02020603050405020304" pitchFamily="18" charset="0"/>
                <a:cs typeface="Times New Roman" panose="02020603050405020304" pitchFamily="18" charset="0"/>
              </a:rPr>
              <a:t>Hanine</a:t>
            </a:r>
            <a:r>
              <a:rPr lang="en-IN" dirty="0">
                <a:solidFill>
                  <a:schemeClr val="bg2"/>
                </a:solidFill>
                <a:latin typeface="Times New Roman" panose="02020603050405020304" pitchFamily="18" charset="0"/>
                <a:cs typeface="Times New Roman" panose="02020603050405020304" pitchFamily="18" charset="0"/>
              </a:rPr>
              <a:t>, </a:t>
            </a:r>
            <a:r>
              <a:rPr lang="en-IN" dirty="0" err="1">
                <a:solidFill>
                  <a:schemeClr val="bg2"/>
                </a:solidFill>
                <a:latin typeface="Times New Roman" panose="02020603050405020304" pitchFamily="18" charset="0"/>
                <a:cs typeface="Times New Roman" panose="02020603050405020304" pitchFamily="18" charset="0"/>
              </a:rPr>
              <a:t>Ameerh</a:t>
            </a:r>
            <a:r>
              <a:rPr lang="en-IN" dirty="0">
                <a:solidFill>
                  <a:schemeClr val="bg2"/>
                </a:solidFill>
                <a:latin typeface="Times New Roman" panose="02020603050405020304" pitchFamily="18" charset="0"/>
                <a:cs typeface="Times New Roman" panose="02020603050405020304" pitchFamily="18" charset="0"/>
              </a:rPr>
              <a:t> &amp; Al-</a:t>
            </a:r>
            <a:r>
              <a:rPr lang="en-IN" dirty="0" err="1">
                <a:solidFill>
                  <a:schemeClr val="bg2"/>
                </a:solidFill>
                <a:latin typeface="Times New Roman" panose="02020603050405020304" pitchFamily="18" charset="0"/>
                <a:cs typeface="Times New Roman" panose="02020603050405020304" pitchFamily="18" charset="0"/>
              </a:rPr>
              <a:t>Harbi</a:t>
            </a:r>
            <a:r>
              <a:rPr lang="en-IN" dirty="0">
                <a:solidFill>
                  <a:schemeClr val="bg2"/>
                </a:solidFill>
                <a:latin typeface="Times New Roman" panose="02020603050405020304" pitchFamily="18" charset="0"/>
                <a:cs typeface="Times New Roman" panose="02020603050405020304" pitchFamily="18" charset="0"/>
              </a:rPr>
              <a:t>, </a:t>
            </a:r>
            <a:r>
              <a:rPr lang="en-IN" dirty="0" err="1">
                <a:solidFill>
                  <a:schemeClr val="bg2"/>
                </a:solidFill>
                <a:latin typeface="Times New Roman" panose="02020603050405020304" pitchFamily="18" charset="0"/>
                <a:cs typeface="Times New Roman" panose="02020603050405020304" pitchFamily="18" charset="0"/>
              </a:rPr>
              <a:t>Khalda</a:t>
            </a:r>
            <a:r>
              <a:rPr lang="en-IN" dirty="0">
                <a:solidFill>
                  <a:schemeClr val="bg2"/>
                </a:solidFill>
                <a:latin typeface="Times New Roman" panose="02020603050405020304" pitchFamily="18" charset="0"/>
                <a:cs typeface="Times New Roman" panose="02020603050405020304" pitchFamily="18" charset="0"/>
              </a:rPr>
              <a:t> &amp; Al-</a:t>
            </a:r>
            <a:r>
              <a:rPr lang="en-IN" dirty="0" err="1">
                <a:solidFill>
                  <a:schemeClr val="bg2"/>
                </a:solidFill>
                <a:latin typeface="Times New Roman" panose="02020603050405020304" pitchFamily="18" charset="0"/>
                <a:cs typeface="Times New Roman" panose="02020603050405020304" pitchFamily="18" charset="0"/>
              </a:rPr>
              <a:t>Dawas</a:t>
            </a:r>
            <a:r>
              <a:rPr lang="en-IN" dirty="0">
                <a:solidFill>
                  <a:schemeClr val="bg2"/>
                </a:solidFill>
                <a:latin typeface="Times New Roman" panose="02020603050405020304" pitchFamily="18" charset="0"/>
                <a:cs typeface="Times New Roman" panose="02020603050405020304" pitchFamily="18" charset="0"/>
              </a:rPr>
              <a:t>, Maryam &amp; Al-</a:t>
            </a:r>
            <a:r>
              <a:rPr lang="en-IN" dirty="0" err="1">
                <a:solidFill>
                  <a:schemeClr val="bg2"/>
                </a:solidFill>
                <a:latin typeface="Times New Roman" panose="02020603050405020304" pitchFamily="18" charset="0"/>
                <a:cs typeface="Times New Roman" panose="02020603050405020304" pitchFamily="18" charset="0"/>
              </a:rPr>
              <a:t>Shargabi</a:t>
            </a:r>
            <a:r>
              <a:rPr lang="en-IN" dirty="0">
                <a:solidFill>
                  <a:schemeClr val="bg2"/>
                </a:solidFill>
                <a:latin typeface="Times New Roman" panose="02020603050405020304" pitchFamily="18" charset="0"/>
                <a:cs typeface="Times New Roman" panose="02020603050405020304" pitchFamily="18" charset="0"/>
              </a:rPr>
              <a:t>, Amal. (2020). A Saudi Sign Language Recognition System based on Convolutional Neural Networks. Building Services Engineering Research and Technology. 13. 10.37624/IJERT/13.11.2020.3328-3334. </a:t>
            </a:r>
            <a:endParaRPr lang="en-IN" dirty="0" smtClean="0">
              <a:solidFill>
                <a:schemeClr val="bg2"/>
              </a:solidFill>
              <a:latin typeface="Times New Roman" panose="02020603050405020304" pitchFamily="18" charset="0"/>
              <a:cs typeface="Times New Roman" panose="02020603050405020304" pitchFamily="18" charset="0"/>
            </a:endParaRPr>
          </a:p>
          <a:p>
            <a:pPr marL="482600" lvl="0" indent="-342900" algn="just">
              <a:spcBef>
                <a:spcPts val="600"/>
              </a:spcBef>
              <a:buClr>
                <a:schemeClr val="dk2"/>
              </a:buClr>
              <a:buFont typeface="+mj-lt"/>
              <a:buAutoNum type="arabicPeriod" startAt="6"/>
            </a:pPr>
            <a:r>
              <a:rPr lang="en-IN" dirty="0">
                <a:solidFill>
                  <a:schemeClr val="bg2"/>
                </a:solidFill>
                <a:latin typeface="Times New Roman" panose="02020603050405020304" pitchFamily="18" charset="0"/>
                <a:cs typeface="Times New Roman" panose="02020603050405020304" pitchFamily="18" charset="0"/>
              </a:rPr>
              <a:t>S. </a:t>
            </a:r>
            <a:r>
              <a:rPr lang="en-IN" dirty="0" err="1">
                <a:solidFill>
                  <a:schemeClr val="bg2"/>
                </a:solidFill>
                <a:latin typeface="Times New Roman" panose="02020603050405020304" pitchFamily="18" charset="0"/>
                <a:cs typeface="Times New Roman" panose="02020603050405020304" pitchFamily="18" charset="0"/>
              </a:rPr>
              <a:t>Vanaja</a:t>
            </a:r>
            <a:r>
              <a:rPr lang="en-IN" dirty="0">
                <a:solidFill>
                  <a:schemeClr val="bg2"/>
                </a:solidFill>
                <a:latin typeface="Times New Roman" panose="02020603050405020304" pitchFamily="18" charset="0"/>
                <a:cs typeface="Times New Roman" panose="02020603050405020304" pitchFamily="18" charset="0"/>
              </a:rPr>
              <a:t>, R. </a:t>
            </a:r>
            <a:r>
              <a:rPr lang="en-IN" dirty="0" err="1">
                <a:solidFill>
                  <a:schemeClr val="bg2"/>
                </a:solidFill>
                <a:latin typeface="Times New Roman" panose="02020603050405020304" pitchFamily="18" charset="0"/>
                <a:cs typeface="Times New Roman" panose="02020603050405020304" pitchFamily="18" charset="0"/>
              </a:rPr>
              <a:t>Preetha</a:t>
            </a:r>
            <a:r>
              <a:rPr lang="en-IN" dirty="0">
                <a:solidFill>
                  <a:schemeClr val="bg2"/>
                </a:solidFill>
                <a:latin typeface="Times New Roman" panose="02020603050405020304" pitchFamily="18" charset="0"/>
                <a:cs typeface="Times New Roman" panose="02020603050405020304" pitchFamily="18" charset="0"/>
              </a:rPr>
              <a:t> and S. </a:t>
            </a:r>
            <a:r>
              <a:rPr lang="en-IN" dirty="0" err="1">
                <a:solidFill>
                  <a:schemeClr val="bg2"/>
                </a:solidFill>
                <a:latin typeface="Times New Roman" panose="02020603050405020304" pitchFamily="18" charset="0"/>
                <a:cs typeface="Times New Roman" panose="02020603050405020304" pitchFamily="18" charset="0"/>
              </a:rPr>
              <a:t>Sudha</a:t>
            </a:r>
            <a:r>
              <a:rPr lang="en-IN" dirty="0">
                <a:solidFill>
                  <a:schemeClr val="bg2"/>
                </a:solidFill>
                <a:latin typeface="Times New Roman" panose="02020603050405020304" pitchFamily="18" charset="0"/>
                <a:cs typeface="Times New Roman" panose="02020603050405020304" pitchFamily="18" charset="0"/>
              </a:rPr>
              <a:t>, "Hand Gesture Recognition for Deaf and Dumb Using CNN Technique," 2021 6th International Conference on Communication and Electronics Systems (ICCES), </a:t>
            </a:r>
            <a:r>
              <a:rPr lang="en-IN" dirty="0" err="1">
                <a:solidFill>
                  <a:schemeClr val="bg2"/>
                </a:solidFill>
                <a:latin typeface="Times New Roman" panose="02020603050405020304" pitchFamily="18" charset="0"/>
                <a:cs typeface="Times New Roman" panose="02020603050405020304" pitchFamily="18" charset="0"/>
              </a:rPr>
              <a:t>Coimbatre</a:t>
            </a:r>
            <a:r>
              <a:rPr lang="en-IN" dirty="0">
                <a:solidFill>
                  <a:schemeClr val="bg2"/>
                </a:solidFill>
                <a:latin typeface="Times New Roman" panose="02020603050405020304" pitchFamily="18" charset="0"/>
                <a:cs typeface="Times New Roman" panose="02020603050405020304" pitchFamily="18" charset="0"/>
              </a:rPr>
              <a:t>, India, 2021, pp. 1-4, </a:t>
            </a:r>
            <a:r>
              <a:rPr lang="en-IN" dirty="0" err="1">
                <a:solidFill>
                  <a:schemeClr val="bg2"/>
                </a:solidFill>
                <a:latin typeface="Times New Roman" panose="02020603050405020304" pitchFamily="18" charset="0"/>
                <a:cs typeface="Times New Roman" panose="02020603050405020304" pitchFamily="18" charset="0"/>
              </a:rPr>
              <a:t>doi</a:t>
            </a:r>
            <a:r>
              <a:rPr lang="en-IN" dirty="0">
                <a:solidFill>
                  <a:schemeClr val="bg2"/>
                </a:solidFill>
                <a:latin typeface="Times New Roman" panose="02020603050405020304" pitchFamily="18" charset="0"/>
                <a:cs typeface="Times New Roman" panose="02020603050405020304" pitchFamily="18" charset="0"/>
              </a:rPr>
              <a:t>: 10.1109/ICCES51350.2021.9489209.</a:t>
            </a:r>
            <a:endParaRPr lang="en-IN" dirty="0" smtClean="0">
              <a:solidFill>
                <a:schemeClr val="bg2"/>
              </a:solidFill>
              <a:latin typeface="Times New Roman" panose="02020603050405020304" pitchFamily="18" charset="0"/>
              <a:cs typeface="Times New Roman" panose="02020603050405020304" pitchFamily="18" charset="0"/>
            </a:endParaRPr>
          </a:p>
          <a:p>
            <a:pPr marL="482600" indent="-342900" algn="just">
              <a:spcBef>
                <a:spcPts val="600"/>
              </a:spcBef>
              <a:buClr>
                <a:schemeClr val="dk2"/>
              </a:buClr>
              <a:buFont typeface="+mj-lt"/>
              <a:buAutoNum type="arabicPeriod" startAt="6"/>
            </a:pPr>
            <a:r>
              <a:rPr lang="en-US" dirty="0" err="1">
                <a:solidFill>
                  <a:schemeClr val="bg2"/>
                </a:solidFill>
                <a:latin typeface="Times New Roman" panose="02020603050405020304" pitchFamily="18" charset="0"/>
                <a:cs typeface="Times New Roman" panose="02020603050405020304" pitchFamily="18" charset="0"/>
              </a:rPr>
              <a:t>Pathan</a:t>
            </a:r>
            <a:r>
              <a:rPr lang="en-US" dirty="0">
                <a:solidFill>
                  <a:schemeClr val="bg2"/>
                </a:solidFill>
                <a:latin typeface="Times New Roman" panose="02020603050405020304" pitchFamily="18" charset="0"/>
                <a:cs typeface="Times New Roman" panose="02020603050405020304" pitchFamily="18" charset="0"/>
              </a:rPr>
              <a:t>, R.K., Biswas, M., Yasmin, S. </a:t>
            </a:r>
            <a:r>
              <a:rPr lang="en-US" i="1" dirty="0">
                <a:solidFill>
                  <a:schemeClr val="bg2"/>
                </a:solidFill>
                <a:latin typeface="Times New Roman" panose="02020603050405020304" pitchFamily="18" charset="0"/>
                <a:cs typeface="Times New Roman" panose="02020603050405020304" pitchFamily="18" charset="0"/>
              </a:rPr>
              <a:t>et al.</a:t>
            </a:r>
            <a:r>
              <a:rPr lang="en-US" dirty="0">
                <a:solidFill>
                  <a:schemeClr val="bg2"/>
                </a:solidFill>
                <a:latin typeface="Times New Roman" panose="02020603050405020304" pitchFamily="18" charset="0"/>
                <a:cs typeface="Times New Roman" panose="02020603050405020304" pitchFamily="18" charset="0"/>
              </a:rPr>
              <a:t> Sign language recognition using the fusion of image and hand landmarks through multi-headed convolutional neural network. </a:t>
            </a:r>
            <a:r>
              <a:rPr lang="en-US" i="1" dirty="0" err="1">
                <a:solidFill>
                  <a:schemeClr val="bg2"/>
                </a:solidFill>
                <a:latin typeface="Times New Roman" panose="02020603050405020304" pitchFamily="18" charset="0"/>
                <a:cs typeface="Times New Roman" panose="02020603050405020304" pitchFamily="18" charset="0"/>
              </a:rPr>
              <a:t>Sci</a:t>
            </a:r>
            <a:r>
              <a:rPr lang="en-US" i="1" dirty="0">
                <a:solidFill>
                  <a:schemeClr val="bg2"/>
                </a:solidFill>
                <a:latin typeface="Times New Roman" panose="02020603050405020304" pitchFamily="18" charset="0"/>
                <a:cs typeface="Times New Roman" panose="02020603050405020304" pitchFamily="18" charset="0"/>
              </a:rPr>
              <a:t> Rep</a:t>
            </a:r>
            <a:r>
              <a:rPr lang="en-US" dirty="0">
                <a:solidFill>
                  <a:schemeClr val="bg2"/>
                </a:solidFill>
                <a:latin typeface="Times New Roman" panose="02020603050405020304" pitchFamily="18" charset="0"/>
                <a:cs typeface="Times New Roman" panose="02020603050405020304" pitchFamily="18" charset="0"/>
              </a:rPr>
              <a:t> </a:t>
            </a:r>
            <a:r>
              <a:rPr lang="en-US" b="1" dirty="0">
                <a:solidFill>
                  <a:schemeClr val="bg2"/>
                </a:solidFill>
                <a:latin typeface="Times New Roman" panose="02020603050405020304" pitchFamily="18" charset="0"/>
                <a:cs typeface="Times New Roman" panose="02020603050405020304" pitchFamily="18" charset="0"/>
              </a:rPr>
              <a:t>13</a:t>
            </a:r>
            <a:r>
              <a:rPr lang="en-US" dirty="0">
                <a:solidFill>
                  <a:schemeClr val="bg2"/>
                </a:solidFill>
                <a:latin typeface="Times New Roman" panose="02020603050405020304" pitchFamily="18" charset="0"/>
                <a:cs typeface="Times New Roman" panose="02020603050405020304" pitchFamily="18" charset="0"/>
              </a:rPr>
              <a:t>, 16975 (</a:t>
            </a:r>
            <a:r>
              <a:rPr lang="en-US" dirty="0" smtClean="0">
                <a:solidFill>
                  <a:schemeClr val="bg2"/>
                </a:solidFill>
                <a:latin typeface="Times New Roman" panose="02020603050405020304" pitchFamily="18" charset="0"/>
                <a:cs typeface="Times New Roman" panose="02020603050405020304" pitchFamily="18" charset="0"/>
              </a:rPr>
              <a:t>2023)</a:t>
            </a:r>
            <a:endParaRPr lang="en-US" dirty="0">
              <a:solidFill>
                <a:schemeClr val="bg2"/>
              </a:solidFill>
              <a:latin typeface="Times New Roman" panose="02020603050405020304" pitchFamily="18" charset="0"/>
              <a:cs typeface="Times New Roman" panose="02020603050405020304" pitchFamily="18" charset="0"/>
            </a:endParaRPr>
          </a:p>
          <a:p>
            <a:pPr marL="482600" indent="-342900" algn="just">
              <a:spcBef>
                <a:spcPts val="600"/>
              </a:spcBef>
              <a:buClr>
                <a:schemeClr val="dk2"/>
              </a:buClr>
              <a:buFont typeface="+mj-lt"/>
              <a:buAutoNum type="arabicPeriod" startAt="6"/>
            </a:pPr>
            <a:endParaRPr lang="en-US" dirty="0">
              <a:solidFill>
                <a:schemeClr val="bg2"/>
              </a:solidFill>
            </a:endParaRPr>
          </a:p>
          <a:p>
            <a:pPr marL="482600" lvl="0" indent="-342900" algn="just">
              <a:spcBef>
                <a:spcPts val="600"/>
              </a:spcBef>
              <a:buClr>
                <a:schemeClr val="dk2"/>
              </a:buClr>
              <a:buFont typeface="+mj-lt"/>
              <a:buAutoNum type="arabicPeriod" startAt="6"/>
            </a:pPr>
            <a:endParaRPr lang="en-IN" dirty="0" smtClean="0">
              <a:solidFill>
                <a:schemeClr val="dk2"/>
              </a:solidFill>
              <a:latin typeface="Times New Roman" panose="02020603050405020304" pitchFamily="18" charset="0"/>
              <a:cs typeface="Times New Roman" panose="02020603050405020304" pitchFamily="18" charset="0"/>
            </a:endParaRPr>
          </a:p>
          <a:p>
            <a:pPr marL="482600" lvl="0" indent="-342900" algn="just">
              <a:spcBef>
                <a:spcPts val="600"/>
              </a:spcBef>
              <a:buClr>
                <a:schemeClr val="dk2"/>
              </a:buClr>
              <a:buFont typeface="+mj-lt"/>
              <a:buAutoNum type="arabicPeriod" startAt="6"/>
            </a:pPr>
            <a:endParaRPr sz="1600" dirty="0">
              <a:solidFill>
                <a:schemeClr val="dk2"/>
              </a:solidFill>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dirty="0">
              <a:solidFill>
                <a:schemeClr val="dk2"/>
              </a:solidFill>
              <a:latin typeface="Times New Roman" panose="02020603050405020304" pitchFamily="18" charset="0"/>
              <a:cs typeface="Times New Roman" panose="02020603050405020304" pitchFamily="18" charset="0"/>
            </a:endParaRPr>
          </a:p>
        </p:txBody>
      </p:sp>
      <p:sp>
        <p:nvSpPr>
          <p:cNvPr id="144" name="Google Shape;144;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Rectangle 1"/>
          <p:cNvSpPr/>
          <p:nvPr/>
        </p:nvSpPr>
        <p:spPr>
          <a:xfrm>
            <a:off x="210173" y="149157"/>
            <a:ext cx="1856598"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826333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idx="4294967295"/>
          </p:nvPr>
        </p:nvSpPr>
        <p:spPr>
          <a:xfrm>
            <a:off x="844735" y="1993298"/>
            <a:ext cx="7596600" cy="7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lt2"/>
                </a:solidFill>
                <a:latin typeface="Times New Roman" panose="02020603050405020304" pitchFamily="18" charset="0"/>
                <a:cs typeface="Times New Roman" panose="02020603050405020304" pitchFamily="18" charset="0"/>
              </a:rPr>
              <a:t>Thank You</a:t>
            </a:r>
            <a:endParaRPr sz="4000" b="1" dirty="0">
              <a:solidFill>
                <a:schemeClr val="lt2"/>
              </a:solidFill>
              <a:latin typeface="Times New Roman" panose="02020603050405020304" pitchFamily="18" charset="0"/>
              <a:cs typeface="Times New Roman" panose="02020603050405020304" pitchFamily="18" charset="0"/>
            </a:endParaRPr>
          </a:p>
        </p:txBody>
      </p:sp>
      <p:sp>
        <p:nvSpPr>
          <p:cNvPr id="151" name="Google Shape;151;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5"/>
          <p:cNvSpPr txBox="1">
            <a:spLocks noGrp="1"/>
          </p:cNvSpPr>
          <p:nvPr>
            <p:ph type="body" idx="1"/>
          </p:nvPr>
        </p:nvSpPr>
        <p:spPr>
          <a:xfrm>
            <a:off x="126626" y="747226"/>
            <a:ext cx="8824511" cy="4396274"/>
          </a:xfrm>
          <a:prstGeom prst="rect">
            <a:avLst/>
          </a:prstGeom>
        </p:spPr>
        <p:txBody>
          <a:bodyPr spcFirstLastPara="1" wrap="square" lIns="91425" tIns="91425" rIns="91425" bIns="91425" anchor="t" anchorCtr="0">
            <a:noAutofit/>
          </a:bodyPr>
          <a:lstStyle/>
          <a:p>
            <a:pPr algn="just">
              <a:spcBef>
                <a:spcPts val="600"/>
              </a:spcBef>
              <a:buClr>
                <a:schemeClr val="dk2"/>
              </a:buClr>
              <a:buFont typeface="Wingdings" panose="05000000000000000000" pitchFamily="2" charset="2"/>
              <a:buChar char="v"/>
            </a:pPr>
            <a:r>
              <a:rPr lang="en-US" sz="1800" dirty="0" smtClean="0">
                <a:solidFill>
                  <a:schemeClr val="bg2"/>
                </a:solidFill>
                <a:latin typeface="Times New Roman" panose="02020603050405020304" pitchFamily="18" charset="0"/>
                <a:cs typeface="Times New Roman" panose="02020603050405020304" pitchFamily="18" charset="0"/>
              </a:rPr>
              <a:t>What is Communication ?</a:t>
            </a:r>
            <a:endParaRPr lang="en-IN" sz="1800" dirty="0" smtClean="0">
              <a:solidFill>
                <a:schemeClr val="bg2"/>
              </a:solidFill>
              <a:latin typeface="Times New Roman" panose="02020603050405020304" pitchFamily="18" charset="0"/>
              <a:cs typeface="Times New Roman" panose="02020603050405020304" pitchFamily="18" charset="0"/>
            </a:endParaRPr>
          </a:p>
          <a:p>
            <a:pPr algn="just">
              <a:spcBef>
                <a:spcPts val="600"/>
              </a:spcBef>
              <a:buClr>
                <a:schemeClr val="dk2"/>
              </a:buClr>
              <a:buFont typeface="Wingdings" panose="05000000000000000000" pitchFamily="2" charset="2"/>
              <a:buChar char="v"/>
            </a:pPr>
            <a:r>
              <a:rPr lang="en-IN" sz="1800" dirty="0" smtClean="0">
                <a:solidFill>
                  <a:schemeClr val="bg2"/>
                </a:solidFill>
                <a:latin typeface="Times New Roman" panose="02020603050405020304" pitchFamily="18" charset="0"/>
                <a:cs typeface="Times New Roman" panose="02020603050405020304" pitchFamily="18" charset="0"/>
              </a:rPr>
              <a:t>Why is Communication Important ?</a:t>
            </a:r>
          </a:p>
          <a:p>
            <a:pPr algn="just">
              <a:spcBef>
                <a:spcPts val="600"/>
              </a:spcBef>
              <a:buClr>
                <a:schemeClr val="dk2"/>
              </a:buClr>
              <a:buFont typeface="Wingdings" panose="05000000000000000000" pitchFamily="2" charset="2"/>
              <a:buChar char="v"/>
            </a:pPr>
            <a:r>
              <a:rPr lang="en-US" sz="1800" dirty="0" smtClean="0">
                <a:solidFill>
                  <a:schemeClr val="bg2"/>
                </a:solidFill>
                <a:latin typeface="Times New Roman" panose="02020603050405020304" pitchFamily="18" charset="0"/>
                <a:cs typeface="Times New Roman" panose="02020603050405020304" pitchFamily="18" charset="0"/>
              </a:rPr>
              <a:t>Problems faced by Mute and deaf People – Target Users</a:t>
            </a:r>
          </a:p>
          <a:p>
            <a:pPr algn="just">
              <a:spcBef>
                <a:spcPts val="600"/>
              </a:spcBef>
              <a:buClr>
                <a:schemeClr val="dk2"/>
              </a:buClr>
              <a:buFont typeface="Wingdings" panose="05000000000000000000" pitchFamily="2" charset="2"/>
              <a:buChar char="v"/>
            </a:pPr>
            <a:r>
              <a:rPr lang="en-US" sz="1800" dirty="0" smtClean="0">
                <a:solidFill>
                  <a:schemeClr val="bg2"/>
                </a:solidFill>
                <a:latin typeface="Times New Roman" panose="02020603050405020304" pitchFamily="18" charset="0"/>
                <a:cs typeface="Times New Roman" panose="02020603050405020304" pitchFamily="18" charset="0"/>
              </a:rPr>
              <a:t>Focus on One-Sided Communication</a:t>
            </a:r>
          </a:p>
          <a:p>
            <a:pPr lvl="1" algn="just">
              <a:spcBef>
                <a:spcPts val="600"/>
              </a:spcBef>
              <a:buClr>
                <a:schemeClr val="dk2"/>
              </a:buClr>
              <a:buFont typeface="Wingdings" panose="05000000000000000000" pitchFamily="2" charset="2"/>
              <a:buChar char="Ø"/>
            </a:pPr>
            <a:r>
              <a:rPr lang="en-US" sz="1600" dirty="0" smtClean="0">
                <a:solidFill>
                  <a:schemeClr val="bg2"/>
                </a:solidFill>
                <a:latin typeface="Times New Roman" panose="02020603050405020304" pitchFamily="18" charset="0"/>
                <a:cs typeface="Times New Roman" panose="02020603050405020304" pitchFamily="18" charset="0"/>
              </a:rPr>
              <a:t>Sign to Speech Conversion using </a:t>
            </a:r>
            <a:r>
              <a:rPr lang="en-US" sz="1600" dirty="0">
                <a:solidFill>
                  <a:schemeClr val="bg2"/>
                </a:solidFill>
                <a:latin typeface="Times New Roman" panose="02020603050405020304" pitchFamily="18" charset="0"/>
                <a:cs typeface="Times New Roman" panose="02020603050405020304" pitchFamily="18" charset="0"/>
              </a:rPr>
              <a:t>Static </a:t>
            </a:r>
            <a:r>
              <a:rPr lang="en-US" sz="1600" dirty="0" smtClean="0">
                <a:solidFill>
                  <a:schemeClr val="bg2"/>
                </a:solidFill>
                <a:latin typeface="Times New Roman" panose="02020603050405020304" pitchFamily="18" charset="0"/>
                <a:cs typeface="Times New Roman" panose="02020603050405020304" pitchFamily="18" charset="0"/>
              </a:rPr>
              <a:t>dataset of specific language</a:t>
            </a:r>
          </a:p>
          <a:p>
            <a:pPr algn="just">
              <a:spcBef>
                <a:spcPts val="600"/>
              </a:spcBef>
              <a:buClr>
                <a:schemeClr val="dk2"/>
              </a:buClr>
              <a:buFont typeface="Wingdings" panose="05000000000000000000" pitchFamily="2" charset="2"/>
              <a:buChar char="v"/>
            </a:pPr>
            <a:r>
              <a:rPr lang="en-US" sz="1800" dirty="0" smtClean="0">
                <a:solidFill>
                  <a:schemeClr val="bg2"/>
                </a:solidFill>
                <a:latin typeface="Times New Roman" panose="02020603050405020304" pitchFamily="18" charset="0"/>
                <a:cs typeface="Times New Roman" panose="02020603050405020304" pitchFamily="18" charset="0"/>
              </a:rPr>
              <a:t>Our Approach - Application based system</a:t>
            </a:r>
          </a:p>
          <a:p>
            <a:pPr algn="just">
              <a:spcBef>
                <a:spcPts val="600"/>
              </a:spcBef>
              <a:buClr>
                <a:schemeClr val="dk2"/>
              </a:buClr>
              <a:buFont typeface="Wingdings" panose="05000000000000000000" pitchFamily="2" charset="2"/>
              <a:buChar char="v"/>
            </a:pPr>
            <a:r>
              <a:rPr lang="en-US" sz="1800" dirty="0">
                <a:solidFill>
                  <a:schemeClr val="bg2"/>
                </a:solidFill>
                <a:latin typeface="Times New Roman" panose="02020603050405020304" pitchFamily="18" charset="0"/>
                <a:cs typeface="Times New Roman" panose="02020603050405020304" pitchFamily="18" charset="0"/>
              </a:rPr>
              <a:t>Two modules of the system</a:t>
            </a:r>
          </a:p>
          <a:p>
            <a:pPr lvl="1" algn="just">
              <a:spcBef>
                <a:spcPts val="600"/>
              </a:spcBef>
              <a:buClr>
                <a:schemeClr val="dk2"/>
              </a:buClr>
              <a:buFont typeface="Wingdings" panose="05000000000000000000" pitchFamily="2" charset="2"/>
              <a:buChar char="Ø"/>
            </a:pPr>
            <a:r>
              <a:rPr lang="en-IN" sz="1600" dirty="0">
                <a:solidFill>
                  <a:schemeClr val="bg2"/>
                </a:solidFill>
                <a:latin typeface="Times New Roman" panose="02020603050405020304" pitchFamily="18" charset="0"/>
                <a:cs typeface="Times New Roman" panose="02020603050405020304" pitchFamily="18" charset="0"/>
              </a:rPr>
              <a:t>sign gestures to </a:t>
            </a:r>
            <a:r>
              <a:rPr lang="en-IN" sz="1600" dirty="0" smtClean="0">
                <a:solidFill>
                  <a:schemeClr val="bg2"/>
                </a:solidFill>
                <a:latin typeface="Times New Roman" panose="02020603050405020304" pitchFamily="18" charset="0"/>
                <a:cs typeface="Times New Roman" panose="02020603050405020304" pitchFamily="18" charset="0"/>
              </a:rPr>
              <a:t>speech – CNN + LSTM modal</a:t>
            </a:r>
            <a:endParaRPr lang="en-IN" sz="1600" dirty="0">
              <a:solidFill>
                <a:schemeClr val="bg2"/>
              </a:solidFill>
              <a:latin typeface="Times New Roman" panose="02020603050405020304" pitchFamily="18" charset="0"/>
              <a:cs typeface="Times New Roman" panose="02020603050405020304" pitchFamily="18" charset="0"/>
            </a:endParaRPr>
          </a:p>
          <a:p>
            <a:pPr lvl="1" algn="just">
              <a:spcBef>
                <a:spcPts val="600"/>
              </a:spcBef>
              <a:buClr>
                <a:schemeClr val="dk2"/>
              </a:buClr>
              <a:buFont typeface="Wingdings" panose="05000000000000000000" pitchFamily="2" charset="2"/>
              <a:buChar char="Ø"/>
            </a:pPr>
            <a:r>
              <a:rPr lang="en-US" sz="1600" dirty="0">
                <a:solidFill>
                  <a:schemeClr val="bg2"/>
                </a:solidFill>
                <a:latin typeface="Times New Roman" panose="02020603050405020304" pitchFamily="18" charset="0"/>
                <a:cs typeface="Times New Roman" panose="02020603050405020304" pitchFamily="18" charset="0"/>
              </a:rPr>
              <a:t>speech to 3-D animated sign </a:t>
            </a:r>
            <a:r>
              <a:rPr lang="en-US" sz="1600" dirty="0" smtClean="0">
                <a:solidFill>
                  <a:schemeClr val="bg2"/>
                </a:solidFill>
                <a:latin typeface="Times New Roman" panose="02020603050405020304" pitchFamily="18" charset="0"/>
                <a:cs typeface="Times New Roman" panose="02020603050405020304" pitchFamily="18" charset="0"/>
              </a:rPr>
              <a:t>gestures</a:t>
            </a:r>
          </a:p>
          <a:p>
            <a:pPr algn="just">
              <a:spcBef>
                <a:spcPts val="600"/>
              </a:spcBef>
              <a:buClr>
                <a:schemeClr val="dk2"/>
              </a:buClr>
              <a:buFont typeface="Wingdings" panose="05000000000000000000" pitchFamily="2" charset="2"/>
              <a:buChar char="v"/>
            </a:pPr>
            <a:r>
              <a:rPr lang="en-US" sz="1800" dirty="0" smtClean="0">
                <a:solidFill>
                  <a:schemeClr val="bg2"/>
                </a:solidFill>
                <a:latin typeface="Times New Roman" panose="02020603050405020304" pitchFamily="18" charset="0"/>
                <a:cs typeface="Times New Roman" panose="02020603050405020304" pitchFamily="18" charset="0"/>
              </a:rPr>
              <a:t>Dataset Used – Self-created dataset &amp; </a:t>
            </a:r>
            <a:r>
              <a:rPr lang="en-US" sz="1800" dirty="0" err="1" smtClean="0">
                <a:solidFill>
                  <a:schemeClr val="bg2"/>
                </a:solidFill>
                <a:latin typeface="Times New Roman" panose="02020603050405020304" pitchFamily="18" charset="0"/>
                <a:cs typeface="Times New Roman" panose="02020603050405020304" pitchFamily="18" charset="0"/>
              </a:rPr>
              <a:t>Kaggle</a:t>
            </a:r>
            <a:endParaRPr lang="en-US" sz="1800" dirty="0" smtClean="0">
              <a:solidFill>
                <a:schemeClr val="bg2"/>
              </a:solidFill>
              <a:latin typeface="Times New Roman" panose="02020603050405020304" pitchFamily="18" charset="0"/>
              <a:cs typeface="Times New Roman" panose="02020603050405020304" pitchFamily="18" charset="0"/>
            </a:endParaRPr>
          </a:p>
          <a:p>
            <a:pPr algn="just">
              <a:spcBef>
                <a:spcPts val="600"/>
              </a:spcBef>
              <a:buClr>
                <a:schemeClr val="dk2"/>
              </a:buClr>
              <a:buFont typeface="Wingdings" panose="05000000000000000000" pitchFamily="2" charset="2"/>
              <a:buChar char="v"/>
            </a:pPr>
            <a:r>
              <a:rPr lang="en-US" sz="1800" dirty="0" smtClean="0">
                <a:solidFill>
                  <a:schemeClr val="bg2"/>
                </a:solidFill>
                <a:latin typeface="Times New Roman" panose="02020603050405020304" pitchFamily="18" charset="0"/>
                <a:cs typeface="Times New Roman" panose="02020603050405020304" pitchFamily="18" charset="0"/>
              </a:rPr>
              <a:t>Real World Applications – Bridging the gap</a:t>
            </a:r>
          </a:p>
          <a:p>
            <a:pPr algn="just">
              <a:spcBef>
                <a:spcPts val="600"/>
              </a:spcBef>
              <a:buClr>
                <a:schemeClr val="dk2"/>
              </a:buClr>
            </a:pPr>
            <a:endParaRPr lang="en-US" sz="1800" dirty="0" smtClean="0">
              <a:solidFill>
                <a:schemeClr val="dk2"/>
              </a:solidFill>
              <a:latin typeface="Times New Roman" panose="02020603050405020304" pitchFamily="18" charset="0"/>
              <a:cs typeface="Times New Roman" panose="02020603050405020304" pitchFamily="18" charset="0"/>
            </a:endParaRPr>
          </a:p>
          <a:p>
            <a:pPr algn="just">
              <a:spcBef>
                <a:spcPts val="600"/>
              </a:spcBef>
              <a:buClr>
                <a:schemeClr val="dk2"/>
              </a:buClr>
            </a:pPr>
            <a:endParaRPr lang="en-US" sz="1800" dirty="0">
              <a:solidFill>
                <a:schemeClr val="dk2"/>
              </a:solidFill>
              <a:latin typeface="Times New Roman" panose="02020603050405020304" pitchFamily="18" charset="0"/>
              <a:cs typeface="Times New Roman" panose="02020603050405020304" pitchFamily="18" charset="0"/>
            </a:endParaRPr>
          </a:p>
        </p:txBody>
      </p:sp>
      <p:sp>
        <p:nvSpPr>
          <p:cNvPr id="87" name="Google Shape;87;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3</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295630" y="161207"/>
            <a:ext cx="214193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5"/>
          <p:cNvSpPr txBox="1">
            <a:spLocks noGrp="1"/>
          </p:cNvSpPr>
          <p:nvPr>
            <p:ph type="body" idx="1"/>
          </p:nvPr>
        </p:nvSpPr>
        <p:spPr>
          <a:xfrm>
            <a:off x="3451343" y="751063"/>
            <a:ext cx="5620897" cy="2136489"/>
          </a:xfrm>
          <a:prstGeom prst="rect">
            <a:avLst/>
          </a:prstGeom>
        </p:spPr>
        <p:txBody>
          <a:bodyPr spcFirstLastPara="1" wrap="square" lIns="91425" tIns="91425" rIns="91425" bIns="91425" anchor="t" anchorCtr="0">
            <a:noAutofit/>
          </a:bodyPr>
          <a:lstStyle/>
          <a:p>
            <a:pPr algn="just">
              <a:spcBef>
                <a:spcPts val="600"/>
              </a:spcBef>
              <a:buClr>
                <a:schemeClr val="dk2"/>
              </a:buClr>
            </a:pPr>
            <a:r>
              <a:rPr lang="en-US" sz="1600" dirty="0" smtClean="0">
                <a:solidFill>
                  <a:schemeClr val="dk2"/>
                </a:solidFill>
                <a:latin typeface="Times New Roman" panose="02020603050405020304" pitchFamily="18" charset="0"/>
                <a:cs typeface="Times New Roman" panose="02020603050405020304" pitchFamily="18" charset="0"/>
              </a:rPr>
              <a:t>5% of world population (430M people) require rehabilitation to address hearing loss – 432M adults and 34M children</a:t>
            </a:r>
          </a:p>
          <a:p>
            <a:pPr algn="just">
              <a:spcBef>
                <a:spcPts val="600"/>
              </a:spcBef>
              <a:buClr>
                <a:schemeClr val="dk2"/>
              </a:buClr>
            </a:pPr>
            <a:r>
              <a:rPr lang="en-US" sz="1600" dirty="0" smtClean="0">
                <a:solidFill>
                  <a:schemeClr val="dk2"/>
                </a:solidFill>
                <a:latin typeface="Times New Roman" panose="02020603050405020304" pitchFamily="18" charset="0"/>
                <a:cs typeface="Times New Roman" panose="02020603050405020304" pitchFamily="18" charset="0"/>
              </a:rPr>
              <a:t>By 2050 – over 700M people (1 in 10 people) will have disabling hearing loss</a:t>
            </a:r>
          </a:p>
          <a:p>
            <a:pPr algn="just">
              <a:spcBef>
                <a:spcPts val="600"/>
              </a:spcBef>
              <a:buClr>
                <a:schemeClr val="dk2"/>
              </a:buClr>
            </a:pPr>
            <a:r>
              <a:rPr lang="en-US" sz="1600" dirty="0" smtClean="0">
                <a:solidFill>
                  <a:schemeClr val="dk2"/>
                </a:solidFill>
                <a:latin typeface="Times New Roman" panose="02020603050405020304" pitchFamily="18" charset="0"/>
                <a:cs typeface="Times New Roman" panose="02020603050405020304" pitchFamily="18" charset="0"/>
              </a:rPr>
              <a:t>More than 1.5B people worldwide currently affected by hearing loss in atleast 1 ear</a:t>
            </a:r>
          </a:p>
          <a:p>
            <a:pPr algn="just">
              <a:spcBef>
                <a:spcPts val="600"/>
              </a:spcBef>
              <a:buClr>
                <a:schemeClr val="dk2"/>
              </a:buClr>
            </a:pPr>
            <a:endParaRPr sz="1800" dirty="0">
              <a:solidFill>
                <a:schemeClr val="dk2"/>
              </a:solidFill>
              <a:latin typeface="Times New Roman" panose="02020603050405020304" pitchFamily="18" charset="0"/>
              <a:cs typeface="Times New Roman" panose="02020603050405020304" pitchFamily="18" charset="0"/>
            </a:endParaRPr>
          </a:p>
        </p:txBody>
      </p:sp>
      <p:sp>
        <p:nvSpPr>
          <p:cNvPr id="87" name="Google Shape;87;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295630" y="140581"/>
            <a:ext cx="1880643"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Motivation</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08" y="889331"/>
            <a:ext cx="3382535" cy="1998222"/>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465" t="13068" r="4557" b="4605"/>
          <a:stretch/>
        </p:blipFill>
        <p:spPr>
          <a:xfrm>
            <a:off x="5018887" y="2887552"/>
            <a:ext cx="3992135" cy="2201671"/>
          </a:xfrm>
          <a:prstGeom prst="rect">
            <a:avLst/>
          </a:prstGeom>
        </p:spPr>
      </p:pic>
      <p:sp>
        <p:nvSpPr>
          <p:cNvPr id="8" name="Google Shape;86;p15"/>
          <p:cNvSpPr txBox="1">
            <a:spLocks noGrp="1"/>
          </p:cNvSpPr>
          <p:nvPr>
            <p:ph type="body" idx="1"/>
          </p:nvPr>
        </p:nvSpPr>
        <p:spPr>
          <a:xfrm>
            <a:off x="-151254" y="2920143"/>
            <a:ext cx="5170141" cy="2136489"/>
          </a:xfrm>
          <a:prstGeom prst="rect">
            <a:avLst/>
          </a:prstGeom>
        </p:spPr>
        <p:txBody>
          <a:bodyPr spcFirstLastPara="1" wrap="square" lIns="91425" tIns="91425" rIns="91425" bIns="91425" anchor="t" anchorCtr="0">
            <a:noAutofit/>
          </a:bodyPr>
          <a:lstStyle/>
          <a:p>
            <a:pPr algn="just">
              <a:spcBef>
                <a:spcPts val="600"/>
              </a:spcBef>
              <a:buClr>
                <a:schemeClr val="dk2"/>
              </a:buClr>
            </a:pPr>
            <a:r>
              <a:rPr lang="en-US" sz="1600" dirty="0" smtClean="0">
                <a:solidFill>
                  <a:schemeClr val="dk2"/>
                </a:solidFill>
                <a:latin typeface="Times New Roman" panose="02020603050405020304" pitchFamily="18" charset="0"/>
                <a:cs typeface="Times New Roman" panose="02020603050405020304" pitchFamily="18" charset="0"/>
              </a:rPr>
              <a:t>Individuals with speaking disabilities – 11,531,913</a:t>
            </a:r>
          </a:p>
          <a:p>
            <a:pPr algn="just">
              <a:spcBef>
                <a:spcPts val="600"/>
              </a:spcBef>
              <a:buClr>
                <a:schemeClr val="dk2"/>
              </a:buClr>
            </a:pPr>
            <a:r>
              <a:rPr lang="en-US" sz="1600" dirty="0" smtClean="0">
                <a:solidFill>
                  <a:schemeClr val="dk2"/>
                </a:solidFill>
                <a:latin typeface="Times New Roman" panose="02020603050405020304" pitchFamily="18" charset="0"/>
                <a:cs typeface="Times New Roman" panose="02020603050405020304" pitchFamily="18" charset="0"/>
              </a:rPr>
              <a:t>Half that population is over age 65</a:t>
            </a:r>
          </a:p>
          <a:p>
            <a:pPr algn="just">
              <a:spcBef>
                <a:spcPts val="600"/>
              </a:spcBef>
              <a:buClr>
                <a:schemeClr val="dk2"/>
              </a:buClr>
            </a:pPr>
            <a:r>
              <a:rPr lang="en-US" sz="1600" dirty="0" smtClean="0">
                <a:solidFill>
                  <a:schemeClr val="dk2"/>
                </a:solidFill>
                <a:latin typeface="Times New Roman" panose="02020603050405020304" pitchFamily="18" charset="0"/>
                <a:cs typeface="Times New Roman" panose="02020603050405020304" pitchFamily="18" charset="0"/>
              </a:rPr>
              <a:t>Over 500,000 people use American Sign Language</a:t>
            </a:r>
          </a:p>
          <a:p>
            <a:pPr algn="just">
              <a:spcBef>
                <a:spcPts val="600"/>
              </a:spcBef>
              <a:buClr>
                <a:schemeClr val="dk2"/>
              </a:buClr>
            </a:pPr>
            <a:r>
              <a:rPr lang="en-US" sz="1600" dirty="0" smtClean="0">
                <a:solidFill>
                  <a:schemeClr val="dk2"/>
                </a:solidFill>
                <a:latin typeface="Times New Roman" panose="02020603050405020304" pitchFamily="18" charset="0"/>
                <a:cs typeface="Times New Roman" panose="02020603050405020304" pitchFamily="18" charset="0"/>
              </a:rPr>
              <a:t>700 High School in US offer ASL as 2</a:t>
            </a:r>
            <a:r>
              <a:rPr lang="en-US" sz="1600" baseline="30000" dirty="0" smtClean="0">
                <a:solidFill>
                  <a:schemeClr val="dk2"/>
                </a:solidFill>
                <a:latin typeface="Times New Roman" panose="02020603050405020304" pitchFamily="18" charset="0"/>
                <a:cs typeface="Times New Roman" panose="02020603050405020304" pitchFamily="18" charset="0"/>
              </a:rPr>
              <a:t>nd</a:t>
            </a:r>
            <a:r>
              <a:rPr lang="en-US" sz="1600" dirty="0" smtClean="0">
                <a:solidFill>
                  <a:schemeClr val="dk2"/>
                </a:solidFill>
                <a:latin typeface="Times New Roman" panose="02020603050405020304" pitchFamily="18" charset="0"/>
                <a:cs typeface="Times New Roman" panose="02020603050405020304" pitchFamily="18" charset="0"/>
              </a:rPr>
              <a:t> Language</a:t>
            </a:r>
          </a:p>
          <a:p>
            <a:pPr algn="just">
              <a:spcBef>
                <a:spcPts val="600"/>
              </a:spcBef>
              <a:buClr>
                <a:schemeClr val="dk2"/>
              </a:buClr>
            </a:pPr>
            <a:r>
              <a:rPr lang="en-US" sz="1600" dirty="0" smtClean="0">
                <a:solidFill>
                  <a:schemeClr val="dk2"/>
                </a:solidFill>
                <a:latin typeface="Times New Roman" panose="02020603050405020304" pitchFamily="18" charset="0"/>
                <a:cs typeface="Times New Roman" panose="02020603050405020304" pitchFamily="18" charset="0"/>
              </a:rPr>
              <a:t>ASL is 4</a:t>
            </a:r>
            <a:r>
              <a:rPr lang="en-US" sz="1600" baseline="30000" dirty="0" smtClean="0">
                <a:solidFill>
                  <a:schemeClr val="dk2"/>
                </a:solidFill>
                <a:latin typeface="Times New Roman" panose="02020603050405020304" pitchFamily="18" charset="0"/>
                <a:cs typeface="Times New Roman" panose="02020603050405020304" pitchFamily="18" charset="0"/>
              </a:rPr>
              <a:t>th</a:t>
            </a:r>
            <a:r>
              <a:rPr lang="en-US" sz="1600" dirty="0" smtClean="0">
                <a:solidFill>
                  <a:schemeClr val="dk2"/>
                </a:solidFill>
                <a:latin typeface="Times New Roman" panose="02020603050405020304" pitchFamily="18" charset="0"/>
                <a:cs typeface="Times New Roman" panose="02020603050405020304" pitchFamily="18" charset="0"/>
              </a:rPr>
              <a:t> most common 2</a:t>
            </a:r>
            <a:r>
              <a:rPr lang="en-US" sz="1600" baseline="30000" dirty="0" smtClean="0">
                <a:solidFill>
                  <a:schemeClr val="dk2"/>
                </a:solidFill>
                <a:latin typeface="Times New Roman" panose="02020603050405020304" pitchFamily="18" charset="0"/>
                <a:cs typeface="Times New Roman" panose="02020603050405020304" pitchFamily="18" charset="0"/>
              </a:rPr>
              <a:t>nd</a:t>
            </a:r>
            <a:r>
              <a:rPr lang="en-US" sz="1600" dirty="0" smtClean="0">
                <a:solidFill>
                  <a:schemeClr val="dk2"/>
                </a:solidFill>
                <a:latin typeface="Times New Roman" panose="02020603050405020304" pitchFamily="18" charset="0"/>
                <a:cs typeface="Times New Roman" panose="02020603050405020304" pitchFamily="18" charset="0"/>
              </a:rPr>
              <a:t> Language College Students</a:t>
            </a:r>
            <a:endParaRPr lang="en-US" sz="1600" dirty="0">
              <a:solidFill>
                <a:schemeClr val="dk2"/>
              </a:solidFill>
              <a:latin typeface="Times New Roman" panose="02020603050405020304" pitchFamily="18" charset="0"/>
              <a:cs typeface="Times New Roman" panose="02020603050405020304" pitchFamily="18" charset="0"/>
            </a:endParaRPr>
          </a:p>
          <a:p>
            <a:pPr algn="just">
              <a:spcBef>
                <a:spcPts val="600"/>
              </a:spcBef>
              <a:buClr>
                <a:schemeClr val="dk2"/>
              </a:buClr>
            </a:pPr>
            <a:endParaRPr sz="1800" dirty="0">
              <a:solidFill>
                <a:schemeClr val="dk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8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4" name="Google Shape;94;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239942" y="134731"/>
            <a:ext cx="2945037"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Literature Survey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949" y="878253"/>
            <a:ext cx="6560745" cy="41424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93" name="Google Shape;93;p16"/>
          <p:cNvGraphicFramePr/>
          <p:nvPr>
            <p:extLst>
              <p:ext uri="{D42A27DB-BD31-4B8C-83A1-F6EECF244321}">
                <p14:modId xmlns:p14="http://schemas.microsoft.com/office/powerpoint/2010/main" val="2776046545"/>
              </p:ext>
            </p:extLst>
          </p:nvPr>
        </p:nvGraphicFramePr>
        <p:xfrm>
          <a:off x="0" y="825691"/>
          <a:ext cx="9143999" cy="4317809"/>
        </p:xfrm>
        <a:graphic>
          <a:graphicData uri="http://schemas.openxmlformats.org/drawingml/2006/table">
            <a:tbl>
              <a:tblPr>
                <a:noFill/>
                <a:tableStyleId>{37E866A4-2D24-4E5F-B9EA-6FDDF5592C60}</a:tableStyleId>
              </a:tblPr>
              <a:tblGrid>
                <a:gridCol w="2044635">
                  <a:extLst>
                    <a:ext uri="{9D8B030D-6E8A-4147-A177-3AD203B41FA5}">
                      <a16:colId xmlns:a16="http://schemas.microsoft.com/office/drawing/2014/main" xmlns="" val="20000"/>
                    </a:ext>
                  </a:extLst>
                </a:gridCol>
                <a:gridCol w="3707536">
                  <a:extLst>
                    <a:ext uri="{9D8B030D-6E8A-4147-A177-3AD203B41FA5}">
                      <a16:colId xmlns:a16="http://schemas.microsoft.com/office/drawing/2014/main" xmlns="" val="20001"/>
                    </a:ext>
                  </a:extLst>
                </a:gridCol>
                <a:gridCol w="3391828">
                  <a:extLst>
                    <a:ext uri="{9D8B030D-6E8A-4147-A177-3AD203B41FA5}">
                      <a16:colId xmlns:a16="http://schemas.microsoft.com/office/drawing/2014/main" xmlns="" val="20003"/>
                    </a:ext>
                  </a:extLst>
                </a:gridCol>
              </a:tblGrid>
              <a:tr h="537085">
                <a:tc>
                  <a:txBody>
                    <a:bodyPr/>
                    <a:lstStyle/>
                    <a:p>
                      <a:pPr marL="0" lvl="0" indent="0" algn="ctr" rtl="0">
                        <a:spcBef>
                          <a:spcPts val="0"/>
                        </a:spcBef>
                        <a:spcAft>
                          <a:spcPts val="0"/>
                        </a:spcAft>
                        <a:buNone/>
                      </a:pPr>
                      <a:r>
                        <a:rPr lang="en" sz="1600" b="1" dirty="0">
                          <a:latin typeface="Times New Roman" panose="02020603050405020304" pitchFamily="18" charset="0"/>
                          <a:ea typeface="Roboto"/>
                          <a:cs typeface="Times New Roman" panose="02020603050405020304" pitchFamily="18" charset="0"/>
                          <a:sym typeface="Roboto"/>
                        </a:rPr>
                        <a:t>Paper Title</a:t>
                      </a:r>
                      <a:endParaRPr sz="1600" b="1" dirty="0">
                        <a:latin typeface="Times New Roman" panose="02020603050405020304" pitchFamily="18" charset="0"/>
                        <a:ea typeface="Roboto"/>
                        <a:cs typeface="Times New Roman" panose="02020603050405020304" pitchFamily="18" charset="0"/>
                        <a:sym typeface="Roboto"/>
                      </a:endParaRPr>
                    </a:p>
                  </a:txBody>
                  <a:tcPr marL="91425" marR="91425" marT="91425" marB="91425" anchor="ctr"/>
                </a:tc>
                <a:tc>
                  <a:txBody>
                    <a:bodyPr/>
                    <a:lstStyle/>
                    <a:p>
                      <a:pPr marL="0" lvl="0" indent="0" algn="ctr" rtl="0">
                        <a:spcBef>
                          <a:spcPts val="0"/>
                        </a:spcBef>
                        <a:spcAft>
                          <a:spcPts val="0"/>
                        </a:spcAft>
                        <a:buNone/>
                      </a:pPr>
                      <a:r>
                        <a:rPr lang="en" sz="1600" b="1" dirty="0">
                          <a:latin typeface="Times New Roman" panose="02020603050405020304" pitchFamily="18" charset="0"/>
                          <a:ea typeface="Roboto"/>
                          <a:cs typeface="Times New Roman" panose="02020603050405020304" pitchFamily="18" charset="0"/>
                          <a:sym typeface="Roboto"/>
                        </a:rPr>
                        <a:t>Methodology Adopted</a:t>
                      </a:r>
                      <a:endParaRPr sz="1600" b="1" dirty="0">
                        <a:latin typeface="Times New Roman" panose="02020603050405020304" pitchFamily="18" charset="0"/>
                        <a:ea typeface="Roboto"/>
                        <a:cs typeface="Times New Roman" panose="02020603050405020304" pitchFamily="18" charset="0"/>
                        <a:sym typeface="Roboto"/>
                      </a:endParaRPr>
                    </a:p>
                  </a:txBody>
                  <a:tcPr marL="91425" marR="91425" marT="91425" marB="91425" anchor="ctr"/>
                </a:tc>
                <a:tc>
                  <a:txBody>
                    <a:bodyPr/>
                    <a:lstStyle/>
                    <a:p>
                      <a:pPr marL="0" lvl="0" indent="0" algn="ctr" rtl="0">
                        <a:spcBef>
                          <a:spcPts val="0"/>
                        </a:spcBef>
                        <a:spcAft>
                          <a:spcPts val="0"/>
                        </a:spcAft>
                        <a:buNone/>
                      </a:pPr>
                      <a:r>
                        <a:rPr lang="en" sz="1600" b="1" dirty="0">
                          <a:latin typeface="Times New Roman" panose="02020603050405020304" pitchFamily="18" charset="0"/>
                          <a:ea typeface="Roboto"/>
                          <a:cs typeface="Times New Roman" panose="02020603050405020304" pitchFamily="18" charset="0"/>
                          <a:sym typeface="Roboto"/>
                        </a:rPr>
                        <a:t>Remarks/Conclusions</a:t>
                      </a:r>
                      <a:endParaRPr sz="1600" b="1" dirty="0">
                        <a:latin typeface="Times New Roman" panose="02020603050405020304" pitchFamily="18" charset="0"/>
                        <a:ea typeface="Roboto"/>
                        <a:cs typeface="Times New Roman" panose="02020603050405020304" pitchFamily="18" charset="0"/>
                        <a:sym typeface="Roboto"/>
                      </a:endParaRPr>
                    </a:p>
                  </a:txBody>
                  <a:tcPr marL="91425" marR="91425" marT="91425" marB="91425" anchor="ctr"/>
                </a:tc>
                <a:extLst>
                  <a:ext uri="{0D108BD9-81ED-4DB2-BD59-A6C34878D82A}">
                    <a16:rowId xmlns:a16="http://schemas.microsoft.com/office/drawing/2014/main" xmlns="" val="10000"/>
                  </a:ext>
                </a:extLst>
              </a:tr>
              <a:tr h="1890362">
                <a:tc>
                  <a:txBody>
                    <a:bodyPr/>
                    <a:lstStyle/>
                    <a:p>
                      <a:r>
                        <a:rPr lang="en-US" sz="14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Dual mode Sign Language Recognizer-An Android Based CNN and LSTM Prediction model</a:t>
                      </a:r>
                    </a:p>
                    <a:p>
                      <a:r>
                        <a:rPr lang="en-US" sz="14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[6], May 2023</a:t>
                      </a:r>
                    </a:p>
                  </a:txBody>
                  <a:tcPr marL="91425" marR="91425" marT="91425" marB="91425" anchor="ctr"/>
                </a:tc>
                <a:tc>
                  <a:txBody>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Application</a:t>
                      </a:r>
                      <a:r>
                        <a:rPr lang="en-US" baseline="0" dirty="0" smtClean="0">
                          <a:latin typeface="Times New Roman" panose="02020603050405020304" pitchFamily="18" charset="0"/>
                          <a:cs typeface="Times New Roman" panose="02020603050405020304" pitchFamily="18" charset="0"/>
                        </a:rPr>
                        <a:t> based system that serves as an interpreter for sign language, enabling 2-way communication</a:t>
                      </a:r>
                    </a:p>
                    <a:p>
                      <a:pPr marL="285750" indent="-285750">
                        <a:buFont typeface="Arial" panose="020B0604020202020204" pitchFamily="34" charset="0"/>
                        <a:buChar char="•"/>
                      </a:pPr>
                      <a:r>
                        <a:rPr lang="en-US" baseline="0" dirty="0" smtClean="0">
                          <a:latin typeface="Times New Roman" panose="02020603050405020304" pitchFamily="18" charset="0"/>
                          <a:cs typeface="Times New Roman" panose="02020603050405020304" pitchFamily="18" charset="0"/>
                        </a:rPr>
                        <a:t>Works on 2 modules, sign gesture to speech &amp; speech to 3D animated sign gesture</a:t>
                      </a:r>
                    </a:p>
                    <a:p>
                      <a:pPr marL="285750" indent="-285750">
                        <a:buFont typeface="Arial" panose="020B0604020202020204" pitchFamily="34" charset="0"/>
                        <a:buChar char="•"/>
                      </a:pPr>
                      <a:r>
                        <a:rPr lang="en-US" baseline="0" dirty="0" smtClean="0">
                          <a:latin typeface="Times New Roman" panose="02020603050405020304" pitchFamily="18" charset="0"/>
                          <a:cs typeface="Times New Roman" panose="02020603050405020304" pitchFamily="18" charset="0"/>
                        </a:rPr>
                        <a:t>Dataset collected from Deaf &amp; Mute school</a:t>
                      </a:r>
                    </a:p>
                    <a:p>
                      <a:pPr marL="285750" indent="-285750">
                        <a:buFont typeface="Arial" panose="020B0604020202020204" pitchFamily="34" charset="0"/>
                        <a:buChar char="•"/>
                      </a:pPr>
                      <a:r>
                        <a:rPr lang="en-US" baseline="0" dirty="0" smtClean="0">
                          <a:latin typeface="Times New Roman" panose="02020603050405020304" pitchFamily="18" charset="0"/>
                          <a:cs typeface="Times New Roman" panose="02020603050405020304" pitchFamily="18" charset="0"/>
                        </a:rPr>
                        <a:t>Sign gesture to speech implemented using CNN+LSTM framework</a:t>
                      </a:r>
                    </a:p>
                  </a:txBody>
                  <a:tcPr marL="91425" marR="91425" marT="91425" marB="91425" anchor="ctr"/>
                </a:tc>
                <a:tc>
                  <a:txBody>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Bridges the gap</a:t>
                      </a:r>
                      <a:r>
                        <a:rPr lang="en-US" baseline="0" dirty="0" smtClean="0">
                          <a:latin typeface="Times New Roman" panose="02020603050405020304" pitchFamily="18" charset="0"/>
                          <a:cs typeface="Times New Roman" panose="02020603050405020304" pitchFamily="18" charset="0"/>
                        </a:rPr>
                        <a:t> between deaf, mute and normal people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Achieves</a:t>
                      </a:r>
                      <a:r>
                        <a:rPr lang="en-US" baseline="0" dirty="0" smtClean="0">
                          <a:latin typeface="Times New Roman" panose="02020603050405020304" pitchFamily="18" charset="0"/>
                          <a:cs typeface="Times New Roman" panose="02020603050405020304" pitchFamily="18" charset="0"/>
                        </a:rPr>
                        <a:t> an accuracy of 96.04% in continuous real time prediction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Marvelous user interface</a:t>
                      </a:r>
                      <a:r>
                        <a:rPr lang="en-US" baseline="0" dirty="0" smtClean="0">
                          <a:latin typeface="Times New Roman" panose="02020603050405020304" pitchFamily="18" charset="0"/>
                          <a:cs typeface="Times New Roman" panose="02020603050405020304" pitchFamily="18" charset="0"/>
                        </a:rPr>
                        <a:t> that allows various to navigate through easily</a:t>
                      </a:r>
                      <a:endParaRPr lang="en-US" dirty="0" smtClean="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Font typeface="Arial" panose="020B0604020202020204" pitchFamily="34" charset="0"/>
                        <a:buNone/>
                      </a:pPr>
                      <a:endParaRPr lang="en-US"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1425" marR="91425" marT="91425" marB="91425" anchor="ctr"/>
                </a:tc>
                <a:extLst>
                  <a:ext uri="{0D108BD9-81ED-4DB2-BD59-A6C34878D82A}">
                    <a16:rowId xmlns:a16="http://schemas.microsoft.com/office/drawing/2014/main" xmlns="" val="10001"/>
                  </a:ext>
                </a:extLst>
              </a:tr>
              <a:tr h="1890362">
                <a:tc>
                  <a:txBody>
                    <a:bodyPr/>
                    <a:lstStyle/>
                    <a:p>
                      <a:pPr marL="0" lvl="0" indent="0" algn="l" rtl="0">
                        <a:spcBef>
                          <a:spcPts val="0"/>
                        </a:spcBef>
                        <a:spcAft>
                          <a:spcPts val="0"/>
                        </a:spcAft>
                        <a:buNone/>
                      </a:pPr>
                      <a:r>
                        <a:rPr lang="en-IN" sz="1400" dirty="0" smtClean="0">
                          <a:solidFill>
                            <a:schemeClr val="dk2"/>
                          </a:solidFill>
                          <a:latin typeface="Times New Roman" panose="02020603050405020304" pitchFamily="18" charset="0"/>
                          <a:cs typeface="Times New Roman" panose="02020603050405020304" pitchFamily="18" charset="0"/>
                        </a:rPr>
                        <a:t>Real Time Sign Language Recognition Framework For Two Way Communication[1], April 2021</a:t>
                      </a:r>
                      <a:endParaRPr lang="da-DK" sz="1400" dirty="0">
                        <a:latin typeface="Times New Roman" panose="02020603050405020304" pitchFamily="18" charset="0"/>
                        <a:ea typeface="Roboto"/>
                        <a:cs typeface="Times New Roman" panose="02020603050405020304" pitchFamily="18" charset="0"/>
                        <a:sym typeface="Roboto"/>
                      </a:endParaRPr>
                    </a:p>
                  </a:txBody>
                  <a:tcPr marL="91425" marR="91425" marT="91425" marB="91425" anchor="ctr"/>
                </a:tc>
                <a:tc>
                  <a:txBody>
                    <a:bodyPr/>
                    <a:lstStyle/>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To develop a model</a:t>
                      </a:r>
                      <a:r>
                        <a:rPr lang="en-US" sz="1400" b="0" i="0" u="none" strike="noStrike" cap="none" dirty="0" smtClean="0">
                          <a:solidFill>
                            <a:srgbClr val="000000"/>
                          </a:solidFill>
                          <a:effectLst/>
                          <a:latin typeface="Arial"/>
                          <a:ea typeface="Arial"/>
                          <a:cs typeface="Arial"/>
                          <a:sym typeface="Arial"/>
                        </a:rPr>
                        <a:t> </a:t>
                      </a:r>
                      <a:r>
                        <a:rPr lang="en-US" sz="14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converts signs from ASL</a:t>
                      </a:r>
                      <a:r>
                        <a:rPr lang="en-US" sz="1400" b="0" i="0" u="none" strike="noStrike" cap="none" baseline="0"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14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into English characters using a CNN </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CNN</a:t>
                      </a:r>
                      <a:r>
                        <a:rPr lang="en-US" sz="1400" b="0" i="0" u="none" strike="noStrike" cap="none" baseline="0" dirty="0" smtClean="0">
                          <a:solidFill>
                            <a:srgbClr val="000000"/>
                          </a:solidFill>
                          <a:effectLst/>
                          <a:latin typeface="Times New Roman" panose="02020603050405020304" pitchFamily="18" charset="0"/>
                          <a:ea typeface="Arial"/>
                          <a:cs typeface="Times New Roman" panose="02020603050405020304" pitchFamily="18" charset="0"/>
                          <a:sym typeface="Arial"/>
                        </a:rPr>
                        <a:t> can be used to extract spatial features from the input video data.</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baseline="0" dirty="0" smtClean="0">
                          <a:solidFill>
                            <a:srgbClr val="000000"/>
                          </a:solidFill>
                          <a:effectLst/>
                          <a:latin typeface="Times New Roman" panose="02020603050405020304" pitchFamily="18" charset="0"/>
                          <a:ea typeface="Arial"/>
                          <a:cs typeface="Times New Roman" panose="02020603050405020304" pitchFamily="18" charset="0"/>
                          <a:sym typeface="Arial"/>
                        </a:rPr>
                        <a:t>LSTM (type of RMM) used to capture temporal dynamics &amp; sequential patterns</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baseline="0" dirty="0" smtClean="0">
                          <a:solidFill>
                            <a:srgbClr val="000000"/>
                          </a:solidFill>
                          <a:effectLst/>
                          <a:latin typeface="Times New Roman" panose="02020603050405020304" pitchFamily="18" charset="0"/>
                          <a:ea typeface="Arial"/>
                          <a:cs typeface="Times New Roman" panose="02020603050405020304" pitchFamily="18" charset="0"/>
                          <a:sym typeface="Arial"/>
                        </a:rPr>
                        <a:t>Features extracted by CNN passed to LSTM for capturing this </a:t>
                      </a:r>
                      <a:r>
                        <a:rPr lang="en-US" sz="1400" b="0" i="0" u="none" strike="noStrike" cap="none" baseline="0" dirty="0" err="1" smtClean="0">
                          <a:solidFill>
                            <a:srgbClr val="000000"/>
                          </a:solidFill>
                          <a:effectLst/>
                          <a:latin typeface="Times New Roman" panose="02020603050405020304" pitchFamily="18" charset="0"/>
                          <a:ea typeface="Arial"/>
                          <a:cs typeface="Times New Roman" panose="02020603050405020304" pitchFamily="18" charset="0"/>
                          <a:sym typeface="Arial"/>
                        </a:rPr>
                        <a:t>spatio</a:t>
                      </a:r>
                      <a:r>
                        <a:rPr lang="en-US" sz="1400" b="0" i="0" u="none" strike="noStrike" cap="none" baseline="0" dirty="0" smtClean="0">
                          <a:solidFill>
                            <a:srgbClr val="000000"/>
                          </a:solidFill>
                          <a:effectLst/>
                          <a:latin typeface="Times New Roman" panose="02020603050405020304" pitchFamily="18" charset="0"/>
                          <a:ea typeface="Arial"/>
                          <a:cs typeface="Times New Roman" panose="02020603050405020304" pitchFamily="18" charset="0"/>
                          <a:sym typeface="Arial"/>
                        </a:rPr>
                        <a:t>-temporal info</a:t>
                      </a:r>
                      <a:endParaRPr lang="en-US"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1425" marR="91425" marT="91425" marB="91425" anchor="ctr"/>
                </a:tc>
                <a:tc>
                  <a:txBody>
                    <a:bodyPr/>
                    <a:lstStyle/>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Able to detect 26 alphabets &amp;</a:t>
                      </a:r>
                      <a:r>
                        <a:rPr lang="en-US" sz="1400" b="0" i="0" u="none" strike="noStrike" cap="none" baseline="0" dirty="0" smtClean="0">
                          <a:solidFill>
                            <a:srgbClr val="000000"/>
                          </a:solidFill>
                          <a:latin typeface="Times New Roman" panose="02020603050405020304" pitchFamily="18" charset="0"/>
                          <a:ea typeface="Arial"/>
                          <a:cs typeface="Times New Roman" panose="02020603050405020304" pitchFamily="18" charset="0"/>
                          <a:sym typeface="Arial"/>
                        </a:rPr>
                        <a:t> 3 additional characters with 99.78% accuracy</a:t>
                      </a:r>
                      <a:endPar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endParaRP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Propose speech to text</a:t>
                      </a:r>
                      <a:r>
                        <a:rPr lang="en-US" sz="1400" b="0" i="0" u="none" strike="noStrike" cap="none" baseline="0" dirty="0" smtClean="0">
                          <a:solidFill>
                            <a:srgbClr val="000000"/>
                          </a:solidFill>
                          <a:latin typeface="Times New Roman" panose="02020603050405020304" pitchFamily="18" charset="0"/>
                          <a:ea typeface="Arial"/>
                          <a:cs typeface="Times New Roman" panose="02020603050405020304" pitchFamily="18" charset="0"/>
                          <a:sym typeface="Arial"/>
                        </a:rPr>
                        <a:t> models to facilitate seamless 2 way communication</a:t>
                      </a:r>
                      <a:endParaRPr lang="en-US"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1425" marR="91425" marT="91425" marB="91425" anchor="ctr"/>
                </a:tc>
                <a:extLst>
                  <a:ext uri="{0D108BD9-81ED-4DB2-BD59-A6C34878D82A}">
                    <a16:rowId xmlns:a16="http://schemas.microsoft.com/office/drawing/2014/main" xmlns="" val="10002"/>
                  </a:ext>
                </a:extLst>
              </a:tr>
            </a:tbl>
          </a:graphicData>
        </a:graphic>
      </p:graphicFrame>
      <p:sp>
        <p:nvSpPr>
          <p:cNvPr id="94" name="Google Shape;94;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6</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239942" y="134731"/>
            <a:ext cx="2945037"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945109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93" name="Google Shape;93;p16"/>
          <p:cNvGraphicFramePr/>
          <p:nvPr>
            <p:extLst>
              <p:ext uri="{D42A27DB-BD31-4B8C-83A1-F6EECF244321}">
                <p14:modId xmlns:p14="http://schemas.microsoft.com/office/powerpoint/2010/main" val="2555817764"/>
              </p:ext>
            </p:extLst>
          </p:nvPr>
        </p:nvGraphicFramePr>
        <p:xfrm>
          <a:off x="-1" y="830581"/>
          <a:ext cx="9144000" cy="4288083"/>
        </p:xfrm>
        <a:graphic>
          <a:graphicData uri="http://schemas.openxmlformats.org/drawingml/2006/table">
            <a:tbl>
              <a:tblPr>
                <a:noFill/>
                <a:tableStyleId>{37E866A4-2D24-4E5F-B9EA-6FDDF5592C60}</a:tableStyleId>
              </a:tblPr>
              <a:tblGrid>
                <a:gridCol w="1951631">
                  <a:extLst>
                    <a:ext uri="{9D8B030D-6E8A-4147-A177-3AD203B41FA5}">
                      <a16:colId xmlns:a16="http://schemas.microsoft.com/office/drawing/2014/main" xmlns="" val="20000"/>
                    </a:ext>
                  </a:extLst>
                </a:gridCol>
                <a:gridCol w="3630304">
                  <a:extLst>
                    <a:ext uri="{9D8B030D-6E8A-4147-A177-3AD203B41FA5}">
                      <a16:colId xmlns:a16="http://schemas.microsoft.com/office/drawing/2014/main" xmlns="" val="20001"/>
                    </a:ext>
                  </a:extLst>
                </a:gridCol>
                <a:gridCol w="3562065">
                  <a:extLst>
                    <a:ext uri="{9D8B030D-6E8A-4147-A177-3AD203B41FA5}">
                      <a16:colId xmlns:a16="http://schemas.microsoft.com/office/drawing/2014/main" xmlns="" val="20003"/>
                    </a:ext>
                  </a:extLst>
                </a:gridCol>
              </a:tblGrid>
              <a:tr h="415366">
                <a:tc>
                  <a:txBody>
                    <a:bodyPr/>
                    <a:lstStyle/>
                    <a:p>
                      <a:pPr marL="0" lvl="0" indent="0" algn="ctr" rtl="0">
                        <a:spcBef>
                          <a:spcPts val="0"/>
                        </a:spcBef>
                        <a:spcAft>
                          <a:spcPts val="0"/>
                        </a:spcAft>
                        <a:buNone/>
                      </a:pPr>
                      <a:r>
                        <a:rPr lang="en" sz="1600" b="1" dirty="0">
                          <a:latin typeface="Times New Roman" panose="02020603050405020304" pitchFamily="18" charset="0"/>
                          <a:ea typeface="Roboto"/>
                          <a:cs typeface="Times New Roman" panose="02020603050405020304" pitchFamily="18" charset="0"/>
                          <a:sym typeface="Roboto"/>
                        </a:rPr>
                        <a:t>Paper Title</a:t>
                      </a:r>
                      <a:endParaRPr sz="1600" b="1" dirty="0">
                        <a:latin typeface="Times New Roman" panose="02020603050405020304" pitchFamily="18" charset="0"/>
                        <a:ea typeface="Roboto"/>
                        <a:cs typeface="Times New Roman" panose="02020603050405020304" pitchFamily="18" charset="0"/>
                        <a:sym typeface="Roboto"/>
                      </a:endParaRPr>
                    </a:p>
                  </a:txBody>
                  <a:tcPr marL="91425" marR="91425" marT="91425" marB="91425" anchor="ctr"/>
                </a:tc>
                <a:tc>
                  <a:txBody>
                    <a:bodyPr/>
                    <a:lstStyle/>
                    <a:p>
                      <a:pPr marL="0" lvl="0" indent="0" algn="ctr" rtl="0">
                        <a:spcBef>
                          <a:spcPts val="0"/>
                        </a:spcBef>
                        <a:spcAft>
                          <a:spcPts val="0"/>
                        </a:spcAft>
                        <a:buNone/>
                      </a:pPr>
                      <a:r>
                        <a:rPr lang="en" sz="1600" b="1" dirty="0">
                          <a:latin typeface="Times New Roman" panose="02020603050405020304" pitchFamily="18" charset="0"/>
                          <a:ea typeface="Roboto"/>
                          <a:cs typeface="Times New Roman" panose="02020603050405020304" pitchFamily="18" charset="0"/>
                          <a:sym typeface="Roboto"/>
                        </a:rPr>
                        <a:t>Methodology Adopted</a:t>
                      </a:r>
                      <a:endParaRPr sz="1600" b="1" dirty="0">
                        <a:latin typeface="Times New Roman" panose="02020603050405020304" pitchFamily="18" charset="0"/>
                        <a:ea typeface="Roboto"/>
                        <a:cs typeface="Times New Roman" panose="02020603050405020304" pitchFamily="18" charset="0"/>
                        <a:sym typeface="Roboto"/>
                      </a:endParaRPr>
                    </a:p>
                  </a:txBody>
                  <a:tcPr marL="91425" marR="91425" marT="91425" marB="91425" anchor="ctr"/>
                </a:tc>
                <a:tc>
                  <a:txBody>
                    <a:bodyPr/>
                    <a:lstStyle/>
                    <a:p>
                      <a:pPr marL="0" lvl="0" indent="0" algn="ctr" rtl="0">
                        <a:spcBef>
                          <a:spcPts val="0"/>
                        </a:spcBef>
                        <a:spcAft>
                          <a:spcPts val="0"/>
                        </a:spcAft>
                        <a:buNone/>
                      </a:pPr>
                      <a:r>
                        <a:rPr lang="en" sz="1600" b="1" dirty="0">
                          <a:latin typeface="Times New Roman" panose="02020603050405020304" pitchFamily="18" charset="0"/>
                          <a:ea typeface="Roboto"/>
                          <a:cs typeface="Times New Roman" panose="02020603050405020304" pitchFamily="18" charset="0"/>
                          <a:sym typeface="Roboto"/>
                        </a:rPr>
                        <a:t>Remarks/Conclusions</a:t>
                      </a:r>
                      <a:endParaRPr sz="1600" b="1" dirty="0">
                        <a:latin typeface="Times New Roman" panose="02020603050405020304" pitchFamily="18" charset="0"/>
                        <a:ea typeface="Roboto"/>
                        <a:cs typeface="Times New Roman" panose="02020603050405020304" pitchFamily="18" charset="0"/>
                        <a:sym typeface="Roboto"/>
                      </a:endParaRPr>
                    </a:p>
                  </a:txBody>
                  <a:tcPr marL="91425" marR="91425" marT="91425" marB="91425" anchor="ctr"/>
                </a:tc>
                <a:extLst>
                  <a:ext uri="{0D108BD9-81ED-4DB2-BD59-A6C34878D82A}">
                    <a16:rowId xmlns:a16="http://schemas.microsoft.com/office/drawing/2014/main" xmlns="" val="10000"/>
                  </a:ext>
                </a:extLst>
              </a:tr>
              <a:tr h="175830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Indian Sign Language Recognition: A Comparative Analysis Using CNN and RNN Models[3], June 2023</a:t>
                      </a:r>
                    </a:p>
                  </a:txBody>
                  <a:tcPr marL="91425" marR="91425" marT="91425" marB="91425" anchor="ctr"/>
                </a:tc>
                <a:tc>
                  <a:txBody>
                    <a:bodyPr/>
                    <a:lstStyle/>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Collected Indian Sign Language dataset</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Compare and contrast CNN and RNN </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RNN models used to capture temporal dynamics and sequential patterns of ISL</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CNN model used to capture spatial aspects of ISL gestures</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1425" marR="91425" marT="91425" marB="91425" anchor="ctr"/>
                </a:tc>
                <a:tc>
                  <a:txBody>
                    <a:bodyPr/>
                    <a:lstStyle/>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Both CNN and RNN effective and reliable for recognizing ISL</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err="1" smtClean="0">
                          <a:solidFill>
                            <a:srgbClr val="000000"/>
                          </a:solidFill>
                          <a:latin typeface="Times New Roman" panose="02020603050405020304" pitchFamily="18" charset="0"/>
                          <a:ea typeface="Arial"/>
                          <a:cs typeface="Times New Roman" panose="02020603050405020304" pitchFamily="18" charset="0"/>
                          <a:sym typeface="Arial"/>
                        </a:rPr>
                        <a:t>Emphasise</a:t>
                      </a: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 need for taking both spatial and temporal information into account when creating precise ISL systems.</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Proposes an hybrid CNN+RNN architecture for future</a:t>
                      </a:r>
                      <a:endParaRPr lang="en-US"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1425" marR="91425" marT="91425" marB="91425" anchor="ctr"/>
                </a:tc>
                <a:extLst>
                  <a:ext uri="{0D108BD9-81ED-4DB2-BD59-A6C34878D82A}">
                    <a16:rowId xmlns:a16="http://schemas.microsoft.com/office/drawing/2014/main" xmlns="" val="10001"/>
                  </a:ext>
                </a:extLst>
              </a:tr>
              <a:tr h="177236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Real-Time Sign Language Gesture (Word) Recognition from Video Sequences Using CNN and RNN[4], June 2018</a:t>
                      </a:r>
                    </a:p>
                  </a:txBody>
                  <a:tcPr marL="91425" marR="91425" marT="91425" marB="91425" anchor="ctr"/>
                </a:tc>
                <a:tc>
                  <a:txBody>
                    <a:bodyPr/>
                    <a:lstStyle/>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Used Inception</a:t>
                      </a:r>
                      <a:r>
                        <a:rPr lang="en-US" sz="1400" b="0" i="0" u="none" strike="noStrike" cap="none" baseline="0" dirty="0" smtClean="0">
                          <a:solidFill>
                            <a:srgbClr val="000000"/>
                          </a:solidFill>
                          <a:latin typeface="Times New Roman" panose="02020603050405020304" pitchFamily="18" charset="0"/>
                          <a:ea typeface="Arial"/>
                          <a:cs typeface="Times New Roman" panose="02020603050405020304" pitchFamily="18" charset="0"/>
                          <a:sym typeface="Arial"/>
                        </a:rPr>
                        <a:t> Model (deep CNN) to train model on spatial features of vid </a:t>
                      </a:r>
                      <a:r>
                        <a:rPr lang="en-US" sz="1400" b="0" i="0" u="none" strike="noStrike" cap="none" baseline="0" dirty="0" err="1" smtClean="0">
                          <a:solidFill>
                            <a:srgbClr val="000000"/>
                          </a:solidFill>
                          <a:latin typeface="Times New Roman" panose="02020603050405020304" pitchFamily="18" charset="0"/>
                          <a:ea typeface="Arial"/>
                          <a:cs typeface="Times New Roman" panose="02020603050405020304" pitchFamily="18" charset="0"/>
                          <a:sym typeface="Arial"/>
                        </a:rPr>
                        <a:t>seq</a:t>
                      </a:r>
                      <a:endParaRPr lang="en-US" sz="1400" b="0" i="0" u="none" strike="noStrike" cap="none" baseline="0" dirty="0" smtClean="0">
                        <a:solidFill>
                          <a:srgbClr val="000000"/>
                        </a:solidFill>
                        <a:latin typeface="Times New Roman" panose="02020603050405020304" pitchFamily="18" charset="0"/>
                        <a:ea typeface="Arial"/>
                        <a:cs typeface="Times New Roman" panose="02020603050405020304" pitchFamily="18" charset="0"/>
                        <a:sym typeface="Arial"/>
                      </a:endParaRP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baseline="0" dirty="0" smtClean="0">
                          <a:solidFill>
                            <a:srgbClr val="000000"/>
                          </a:solidFill>
                          <a:latin typeface="Times New Roman" panose="02020603050405020304" pitchFamily="18" charset="0"/>
                          <a:ea typeface="Arial"/>
                          <a:cs typeface="Times New Roman" panose="02020603050405020304" pitchFamily="18" charset="0"/>
                          <a:sym typeface="Arial"/>
                        </a:rPr>
                        <a:t>Used RNN to train model on temporal features</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CNN model used to make</a:t>
                      </a:r>
                      <a:r>
                        <a:rPr lang="en-US" sz="1400" b="0" i="0" u="none" strike="noStrike" cap="none" baseline="0" dirty="0" smtClean="0">
                          <a:solidFill>
                            <a:srgbClr val="000000"/>
                          </a:solidFill>
                          <a:latin typeface="Times New Roman" panose="02020603050405020304" pitchFamily="18" charset="0"/>
                          <a:ea typeface="Arial"/>
                          <a:cs typeface="Times New Roman" panose="02020603050405020304" pitchFamily="18" charset="0"/>
                          <a:sym typeface="Arial"/>
                        </a:rPr>
                        <a:t> predictions for individual frame to obtain </a:t>
                      </a:r>
                      <a:r>
                        <a:rPr lang="en-US" sz="1400" b="0" i="0" u="none" strike="noStrike" cap="none" baseline="0" dirty="0" err="1" smtClean="0">
                          <a:solidFill>
                            <a:srgbClr val="000000"/>
                          </a:solidFill>
                          <a:latin typeface="Times New Roman" panose="02020603050405020304" pitchFamily="18" charset="0"/>
                          <a:ea typeface="Arial"/>
                          <a:cs typeface="Times New Roman" panose="02020603050405020304" pitchFamily="18" charset="0"/>
                          <a:sym typeface="Arial"/>
                        </a:rPr>
                        <a:t>seq</a:t>
                      </a:r>
                      <a:r>
                        <a:rPr lang="en-US" sz="1400" b="0" i="0" u="none" strike="noStrike" cap="none" baseline="0" dirty="0" smtClean="0">
                          <a:solidFill>
                            <a:srgbClr val="000000"/>
                          </a:solidFill>
                          <a:latin typeface="Times New Roman" panose="02020603050405020304" pitchFamily="18" charset="0"/>
                          <a:ea typeface="Arial"/>
                          <a:cs typeface="Times New Roman" panose="02020603050405020304" pitchFamily="18" charset="0"/>
                          <a:sym typeface="Arial"/>
                        </a:rPr>
                        <a:t> of predictions for each video</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These sequence of features given to RNN to train on temporal</a:t>
                      </a:r>
                      <a:r>
                        <a:rPr lang="en-US" sz="1400" b="0" i="0" u="none" strike="noStrike" cap="none" baseline="0" dirty="0" smtClean="0">
                          <a:solidFill>
                            <a:srgbClr val="000000"/>
                          </a:solidFill>
                          <a:latin typeface="Times New Roman" panose="02020603050405020304" pitchFamily="18" charset="0"/>
                          <a:ea typeface="Arial"/>
                          <a:cs typeface="Times New Roman" panose="02020603050405020304" pitchFamily="18" charset="0"/>
                          <a:sym typeface="Arial"/>
                        </a:rPr>
                        <a:t> features</a:t>
                      </a:r>
                      <a:endParaRPr lang="en-US"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1425" marR="91425" marT="91425" marB="91425" anchor="ctr"/>
                </a:tc>
                <a:tc>
                  <a:txBody>
                    <a:bodyPr/>
                    <a:lstStyle/>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Used Argentinian</a:t>
                      </a:r>
                      <a:r>
                        <a:rPr lang="en-US" sz="1400" b="0" i="0" u="none" strike="noStrike" cap="none" baseline="0" dirty="0" smtClean="0">
                          <a:solidFill>
                            <a:srgbClr val="000000"/>
                          </a:solidFill>
                          <a:latin typeface="Times New Roman" panose="02020603050405020304" pitchFamily="18" charset="0"/>
                          <a:ea typeface="Arial"/>
                          <a:cs typeface="Times New Roman" panose="02020603050405020304" pitchFamily="18" charset="0"/>
                          <a:sym typeface="Arial"/>
                        </a:rPr>
                        <a:t> Sign Language with 2300 videos belonging to 46 gesture categories</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baseline="0" dirty="0" smtClean="0">
                          <a:solidFill>
                            <a:srgbClr val="000000"/>
                          </a:solidFill>
                          <a:latin typeface="Times New Roman" panose="02020603050405020304" pitchFamily="18" charset="0"/>
                          <a:ea typeface="Arial"/>
                          <a:cs typeface="Times New Roman" panose="02020603050405020304" pitchFamily="18" charset="0"/>
                          <a:sym typeface="Arial"/>
                        </a:rPr>
                        <a:t>Using prediction of CNN as input for RNN 93.3% accuracy achieved </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baseline="0" dirty="0" smtClean="0">
                          <a:solidFill>
                            <a:srgbClr val="000000"/>
                          </a:solidFill>
                          <a:latin typeface="Times New Roman" panose="02020603050405020304" pitchFamily="18" charset="0"/>
                          <a:ea typeface="Arial"/>
                          <a:cs typeface="Times New Roman" panose="02020603050405020304" pitchFamily="18" charset="0"/>
                          <a:sym typeface="Arial"/>
                        </a:rPr>
                        <a:t>Using </a:t>
                      </a:r>
                      <a:r>
                        <a:rPr lang="en-US" sz="1400" b="0" i="0" u="none" strike="noStrike" cap="none" baseline="0" dirty="0" err="1" smtClean="0">
                          <a:solidFill>
                            <a:srgbClr val="000000"/>
                          </a:solidFill>
                          <a:latin typeface="Times New Roman" panose="02020603050405020304" pitchFamily="18" charset="0"/>
                          <a:ea typeface="Arial"/>
                          <a:cs typeface="Times New Roman" panose="02020603050405020304" pitchFamily="18" charset="0"/>
                          <a:sym typeface="Arial"/>
                        </a:rPr>
                        <a:t>seq</a:t>
                      </a:r>
                      <a:r>
                        <a:rPr lang="en-US" sz="1400" b="0" i="0" u="none" strike="noStrike" cap="none" baseline="0" dirty="0" smtClean="0">
                          <a:solidFill>
                            <a:srgbClr val="000000"/>
                          </a:solidFill>
                          <a:latin typeface="Times New Roman" panose="02020603050405020304" pitchFamily="18" charset="0"/>
                          <a:ea typeface="Arial"/>
                          <a:cs typeface="Times New Roman" panose="02020603050405020304" pitchFamily="18" charset="0"/>
                          <a:sym typeface="Arial"/>
                        </a:rPr>
                        <a:t> of predictions or pool layer output as input for RNN an accuracy of 95.217% is obtained.</a:t>
                      </a:r>
                      <a:endParaRPr lang="en-US"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1425" marR="91425" marT="91425" marB="91425" anchor="ctr"/>
                </a:tc>
                <a:extLst>
                  <a:ext uri="{0D108BD9-81ED-4DB2-BD59-A6C34878D82A}">
                    <a16:rowId xmlns:a16="http://schemas.microsoft.com/office/drawing/2014/main" xmlns="" val="10002"/>
                  </a:ext>
                </a:extLst>
              </a:tr>
            </a:tbl>
          </a:graphicData>
        </a:graphic>
      </p:graphicFrame>
      <p:sp>
        <p:nvSpPr>
          <p:cNvPr id="94" name="Google Shape;94;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239942" y="134731"/>
            <a:ext cx="2945037"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3162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93" name="Google Shape;93;p16"/>
          <p:cNvGraphicFramePr/>
          <p:nvPr>
            <p:extLst>
              <p:ext uri="{D42A27DB-BD31-4B8C-83A1-F6EECF244321}">
                <p14:modId xmlns:p14="http://schemas.microsoft.com/office/powerpoint/2010/main" val="1894313272"/>
              </p:ext>
            </p:extLst>
          </p:nvPr>
        </p:nvGraphicFramePr>
        <p:xfrm>
          <a:off x="0" y="807720"/>
          <a:ext cx="9144000" cy="4343864"/>
        </p:xfrm>
        <a:graphic>
          <a:graphicData uri="http://schemas.openxmlformats.org/drawingml/2006/table">
            <a:tbl>
              <a:tblPr>
                <a:noFill/>
                <a:tableStyleId>{37E866A4-2D24-4E5F-B9EA-6FDDF5592C60}</a:tableStyleId>
              </a:tblPr>
              <a:tblGrid>
                <a:gridCol w="2209800">
                  <a:extLst>
                    <a:ext uri="{9D8B030D-6E8A-4147-A177-3AD203B41FA5}">
                      <a16:colId xmlns:a16="http://schemas.microsoft.com/office/drawing/2014/main" xmlns="" val="20000"/>
                    </a:ext>
                  </a:extLst>
                </a:gridCol>
                <a:gridCol w="3655776">
                  <a:extLst>
                    <a:ext uri="{9D8B030D-6E8A-4147-A177-3AD203B41FA5}">
                      <a16:colId xmlns:a16="http://schemas.microsoft.com/office/drawing/2014/main" xmlns="" val="20001"/>
                    </a:ext>
                  </a:extLst>
                </a:gridCol>
                <a:gridCol w="3278424">
                  <a:extLst>
                    <a:ext uri="{9D8B030D-6E8A-4147-A177-3AD203B41FA5}">
                      <a16:colId xmlns:a16="http://schemas.microsoft.com/office/drawing/2014/main" xmlns="" val="20003"/>
                    </a:ext>
                  </a:extLst>
                </a:gridCol>
              </a:tblGrid>
              <a:tr h="418606">
                <a:tc>
                  <a:txBody>
                    <a:bodyPr/>
                    <a:lstStyle/>
                    <a:p>
                      <a:pPr marL="0" lvl="0" indent="0" algn="ctr" rtl="0">
                        <a:spcBef>
                          <a:spcPts val="0"/>
                        </a:spcBef>
                        <a:spcAft>
                          <a:spcPts val="0"/>
                        </a:spcAft>
                        <a:buNone/>
                      </a:pPr>
                      <a:r>
                        <a:rPr lang="en" sz="1600" b="1" dirty="0">
                          <a:latin typeface="Times New Roman" panose="02020603050405020304" pitchFamily="18" charset="0"/>
                          <a:ea typeface="Roboto"/>
                          <a:cs typeface="Times New Roman" panose="02020603050405020304" pitchFamily="18" charset="0"/>
                          <a:sym typeface="Roboto"/>
                        </a:rPr>
                        <a:t>Paper Title</a:t>
                      </a:r>
                      <a:endParaRPr sz="1600" b="1" dirty="0">
                        <a:latin typeface="Times New Roman" panose="02020603050405020304" pitchFamily="18" charset="0"/>
                        <a:ea typeface="Roboto"/>
                        <a:cs typeface="Times New Roman" panose="02020603050405020304" pitchFamily="18" charset="0"/>
                        <a:sym typeface="Roboto"/>
                      </a:endParaRPr>
                    </a:p>
                  </a:txBody>
                  <a:tcPr marL="91425" marR="91425" marT="91425" marB="91425" anchor="ctr"/>
                </a:tc>
                <a:tc>
                  <a:txBody>
                    <a:bodyPr/>
                    <a:lstStyle/>
                    <a:p>
                      <a:pPr marL="0" lvl="0" indent="0" algn="ctr" rtl="0">
                        <a:spcBef>
                          <a:spcPts val="0"/>
                        </a:spcBef>
                        <a:spcAft>
                          <a:spcPts val="0"/>
                        </a:spcAft>
                        <a:buNone/>
                      </a:pPr>
                      <a:r>
                        <a:rPr lang="en" sz="1600" b="1" dirty="0">
                          <a:latin typeface="Times New Roman" panose="02020603050405020304" pitchFamily="18" charset="0"/>
                          <a:ea typeface="Roboto"/>
                          <a:cs typeface="Times New Roman" panose="02020603050405020304" pitchFamily="18" charset="0"/>
                          <a:sym typeface="Roboto"/>
                        </a:rPr>
                        <a:t>Methodology Adopted</a:t>
                      </a:r>
                      <a:endParaRPr sz="1600" b="1" dirty="0">
                        <a:latin typeface="Times New Roman" panose="02020603050405020304" pitchFamily="18" charset="0"/>
                        <a:ea typeface="Roboto"/>
                        <a:cs typeface="Times New Roman" panose="02020603050405020304" pitchFamily="18" charset="0"/>
                        <a:sym typeface="Roboto"/>
                      </a:endParaRPr>
                    </a:p>
                  </a:txBody>
                  <a:tcPr marL="91425" marR="91425" marT="91425" marB="91425" anchor="ctr"/>
                </a:tc>
                <a:tc>
                  <a:txBody>
                    <a:bodyPr/>
                    <a:lstStyle/>
                    <a:p>
                      <a:pPr marL="0" lvl="0" indent="0" algn="ctr" rtl="0">
                        <a:spcBef>
                          <a:spcPts val="0"/>
                        </a:spcBef>
                        <a:spcAft>
                          <a:spcPts val="0"/>
                        </a:spcAft>
                        <a:buNone/>
                      </a:pPr>
                      <a:r>
                        <a:rPr lang="en" sz="1600" b="1" dirty="0">
                          <a:latin typeface="Times New Roman" panose="02020603050405020304" pitchFamily="18" charset="0"/>
                          <a:ea typeface="Roboto"/>
                          <a:cs typeface="Times New Roman" panose="02020603050405020304" pitchFamily="18" charset="0"/>
                          <a:sym typeface="Roboto"/>
                        </a:rPr>
                        <a:t>Remarks/Conclusions</a:t>
                      </a:r>
                      <a:endParaRPr sz="1600" b="1" dirty="0">
                        <a:latin typeface="Times New Roman" panose="02020603050405020304" pitchFamily="18" charset="0"/>
                        <a:ea typeface="Roboto"/>
                        <a:cs typeface="Times New Roman" panose="02020603050405020304" pitchFamily="18" charset="0"/>
                        <a:sym typeface="Roboto"/>
                      </a:endParaRPr>
                    </a:p>
                  </a:txBody>
                  <a:tcPr marL="91425" marR="91425" marT="91425" marB="91425" anchor="ctr"/>
                </a:tc>
                <a:extLst>
                  <a:ext uri="{0D108BD9-81ED-4DB2-BD59-A6C34878D82A}">
                    <a16:rowId xmlns:a16="http://schemas.microsoft.com/office/drawing/2014/main" xmlns="" val="10000"/>
                  </a:ext>
                </a:extLst>
              </a:tr>
              <a:tr h="1853928">
                <a:tc>
                  <a:txBody>
                    <a:bodyPr/>
                    <a:lstStyle/>
                    <a:p>
                      <a:pPr marL="0" lvl="0" indent="0" algn="l" rtl="0">
                        <a:spcBef>
                          <a:spcPts val="0"/>
                        </a:spcBef>
                        <a:spcAft>
                          <a:spcPts val="0"/>
                        </a:spcAft>
                        <a:buNone/>
                      </a:pPr>
                      <a:r>
                        <a:rPr lang="en-US" sz="1400" dirty="0" smtClean="0">
                          <a:solidFill>
                            <a:schemeClr val="dk2"/>
                          </a:solidFill>
                          <a:latin typeface="Times New Roman" panose="02020603050405020304" pitchFamily="18" charset="0"/>
                          <a:cs typeface="Times New Roman" panose="02020603050405020304" pitchFamily="18" charset="0"/>
                        </a:rPr>
                        <a:t>Word Level Hand Gesture Recognition for Deaf and Dumb Using CNN Technique[9], July</a:t>
                      </a:r>
                      <a:r>
                        <a:rPr lang="en-US" sz="1400" baseline="0" dirty="0" smtClean="0">
                          <a:solidFill>
                            <a:schemeClr val="dk2"/>
                          </a:solidFill>
                          <a:latin typeface="Times New Roman" panose="02020603050405020304" pitchFamily="18" charset="0"/>
                          <a:cs typeface="Times New Roman" panose="02020603050405020304" pitchFamily="18" charset="0"/>
                        </a:rPr>
                        <a:t> 2021</a:t>
                      </a:r>
                      <a:endParaRPr lang="da-DK" sz="1400" dirty="0">
                        <a:latin typeface="Times New Roman" panose="02020603050405020304" pitchFamily="18" charset="0"/>
                        <a:ea typeface="Roboto"/>
                        <a:cs typeface="Times New Roman" panose="02020603050405020304" pitchFamily="18" charset="0"/>
                        <a:sym typeface="Roboto"/>
                      </a:endParaRPr>
                    </a:p>
                  </a:txBody>
                  <a:tcPr marL="91425" marR="91425" marT="91425" marB="91425" anchor="ctr"/>
                </a:tc>
                <a:tc>
                  <a:txBody>
                    <a:bodyPr/>
                    <a:lstStyle/>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Used vision based method to obtain data from 1080 full HD camera.</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Capturing only the hands of signer</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Dataset is built through continuous capturing </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CNN is used as recognition model</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1425" marR="91425" marT="91425" marB="91425" anchor="ctr"/>
                </a:tc>
                <a:tc>
                  <a:txBody>
                    <a:bodyPr/>
                    <a:lstStyle/>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Acquired average accuracy of 90.04% for recognizing ASL alphabet</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93.44% accuracy for numbers (from 1 to 10)</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400" b="0" i="0" u="none" strike="noStrike" cap="none" dirty="0" smtClean="0">
                          <a:solidFill>
                            <a:srgbClr val="000000"/>
                          </a:solidFill>
                          <a:latin typeface="Times New Roman" panose="02020603050405020304" pitchFamily="18" charset="0"/>
                          <a:ea typeface="Arial"/>
                          <a:cs typeface="Times New Roman" panose="02020603050405020304" pitchFamily="18" charset="0"/>
                          <a:sym typeface="Arial"/>
                        </a:rPr>
                        <a:t>97.52% for static word recognition </a:t>
                      </a:r>
                      <a:endParaRPr lang="en-US"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1425" marR="91425" marT="91425" marB="91425" anchor="ctr"/>
                </a:tc>
                <a:extLst>
                  <a:ext uri="{0D108BD9-81ED-4DB2-BD59-A6C34878D82A}">
                    <a16:rowId xmlns:a16="http://schemas.microsoft.com/office/drawing/2014/main" xmlns="" val="10001"/>
                  </a:ext>
                </a:extLst>
              </a:tr>
              <a:tr h="2063246">
                <a:tc>
                  <a:txBody>
                    <a:bodyPr/>
                    <a:lstStyle/>
                    <a:p>
                      <a:r>
                        <a:rPr lang="en-US" sz="14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A Saudi Sign Language Recognition System based on Convolutional Neural Networks[8],</a:t>
                      </a:r>
                      <a:r>
                        <a:rPr lang="en-US" sz="1400" b="0" i="0" u="none" strike="noStrike" cap="none" baseline="0" dirty="0" smtClean="0">
                          <a:solidFill>
                            <a:srgbClr val="000000"/>
                          </a:solidFill>
                          <a:effectLst/>
                          <a:latin typeface="Times New Roman" panose="02020603050405020304" pitchFamily="18" charset="0"/>
                          <a:ea typeface="Arial"/>
                          <a:cs typeface="Times New Roman" panose="02020603050405020304" pitchFamily="18" charset="0"/>
                          <a:sym typeface="Arial"/>
                        </a:rPr>
                        <a:t> August 2020</a:t>
                      </a:r>
                      <a:endParaRPr lang="en-US" sz="14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25" marR="91425" marT="91425" marB="91425" anchor="ctr"/>
                </a:tc>
                <a:tc>
                  <a:txBody>
                    <a:bodyPr/>
                    <a:lstStyle/>
                    <a:p>
                      <a:pPr marL="28575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Arsl</a:t>
                      </a:r>
                      <a:r>
                        <a:rPr lang="en-US" dirty="0" smtClean="0">
                          <a:latin typeface="Times New Roman" panose="02020603050405020304" pitchFamily="18" charset="0"/>
                          <a:cs typeface="Times New Roman" panose="02020603050405020304" pitchFamily="18" charset="0"/>
                        </a:rPr>
                        <a:t> recognition using CNN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Uses static dataset of images (mob cam)</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System recognizes and translates hand gestures into text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Used dataset of 40 Arabic signs, each sign having 700 images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Various hand </a:t>
                      </a:r>
                      <a:r>
                        <a:rPr lang="en-US" dirty="0" err="1" smtClean="0">
                          <a:latin typeface="Times New Roman" panose="02020603050405020304" pitchFamily="18" charset="0"/>
                          <a:cs typeface="Times New Roman" panose="02020603050405020304" pitchFamily="18" charset="0"/>
                        </a:rPr>
                        <a:t>sizes,lighting,skin-tone,bg</a:t>
                      </a:r>
                      <a:endParaRPr lang="en-US" dirty="0">
                        <a:latin typeface="Times New Roman" panose="02020603050405020304" pitchFamily="18" charset="0"/>
                        <a:cs typeface="Times New Roman" panose="02020603050405020304" pitchFamily="18" charset="0"/>
                      </a:endParaRPr>
                    </a:p>
                  </a:txBody>
                  <a:tcPr marL="91425" marR="91425" marT="91425" marB="91425" anchor="ctr"/>
                </a:tc>
                <a:tc>
                  <a:txBody>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1st system meant for </a:t>
                      </a:r>
                      <a:r>
                        <a:rPr lang="en-US" dirty="0" err="1" smtClean="0">
                          <a:latin typeface="Times New Roman" panose="02020603050405020304" pitchFamily="18" charset="0"/>
                          <a:cs typeface="Times New Roman" panose="02020603050405020304" pitchFamily="18" charset="0"/>
                        </a:rPr>
                        <a:t>saudi</a:t>
                      </a:r>
                      <a:r>
                        <a:rPr lang="en-US" dirty="0" smtClean="0">
                          <a:latin typeface="Times New Roman" panose="02020603050405020304" pitchFamily="18" charset="0"/>
                          <a:cs typeface="Times New Roman" panose="02020603050405020304" pitchFamily="18" charset="0"/>
                        </a:rPr>
                        <a:t> people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Accuracy of 97.69% for training data &amp; 99.47% for test data</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Successfully implemented in mobile and desktop application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Not all signs in </a:t>
                      </a:r>
                      <a:r>
                        <a:rPr lang="en-US" dirty="0" err="1" smtClean="0">
                          <a:latin typeface="Times New Roman" panose="02020603050405020304" pitchFamily="18" charset="0"/>
                          <a:cs typeface="Times New Roman" panose="02020603050405020304" pitchFamily="18" charset="0"/>
                        </a:rPr>
                        <a:t>saudi</a:t>
                      </a:r>
                      <a:r>
                        <a:rPr lang="en-US" dirty="0" smtClean="0">
                          <a:latin typeface="Times New Roman" panose="02020603050405020304" pitchFamily="18" charset="0"/>
                          <a:cs typeface="Times New Roman" panose="02020603050405020304" pitchFamily="18" charset="0"/>
                        </a:rPr>
                        <a:t> sign dictionary included</a:t>
                      </a:r>
                      <a:endParaRPr lang="en-US" dirty="0">
                        <a:latin typeface="Times New Roman" panose="02020603050405020304" pitchFamily="18" charset="0"/>
                        <a:cs typeface="Times New Roman" panose="02020603050405020304" pitchFamily="18" charset="0"/>
                      </a:endParaRPr>
                    </a:p>
                  </a:txBody>
                  <a:tcPr marL="91425" marR="91425" marT="91425" marB="91425" anchor="ctr"/>
                </a:tc>
                <a:extLst>
                  <a:ext uri="{0D108BD9-81ED-4DB2-BD59-A6C34878D82A}">
                    <a16:rowId xmlns:a16="http://schemas.microsoft.com/office/drawing/2014/main" xmlns="" val="10002"/>
                  </a:ext>
                </a:extLst>
              </a:tr>
            </a:tbl>
          </a:graphicData>
        </a:graphic>
      </p:graphicFrame>
      <p:sp>
        <p:nvSpPr>
          <p:cNvPr id="94" name="Google Shape;94;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8</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239942" y="134731"/>
            <a:ext cx="2945037"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69178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8"/>
          <p:cNvSpPr txBox="1">
            <a:spLocks noGrp="1"/>
          </p:cNvSpPr>
          <p:nvPr>
            <p:ph type="body" idx="1"/>
          </p:nvPr>
        </p:nvSpPr>
        <p:spPr>
          <a:xfrm>
            <a:off x="127351" y="921721"/>
            <a:ext cx="8825579" cy="4100655"/>
          </a:xfrm>
          <a:prstGeom prst="rect">
            <a:avLst/>
          </a:prstGeom>
        </p:spPr>
        <p:txBody>
          <a:bodyPr spcFirstLastPara="1" wrap="square" lIns="91425" tIns="91425" rIns="91425" bIns="91425" anchor="t" anchorCtr="0">
            <a:noAutofit/>
          </a:bodyPr>
          <a:lstStyle/>
          <a:p>
            <a:pPr marL="139700" lvl="0" indent="0" algn="just">
              <a:spcBef>
                <a:spcPts val="600"/>
              </a:spcBef>
              <a:buClr>
                <a:schemeClr val="dk2"/>
              </a:buClr>
              <a:buNone/>
            </a:pPr>
            <a:r>
              <a:rPr lang="en-US" sz="1800" dirty="0" smtClean="0">
                <a:solidFill>
                  <a:schemeClr val="dk2"/>
                </a:solidFill>
                <a:latin typeface="Times New Roman" panose="02020603050405020304" pitchFamily="18" charset="0"/>
                <a:cs typeface="Times New Roman" panose="02020603050405020304" pitchFamily="18" charset="0"/>
              </a:rPr>
              <a:t>Issues identification with regard to the sign language communication are as follows :-</a:t>
            </a:r>
          </a:p>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Communication Barrier</a:t>
            </a:r>
            <a:r>
              <a:rPr lang="en-US" sz="1800" b="1" dirty="0" smtClean="0">
                <a:solidFill>
                  <a:schemeClr val="dk2"/>
                </a:solidFill>
                <a:latin typeface="Times New Roman" panose="02020603050405020304" pitchFamily="18" charset="0"/>
                <a:cs typeface="Times New Roman" panose="02020603050405020304" pitchFamily="18" charset="0"/>
              </a:rPr>
              <a:t> </a:t>
            </a:r>
            <a:r>
              <a:rPr lang="en-US" sz="1800" dirty="0" smtClean="0">
                <a:solidFill>
                  <a:schemeClr val="dk2"/>
                </a:solidFill>
                <a:latin typeface="Times New Roman" panose="02020603050405020304" pitchFamily="18" charset="0"/>
                <a:cs typeface="Times New Roman" panose="02020603050405020304" pitchFamily="18" charset="0"/>
              </a:rPr>
              <a:t>– Deaf and Mute often face communication barriers when interacting with people who do not understand sign language.</a:t>
            </a:r>
          </a:p>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Lack of Real-Time Translation Tools</a:t>
            </a:r>
            <a:r>
              <a:rPr lang="en-US" sz="1800" dirty="0" smtClean="0">
                <a:solidFill>
                  <a:schemeClr val="dk2"/>
                </a:solidFill>
                <a:latin typeface="Times New Roman" panose="02020603050405020304" pitchFamily="18" charset="0"/>
                <a:cs typeface="Times New Roman" panose="02020603050405020304" pitchFamily="18" charset="0"/>
              </a:rPr>
              <a:t> – Current tools available for sign language to text to speech conversion often lack Real Time capabilities.</a:t>
            </a:r>
            <a:endParaRPr lang="en-US" sz="1800" b="1" u="sng" dirty="0" smtClean="0">
              <a:solidFill>
                <a:schemeClr val="dk2"/>
              </a:solidFill>
              <a:latin typeface="Times New Roman" panose="02020603050405020304" pitchFamily="18" charset="0"/>
              <a:cs typeface="Times New Roman" panose="02020603050405020304" pitchFamily="18" charset="0"/>
            </a:endParaRPr>
          </a:p>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Limited Accessibility</a:t>
            </a:r>
            <a:r>
              <a:rPr lang="en-US" sz="1800" dirty="0">
                <a:solidFill>
                  <a:schemeClr val="dk2"/>
                </a:solidFill>
                <a:latin typeface="Times New Roman" panose="02020603050405020304" pitchFamily="18" charset="0"/>
                <a:cs typeface="Times New Roman" panose="02020603050405020304" pitchFamily="18" charset="0"/>
              </a:rPr>
              <a:t> </a:t>
            </a:r>
            <a:r>
              <a:rPr lang="en-US" sz="1800" dirty="0" smtClean="0">
                <a:solidFill>
                  <a:schemeClr val="dk2"/>
                </a:solidFill>
                <a:latin typeface="Times New Roman" panose="02020603050405020304" pitchFamily="18" charset="0"/>
                <a:cs typeface="Times New Roman" panose="02020603050405020304" pitchFamily="18" charset="0"/>
              </a:rPr>
              <a:t>– Many existing solutions require specific hardware that are not easily accessible to all users. </a:t>
            </a:r>
          </a:p>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Lack of Bidirectional Communication</a:t>
            </a:r>
            <a:r>
              <a:rPr lang="en-US" sz="1800" dirty="0">
                <a:solidFill>
                  <a:schemeClr val="dk2"/>
                </a:solidFill>
                <a:latin typeface="Times New Roman" panose="02020603050405020304" pitchFamily="18" charset="0"/>
                <a:cs typeface="Times New Roman" panose="02020603050405020304" pitchFamily="18" charset="0"/>
              </a:rPr>
              <a:t> </a:t>
            </a:r>
            <a:r>
              <a:rPr lang="en-US" sz="1800" dirty="0" smtClean="0">
                <a:solidFill>
                  <a:schemeClr val="dk2"/>
                </a:solidFill>
                <a:latin typeface="Times New Roman" panose="02020603050405020304" pitchFamily="18" charset="0"/>
                <a:cs typeface="Times New Roman" panose="02020603050405020304" pitchFamily="18" charset="0"/>
              </a:rPr>
              <a:t>– Most existing tools focus on translating sign language to speech or text, but do no offer the reverse.</a:t>
            </a:r>
            <a:endParaRPr lang="en-US" sz="1800" b="1" u="sng" dirty="0" smtClean="0">
              <a:solidFill>
                <a:schemeClr val="dk2"/>
              </a:solidFill>
              <a:latin typeface="Times New Roman" panose="02020603050405020304" pitchFamily="18" charset="0"/>
              <a:cs typeface="Times New Roman" panose="02020603050405020304" pitchFamily="18" charset="0"/>
            </a:endParaRPr>
          </a:p>
          <a:p>
            <a:pPr marL="482600" lvl="0" indent="-342900" algn="just">
              <a:spcBef>
                <a:spcPts val="600"/>
              </a:spcBef>
              <a:buClr>
                <a:schemeClr val="dk2"/>
              </a:buClr>
              <a:buFont typeface="+mj-lt"/>
              <a:buAutoNum type="arabicPeriod"/>
            </a:pPr>
            <a:r>
              <a:rPr lang="en-US" sz="1800" b="1" u="sng" dirty="0" smtClean="0">
                <a:solidFill>
                  <a:schemeClr val="dk2"/>
                </a:solidFill>
                <a:latin typeface="Times New Roman" panose="02020603050405020304" pitchFamily="18" charset="0"/>
                <a:cs typeface="Times New Roman" panose="02020603050405020304" pitchFamily="18" charset="0"/>
              </a:rPr>
              <a:t>Need for Customization</a:t>
            </a:r>
            <a:r>
              <a:rPr lang="en-US" sz="1800" dirty="0">
                <a:solidFill>
                  <a:schemeClr val="dk2"/>
                </a:solidFill>
                <a:latin typeface="Times New Roman" panose="02020603050405020304" pitchFamily="18" charset="0"/>
                <a:cs typeface="Times New Roman" panose="02020603050405020304" pitchFamily="18" charset="0"/>
              </a:rPr>
              <a:t> </a:t>
            </a:r>
            <a:r>
              <a:rPr lang="en-US" sz="1800" dirty="0" smtClean="0">
                <a:solidFill>
                  <a:schemeClr val="dk2"/>
                </a:solidFill>
                <a:latin typeface="Times New Roman" panose="02020603050405020304" pitchFamily="18" charset="0"/>
                <a:cs typeface="Times New Roman" panose="02020603050405020304" pitchFamily="18" charset="0"/>
              </a:rPr>
              <a:t>– Sign language can vary from region to region. There is a need for a solution that can be easily customized to different sign languages. </a:t>
            </a:r>
            <a:endParaRPr lang="en-US" sz="1800" b="1" u="sng" dirty="0" smtClean="0">
              <a:solidFill>
                <a:schemeClr val="dk2"/>
              </a:solidFill>
              <a:latin typeface="Times New Roman" panose="02020603050405020304" pitchFamily="18" charset="0"/>
              <a:cs typeface="Times New Roman" panose="02020603050405020304" pitchFamily="18" charset="0"/>
            </a:endParaRPr>
          </a:p>
          <a:p>
            <a:pPr marL="482600" lvl="0" indent="-342900" algn="just">
              <a:spcBef>
                <a:spcPts val="600"/>
              </a:spcBef>
              <a:buClr>
                <a:schemeClr val="dk2"/>
              </a:buClr>
              <a:buFont typeface="+mj-lt"/>
              <a:buAutoNum type="arabicPeriod"/>
            </a:pPr>
            <a:endParaRPr lang="en-US" sz="1800" dirty="0">
              <a:solidFill>
                <a:schemeClr val="dk2"/>
              </a:solidFill>
              <a:latin typeface="Times New Roman" panose="02020603050405020304" pitchFamily="18" charset="0"/>
              <a:cs typeface="Times New Roman" panose="02020603050405020304" pitchFamily="18" charset="0"/>
            </a:endParaRPr>
          </a:p>
        </p:txBody>
      </p:sp>
      <p:sp>
        <p:nvSpPr>
          <p:cNvPr id="108" name="Google Shape;108;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9</a:t>
            </a:fld>
            <a:endParaRPr>
              <a:latin typeface="Times New Roman" panose="02020603050405020304" pitchFamily="18" charset="0"/>
              <a:cs typeface="Times New Roman" panose="02020603050405020304" pitchFamily="18" charset="0"/>
            </a:endParaRPr>
          </a:p>
        </p:txBody>
      </p:sp>
      <p:sp>
        <p:nvSpPr>
          <p:cNvPr id="2" name="Rectangle 1"/>
          <p:cNvSpPr/>
          <p:nvPr/>
        </p:nvSpPr>
        <p:spPr>
          <a:xfrm>
            <a:off x="188033" y="149157"/>
            <a:ext cx="3148619"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Problem Statement</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3992</TotalTime>
  <Words>2123</Words>
  <Application>Microsoft Office PowerPoint</Application>
  <PresentationFormat>On-screen Show (16:9)</PresentationFormat>
  <Paragraphs>244</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Times New Roman</vt:lpstr>
      <vt:lpstr>Roboto</vt:lpstr>
      <vt:lpstr>Arial</vt:lpstr>
      <vt:lpstr>Wingdings</vt:lpstr>
      <vt:lpstr>Material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Software Design</vt:lpstr>
      <vt:lpstr>Proposed Software Design</vt:lpstr>
      <vt:lpstr>Proposed Software Design</vt:lpstr>
      <vt:lpstr>PowerPoint Presentation</vt:lpstr>
      <vt:lpstr>PowerPoint Presentation</vt:lpstr>
      <vt:lpstr>PowerPoint Presentation</vt:lpstr>
      <vt:lpstr>PowerPoint Presentation</vt:lpstr>
      <vt:lpstr>Work Plan - Milestones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100</cp:revision>
  <dcterms:modified xsi:type="dcterms:W3CDTF">2023-11-17T08:13:02Z</dcterms:modified>
</cp:coreProperties>
</file>