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4" r:id="rId9"/>
    <p:sldId id="265" r:id="rId10"/>
    <p:sldId id="266" r:id="rId11"/>
    <p:sldId id="274" r:id="rId12"/>
    <p:sldId id="267" r:id="rId13"/>
    <p:sldId id="270" r:id="rId14"/>
    <p:sldId id="271" r:id="rId15"/>
    <p:sldId id="272" r:id="rId16"/>
    <p:sldId id="273" r:id="rId17"/>
    <p:sldId id="268" r:id="rId18"/>
    <p:sldId id="269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1319-F03C-E8E3-B2C5-B085BFDE0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B09EF-B9F7-94F4-C745-FD239835E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C073F-C750-8ABC-214E-271D536E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7F64-7752-4EB5-9916-6B5A00822735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0CC04-386A-F70C-E389-4A9037807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7C469-AEC7-DE53-2596-C9DBFAEB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D9BA-B647-4C92-BAFE-A708E0157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656B-25AF-E5AC-0FAD-5D830CD1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CFC1A-378F-33A2-FD38-D71018AC1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25A07-0E6E-0675-7E2F-98711FF2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7F64-7752-4EB5-9916-6B5A00822735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55088-3852-0A54-0BE3-CE388EC1C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6FA0F-A410-33A4-77FE-8C7ECF5B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D9BA-B647-4C92-BAFE-A708E0157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4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848791-4EB0-38F8-A463-4298D7968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60ED4-36BC-96D8-E960-80F050DD9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9786A-9672-9EFE-9921-3849F83AD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7F64-7752-4EB5-9916-6B5A00822735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1BD6A-CAFE-2437-26F2-01EFA5D1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BCC62-EB35-8F63-82DB-0B17AF99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D9BA-B647-4C92-BAFE-A708E0157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3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C3B2-B410-461B-CC63-14EC5BEF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B84D9-C129-A97A-2CD0-8BDF38639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1B334-B8E5-B783-ADEC-2CEA30F24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7F64-7752-4EB5-9916-6B5A00822735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25522-2E49-D02E-AFB5-08927BD8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4E7AD-74C3-6FE0-0B0B-82C8BDD05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D9BA-B647-4C92-BAFE-A708E0157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5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7BA4-E6AD-04EA-1B97-5F3502BED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AAC0C-46A2-A04E-BF24-FB41CA791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F8817-2B65-DEEC-471B-BDA0CC5BA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7F64-7752-4EB5-9916-6B5A00822735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BB60F-7CFF-CDBB-6C5E-038E0DFD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B7C53-406C-6D63-CC98-09DBDE9B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D9BA-B647-4C92-BAFE-A708E0157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1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7D19-E5CD-17B1-6B42-D305E17B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F60ED-3459-7814-1E66-F6475B102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46D21-F865-61E2-CF20-2D91F17AD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012C2-BADF-977B-4868-0DA0D8B1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7F64-7752-4EB5-9916-6B5A00822735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3A00C-DED1-4E1C-3825-E9F46E5F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5BC69-EE56-0A7B-597F-10EB4F3C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D9BA-B647-4C92-BAFE-A708E0157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1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4D52-C335-DC44-DC2A-A4A665F5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95887-CDDC-28F3-259F-982FC2A56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5A0A4-CBE3-07D3-62D2-C19224D2E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9E6C0-7AD8-02D0-B894-FDDD9671F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BB49D-CC85-6500-B45D-FBF9D8172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FDCCA8-0361-9823-5454-67B45197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7F64-7752-4EB5-9916-6B5A00822735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883FA-CC65-CE5C-3855-236334EF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7EF160-5C0E-AEE0-4FFF-3CD47E4E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D9BA-B647-4C92-BAFE-A708E0157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1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9C79-B955-02CD-43C2-DFFB50D4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ADDC4-1584-D855-2A3A-B4D48A59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7F64-7752-4EB5-9916-6B5A00822735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35DE8-22E6-ADB9-A192-3A735E535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AFCCE-3BE3-0D60-F33B-FB6DDAE8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D9BA-B647-4C92-BAFE-A708E0157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0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292946-0D80-95D8-3311-EABC3641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7F64-7752-4EB5-9916-6B5A00822735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5D953-832A-13AB-41E3-BF814583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B81F6-76B9-1A65-20B3-0D92EBD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D9BA-B647-4C92-BAFE-A708E0157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2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A343-EBF8-18B2-A818-A008C11E6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3F565-33F4-C9B5-812D-E898E21A6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1C604-9EDB-20A5-95B6-F20C7112C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2D0E2-480E-0D5C-F6C2-A066E2B5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7F64-7752-4EB5-9916-6B5A00822735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A3F8F-B031-0A3A-DCBD-056E92B75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33AA6-5520-E5D0-F7F0-CF355A3B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D9BA-B647-4C92-BAFE-A708E0157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3F6C-6DC8-037D-4E86-56F8CC47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E4504F-F786-A372-49EB-8DF50CFFB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B320D-8C04-A4A4-DAC4-A86C3E55F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3E98C-FBAD-9C13-17FD-6DB805AA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7F64-7752-4EB5-9916-6B5A00822735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5166C-C964-8524-C621-55B420E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FD9FD-8DD1-2393-084D-1CDFA280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D9BA-B647-4C92-BAFE-A708E0157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1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24B7C-EA96-8B74-B8FF-BDADC6CE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F2B7C-A63F-9630-9D1F-D12280954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18EAE-613D-13B8-CD50-437508E52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287F64-7752-4EB5-9916-6B5A00822735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88AED-19AD-98BD-D2F9-4FBA2CB80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C4C74-570F-C797-8FEA-83757F6F5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ACD9BA-B647-4C92-BAFE-A708E0157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5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F063-7D19-B76C-EBCB-2E3EAD642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 Time 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14CBC-0511-8D34-CF9D-5F5510289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0620"/>
            <a:ext cx="9144000" cy="498474"/>
          </a:xfrm>
        </p:spPr>
        <p:txBody>
          <a:bodyPr/>
          <a:lstStyle/>
          <a:p>
            <a:r>
              <a:rPr lang="en-US" dirty="0"/>
              <a:t>Mattia Rizzo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350BD3-FC39-02F8-25C7-86C4A7021B3F}"/>
              </a:ext>
            </a:extLst>
          </p:cNvPr>
          <p:cNvSpPr txBox="1"/>
          <p:nvPr/>
        </p:nvSpPr>
        <p:spPr>
          <a:xfrm>
            <a:off x="3899296" y="4349751"/>
            <a:ext cx="519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Embedded Software for the 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2395218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3B75-6980-6927-E91B-84687E0E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B1A0B7-24E6-7BAF-4243-DA95005AD12B}"/>
              </a:ext>
            </a:extLst>
          </p:cNvPr>
          <p:cNvSpPr/>
          <p:nvPr/>
        </p:nvSpPr>
        <p:spPr>
          <a:xfrm>
            <a:off x="890766" y="1875355"/>
            <a:ext cx="2388394" cy="80086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948360-25C0-7831-A39E-10E22FA7DE1C}"/>
              </a:ext>
            </a:extLst>
          </p:cNvPr>
          <p:cNvSpPr txBox="1"/>
          <p:nvPr/>
        </p:nvSpPr>
        <p:spPr>
          <a:xfrm>
            <a:off x="3894892" y="1690688"/>
            <a:ext cx="256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function pointer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3810D8-7D33-F753-0612-6725E4952F9F}"/>
              </a:ext>
            </a:extLst>
          </p:cNvPr>
          <p:cNvSpPr/>
          <p:nvPr/>
        </p:nvSpPr>
        <p:spPr>
          <a:xfrm>
            <a:off x="6824243" y="1875354"/>
            <a:ext cx="2388394" cy="800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Task Control Block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FE6FC7-5456-B456-C788-23D70BF3BF9F}"/>
              </a:ext>
            </a:extLst>
          </p:cNvPr>
          <p:cNvCxnSpPr/>
          <p:nvPr/>
        </p:nvCxnSpPr>
        <p:spPr>
          <a:xfrm flipH="1">
            <a:off x="3279160" y="2051791"/>
            <a:ext cx="3551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8C9319-F15A-EFE8-8D9C-E3805A534F84}"/>
              </a:ext>
            </a:extLst>
          </p:cNvPr>
          <p:cNvCxnSpPr>
            <a:cxnSpLocks/>
          </p:cNvCxnSpPr>
          <p:nvPr/>
        </p:nvCxnSpPr>
        <p:spPr>
          <a:xfrm>
            <a:off x="3279160" y="2489046"/>
            <a:ext cx="3545083" cy="9435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52E37C1-E981-A3A2-7BA8-48D885556416}"/>
              </a:ext>
            </a:extLst>
          </p:cNvPr>
          <p:cNvSpPr/>
          <p:nvPr/>
        </p:nvSpPr>
        <p:spPr>
          <a:xfrm>
            <a:off x="6824243" y="3032162"/>
            <a:ext cx="2388394" cy="8008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Task_Function</a:t>
            </a:r>
            <a:r>
              <a:rPr lang="en-US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5CA98B-060E-843A-B7EF-54ADF12B08CB}"/>
              </a:ext>
            </a:extLst>
          </p:cNvPr>
          <p:cNvSpPr txBox="1"/>
          <p:nvPr/>
        </p:nvSpPr>
        <p:spPr>
          <a:xfrm>
            <a:off x="5205126" y="3032162"/>
            <a:ext cx="65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C4F9C2-9E77-D441-5044-AA0DB351AE1A}"/>
              </a:ext>
            </a:extLst>
          </p:cNvPr>
          <p:cNvSpPr/>
          <p:nvPr/>
        </p:nvSpPr>
        <p:spPr>
          <a:xfrm>
            <a:off x="6880956" y="4514260"/>
            <a:ext cx="2388394" cy="80086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SysTick</a:t>
            </a:r>
            <a:r>
              <a:rPr lang="en-US" dirty="0"/>
              <a:t> Interrupt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CB62F839-8965-11FA-8D06-0171A317845A}"/>
              </a:ext>
            </a:extLst>
          </p:cNvPr>
          <p:cNvSpPr/>
          <p:nvPr/>
        </p:nvSpPr>
        <p:spPr>
          <a:xfrm>
            <a:off x="4656785" y="4469766"/>
            <a:ext cx="1291929" cy="88985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D49472-9188-1E05-FADE-6B6B41DBBCA6}"/>
              </a:ext>
            </a:extLst>
          </p:cNvPr>
          <p:cNvSpPr txBox="1"/>
          <p:nvPr/>
        </p:nvSpPr>
        <p:spPr>
          <a:xfrm>
            <a:off x="3878523" y="4093290"/>
            <a:ext cx="294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it meet the deadlines?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8A658B-17AA-F905-B63C-54553A426D5F}"/>
              </a:ext>
            </a:extLst>
          </p:cNvPr>
          <p:cNvCxnSpPr>
            <a:stCxn id="5" idx="3"/>
            <a:endCxn id="3" idx="1"/>
          </p:cNvCxnSpPr>
          <p:nvPr/>
        </p:nvCxnSpPr>
        <p:spPr>
          <a:xfrm>
            <a:off x="5948714" y="4914693"/>
            <a:ext cx="932242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75E19B7-3124-755C-476F-22C97D01CCE6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7597446" y="3064922"/>
            <a:ext cx="896551" cy="548594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9BD407E-3A24-EEFB-400A-BF5E47D41C2F}"/>
              </a:ext>
            </a:extLst>
          </p:cNvPr>
          <p:cNvCxnSpPr/>
          <p:nvPr/>
        </p:nvCxnSpPr>
        <p:spPr>
          <a:xfrm flipV="1">
            <a:off x="10788693" y="3429000"/>
            <a:ext cx="0" cy="28371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32C767A-388F-C084-620A-2BA6FAB28095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9212637" y="3429000"/>
            <a:ext cx="1576056" cy="3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8EE775-B340-D044-EE30-8BFF954D0952}"/>
              </a:ext>
            </a:extLst>
          </p:cNvPr>
          <p:cNvSpPr txBox="1"/>
          <p:nvPr/>
        </p:nvSpPr>
        <p:spPr>
          <a:xfrm>
            <a:off x="4162193" y="4530953"/>
            <a:ext cx="65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0F268A-49EE-0E39-C1E8-B7572A32041E}"/>
              </a:ext>
            </a:extLst>
          </p:cNvPr>
          <p:cNvSpPr txBox="1"/>
          <p:nvPr/>
        </p:nvSpPr>
        <p:spPr>
          <a:xfrm>
            <a:off x="7427143" y="5896857"/>
            <a:ext cx="2140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Resume task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3E77A9-64CB-14A6-3186-4C43912A14AB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185058" y="4914693"/>
            <a:ext cx="14717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C4F295D-5C0E-5763-FD80-55B19E1A8678}"/>
              </a:ext>
            </a:extLst>
          </p:cNvPr>
          <p:cNvSpPr txBox="1"/>
          <p:nvPr/>
        </p:nvSpPr>
        <p:spPr>
          <a:xfrm>
            <a:off x="5302749" y="5404109"/>
            <a:ext cx="65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1C83E7-A419-CA1E-44EC-A3A1E0CF8387}"/>
              </a:ext>
            </a:extLst>
          </p:cNvPr>
          <p:cNvSpPr/>
          <p:nvPr/>
        </p:nvSpPr>
        <p:spPr>
          <a:xfrm>
            <a:off x="888490" y="4499851"/>
            <a:ext cx="2388394" cy="80086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Exception Handler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C09626-FC2D-CC74-C2E8-55D16050404C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082687" y="2676222"/>
            <a:ext cx="2276" cy="1823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87F5161-775A-C2DB-6291-A56D9C8DB63E}"/>
              </a:ext>
            </a:extLst>
          </p:cNvPr>
          <p:cNvSpPr/>
          <p:nvPr/>
        </p:nvSpPr>
        <p:spPr>
          <a:xfrm>
            <a:off x="1451608" y="5859383"/>
            <a:ext cx="1262158" cy="611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Reboot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F2C5CB-D2A6-E86F-F748-29C3E1E182AF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2082687" y="5300718"/>
            <a:ext cx="0" cy="558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214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1A4C-10D8-0CDC-E1A7-90E70DB9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15B4A-3B31-CF50-D811-A94B594D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943" y="1690688"/>
            <a:ext cx="6370351" cy="417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9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2C60-922E-2404-2699-3072D5EA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2D1AC-956F-E1DA-BD9F-DC7FA54AF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8214"/>
            <a:ext cx="2308434" cy="163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8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2C60-922E-2404-2699-3072D5EA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2D1AC-956F-E1DA-BD9F-DC7FA54AF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8214"/>
            <a:ext cx="2308434" cy="16336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BF51CC-7279-E843-169B-FA86163EC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36052"/>
            <a:ext cx="2229036" cy="185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98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2C60-922E-2404-2699-3072D5EA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2D1AC-956F-E1DA-BD9F-DC7FA54AF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8214"/>
            <a:ext cx="2308434" cy="16336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BF51CC-7279-E843-169B-FA86163EC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36052"/>
            <a:ext cx="2229036" cy="18521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29C5DC-F8A2-F981-BF6A-E8263B7E2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634" y="1938214"/>
            <a:ext cx="2693033" cy="149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96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2C60-922E-2404-2699-3072D5EA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DA412E-C666-FE8A-23B9-D1E48FA6E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5259"/>
            <a:ext cx="10158413" cy="175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2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A84F4-B670-7716-4138-A893213E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SysTick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BE69D-3CBF-D630-EE69-AD9AE9BA9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435" y="1224960"/>
            <a:ext cx="4897365" cy="5493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7A97F0-847A-EEA3-6360-83B4C7C37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26" y="1690688"/>
            <a:ext cx="514694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04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C7C2-CF51-0BC6-1B14-05E2CEFEC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FEB70-4458-031B-B699-5BD79A129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4475"/>
            <a:ext cx="8005807" cy="49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08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E721-E66D-F67D-6243-D354AE53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BEDAAE-9545-94CB-C714-1E2E322E3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188" y="2080984"/>
            <a:ext cx="6782747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61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37260-8414-2609-FEAB-7CDB86E9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5486A-7A00-C433-34D3-D9627AAAD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835" y="1690688"/>
            <a:ext cx="5434521" cy="429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3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9D33-6182-04B8-34D4-A15C1E6F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853A-5BAE-7CC5-9396-BCAF7E19D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aim of this project is to build a basic real time operating system, capable of </a:t>
            </a:r>
            <a:r>
              <a:rPr lang="en-US" b="1" dirty="0"/>
              <a:t>scheduling</a:t>
            </a:r>
            <a:r>
              <a:rPr lang="en-US" dirty="0"/>
              <a:t> different kind of </a:t>
            </a:r>
            <a:r>
              <a:rPr lang="en-US" b="1" dirty="0"/>
              <a:t>tasks</a:t>
            </a:r>
            <a:r>
              <a:rPr lang="en-US" dirty="0"/>
              <a:t> and to react to time</a:t>
            </a:r>
            <a:r>
              <a:rPr lang="en-US" b="1" dirty="0"/>
              <a:t> deadlines</a:t>
            </a:r>
            <a:r>
              <a:rPr lang="en-US" dirty="0"/>
              <a:t> violations.</a:t>
            </a:r>
          </a:p>
        </p:txBody>
      </p:sp>
    </p:spTree>
    <p:extLst>
      <p:ext uri="{BB962C8B-B14F-4D97-AF65-F5344CB8AC3E}">
        <p14:creationId xmlns:p14="http://schemas.microsoft.com/office/powerpoint/2010/main" val="586304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F75C-CE61-2667-6CFC-D97BFA59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622" y="2766218"/>
            <a:ext cx="1803797" cy="1325563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pic>
        <p:nvPicPr>
          <p:cNvPr id="5" name="Graphic 4" descr="Astronaut male outline">
            <a:extLst>
              <a:ext uri="{FF2B5EF4-FFF2-40B4-BE49-F238E27FC236}">
                <a16:creationId xmlns:a16="http://schemas.microsoft.com/office/drawing/2014/main" id="{926362AD-21B9-7F4F-7F68-BF893ABD2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9419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1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AE64-4074-59B0-E971-2706FBA5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D13-0E0A-F45F-648D-A654155F0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9628" y="1690688"/>
            <a:ext cx="6712744" cy="6961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MSP432P401R </a:t>
            </a:r>
            <a:r>
              <a:rPr lang="en-US" dirty="0" err="1"/>
              <a:t>LaunchPad</a:t>
            </a:r>
            <a:r>
              <a:rPr lang="en-US" dirty="0"/>
              <a:t> + </a:t>
            </a:r>
            <a:r>
              <a:rPr lang="en-US" dirty="0" err="1"/>
              <a:t>BoosterPack</a:t>
            </a:r>
            <a:endParaRPr lang="en-US" dirty="0"/>
          </a:p>
        </p:txBody>
      </p:sp>
      <p:pic>
        <p:nvPicPr>
          <p:cNvPr id="5" name="Picture 4" descr="A red circuit board with black and white components&#10;&#10;Description automatically generated">
            <a:extLst>
              <a:ext uri="{FF2B5EF4-FFF2-40B4-BE49-F238E27FC236}">
                <a16:creationId xmlns:a16="http://schemas.microsoft.com/office/drawing/2014/main" id="{C5239CD2-1EEB-92DF-5983-C79BC5FFD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" y="2795255"/>
            <a:ext cx="4821679" cy="2791159"/>
          </a:xfrm>
          <a:prstGeom prst="rect">
            <a:avLst/>
          </a:prstGeom>
        </p:spPr>
      </p:pic>
      <p:pic>
        <p:nvPicPr>
          <p:cNvPr id="7" name="Graphic 6" descr="Add with solid fill">
            <a:extLst>
              <a:ext uri="{FF2B5EF4-FFF2-40B4-BE49-F238E27FC236}">
                <a16:creationId xmlns:a16="http://schemas.microsoft.com/office/drawing/2014/main" id="{82D293CA-4BCC-F252-B1A7-292AA420A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3429000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ED8249-DBC3-27F6-D64A-54E18FB92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2927254"/>
            <a:ext cx="5464969" cy="224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ABCE-AE98-2403-5AFD-BE10464F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60118-2EEA-BC93-0621-5AC6FC7D8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0416"/>
            <a:ext cx="3248984" cy="3691461"/>
          </a:xfrm>
        </p:spPr>
        <p:txBody>
          <a:bodyPr>
            <a:normAutofit/>
          </a:bodyPr>
          <a:lstStyle/>
          <a:p>
            <a:r>
              <a:rPr lang="en-US" dirty="0" err="1"/>
              <a:t>main.c</a:t>
            </a:r>
            <a:r>
              <a:rPr lang="en-US" dirty="0"/>
              <a:t> </a:t>
            </a:r>
          </a:p>
          <a:p>
            <a:r>
              <a:rPr lang="en-US" dirty="0" err="1"/>
              <a:t>sched.h</a:t>
            </a:r>
            <a:endParaRPr lang="en-US" dirty="0"/>
          </a:p>
          <a:p>
            <a:r>
              <a:rPr lang="en-US" dirty="0" err="1"/>
              <a:t>sched.c</a:t>
            </a:r>
            <a:endParaRPr lang="en-US" dirty="0"/>
          </a:p>
          <a:p>
            <a:r>
              <a:rPr lang="en-US" dirty="0" err="1"/>
              <a:t>semaphore.h</a:t>
            </a:r>
            <a:endParaRPr lang="en-US" dirty="0"/>
          </a:p>
          <a:p>
            <a:r>
              <a:rPr lang="en-US" dirty="0" err="1"/>
              <a:t>semaphore.c</a:t>
            </a:r>
            <a:endParaRPr lang="en-US" dirty="0"/>
          </a:p>
          <a:p>
            <a:r>
              <a:rPr lang="en-US" dirty="0" err="1"/>
              <a:t>utils.h</a:t>
            </a:r>
            <a:endParaRPr lang="en-US" dirty="0"/>
          </a:p>
          <a:p>
            <a:r>
              <a:rPr lang="en-US" dirty="0" err="1"/>
              <a:t>utils.c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13AEC4-7D55-3C19-3183-28109C5BA813}"/>
              </a:ext>
            </a:extLst>
          </p:cNvPr>
          <p:cNvCxnSpPr/>
          <p:nvPr/>
        </p:nvCxnSpPr>
        <p:spPr>
          <a:xfrm>
            <a:off x="2650331" y="2271713"/>
            <a:ext cx="47148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A44421F-58EE-2D47-C139-6AB06977903E}"/>
              </a:ext>
            </a:extLst>
          </p:cNvPr>
          <p:cNvSpPr txBox="1"/>
          <p:nvPr/>
        </p:nvSpPr>
        <p:spPr>
          <a:xfrm>
            <a:off x="7658867" y="2040416"/>
            <a:ext cx="375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global variables and env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E435E5FD-2A0E-944F-C2F6-A9A52954ADE0}"/>
              </a:ext>
            </a:extLst>
          </p:cNvPr>
          <p:cNvSpPr/>
          <p:nvPr/>
        </p:nvSpPr>
        <p:spPr>
          <a:xfrm>
            <a:off x="2650331" y="2569415"/>
            <a:ext cx="175883" cy="90407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3C3C9C-3279-57AE-0B8F-CBE8C69E652C}"/>
              </a:ext>
            </a:extLst>
          </p:cNvPr>
          <p:cNvCxnSpPr>
            <a:cxnSpLocks/>
          </p:cNvCxnSpPr>
          <p:nvPr/>
        </p:nvCxnSpPr>
        <p:spPr>
          <a:xfrm>
            <a:off x="2943992" y="3025531"/>
            <a:ext cx="44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3846E77-80F9-E198-37F1-75DD01BF2F1E}"/>
              </a:ext>
            </a:extLst>
          </p:cNvPr>
          <p:cNvSpPr txBox="1"/>
          <p:nvPr/>
        </p:nvSpPr>
        <p:spPr>
          <a:xfrm>
            <a:off x="7658867" y="2759476"/>
            <a:ext cx="3755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Tasks Datatypes and implement scheduling policies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5A36A896-FC50-3F7D-B3B2-9776B83B1F33}"/>
              </a:ext>
            </a:extLst>
          </p:cNvPr>
          <p:cNvSpPr/>
          <p:nvPr/>
        </p:nvSpPr>
        <p:spPr>
          <a:xfrm>
            <a:off x="3250726" y="3630078"/>
            <a:ext cx="175883" cy="90407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A7B724-E1D8-CF08-5A27-844D063E671C}"/>
              </a:ext>
            </a:extLst>
          </p:cNvPr>
          <p:cNvCxnSpPr>
            <a:cxnSpLocks/>
          </p:cNvCxnSpPr>
          <p:nvPr/>
        </p:nvCxnSpPr>
        <p:spPr>
          <a:xfrm>
            <a:off x="3593482" y="4082116"/>
            <a:ext cx="37717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D781C9-1D5B-AA6B-1F68-9463B495B22B}"/>
              </a:ext>
            </a:extLst>
          </p:cNvPr>
          <p:cNvSpPr txBox="1"/>
          <p:nvPr/>
        </p:nvSpPr>
        <p:spPr>
          <a:xfrm>
            <a:off x="7658866" y="3801922"/>
            <a:ext cx="3755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and Implement Atomic Semaphores for concurrent access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13F40D6A-4DC3-0AB1-BC0A-042657A3FC64}"/>
              </a:ext>
            </a:extLst>
          </p:cNvPr>
          <p:cNvSpPr/>
          <p:nvPr/>
        </p:nvSpPr>
        <p:spPr>
          <a:xfrm>
            <a:off x="2286809" y="4641646"/>
            <a:ext cx="175883" cy="90407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4161A4-0D7E-2AE7-9749-CE350FEE93DB}"/>
              </a:ext>
            </a:extLst>
          </p:cNvPr>
          <p:cNvCxnSpPr>
            <a:cxnSpLocks/>
          </p:cNvCxnSpPr>
          <p:nvPr/>
        </p:nvCxnSpPr>
        <p:spPr>
          <a:xfrm>
            <a:off x="2650331" y="5093684"/>
            <a:ext cx="46710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78836BE-E91C-98E2-8B36-67863FD6C251}"/>
              </a:ext>
            </a:extLst>
          </p:cNvPr>
          <p:cNvSpPr txBox="1"/>
          <p:nvPr/>
        </p:nvSpPr>
        <p:spPr>
          <a:xfrm>
            <a:off x="7598009" y="4770518"/>
            <a:ext cx="3755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useful functions to use throughout the project</a:t>
            </a:r>
          </a:p>
        </p:txBody>
      </p:sp>
    </p:spTree>
    <p:extLst>
      <p:ext uri="{BB962C8B-B14F-4D97-AF65-F5344CB8AC3E}">
        <p14:creationId xmlns:p14="http://schemas.microsoft.com/office/powerpoint/2010/main" val="106446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3B75-6980-6927-E91B-84687E0E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B1A0B7-24E6-7BAF-4243-DA95005AD12B}"/>
              </a:ext>
            </a:extLst>
          </p:cNvPr>
          <p:cNvSpPr/>
          <p:nvPr/>
        </p:nvSpPr>
        <p:spPr>
          <a:xfrm>
            <a:off x="958269" y="1690688"/>
            <a:ext cx="2388394" cy="80086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Scheduler()</a:t>
            </a:r>
          </a:p>
        </p:txBody>
      </p:sp>
    </p:spTree>
    <p:extLst>
      <p:ext uri="{BB962C8B-B14F-4D97-AF65-F5344CB8AC3E}">
        <p14:creationId xmlns:p14="http://schemas.microsoft.com/office/powerpoint/2010/main" val="101248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3B75-6980-6927-E91B-84687E0E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B1A0B7-24E6-7BAF-4243-DA95005AD12B}"/>
              </a:ext>
            </a:extLst>
          </p:cNvPr>
          <p:cNvSpPr/>
          <p:nvPr/>
        </p:nvSpPr>
        <p:spPr>
          <a:xfrm>
            <a:off x="939862" y="1875355"/>
            <a:ext cx="2388394" cy="80086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948360-25C0-7831-A39E-10E22FA7DE1C}"/>
              </a:ext>
            </a:extLst>
          </p:cNvPr>
          <p:cNvSpPr txBox="1"/>
          <p:nvPr/>
        </p:nvSpPr>
        <p:spPr>
          <a:xfrm>
            <a:off x="3943988" y="1690688"/>
            <a:ext cx="256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function pointer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3810D8-7D33-F753-0612-6725E4952F9F}"/>
              </a:ext>
            </a:extLst>
          </p:cNvPr>
          <p:cNvSpPr/>
          <p:nvPr/>
        </p:nvSpPr>
        <p:spPr>
          <a:xfrm>
            <a:off x="6873339" y="1875354"/>
            <a:ext cx="2388394" cy="800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Task Control Block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FE6FC7-5456-B456-C788-23D70BF3BF9F}"/>
              </a:ext>
            </a:extLst>
          </p:cNvPr>
          <p:cNvCxnSpPr/>
          <p:nvPr/>
        </p:nvCxnSpPr>
        <p:spPr>
          <a:xfrm flipH="1">
            <a:off x="3328256" y="2051791"/>
            <a:ext cx="3551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16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3B75-6980-6927-E91B-84687E0E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B1A0B7-24E6-7BAF-4243-DA95005AD12B}"/>
              </a:ext>
            </a:extLst>
          </p:cNvPr>
          <p:cNvSpPr/>
          <p:nvPr/>
        </p:nvSpPr>
        <p:spPr>
          <a:xfrm>
            <a:off x="838200" y="1875355"/>
            <a:ext cx="2388394" cy="80086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948360-25C0-7831-A39E-10E22FA7DE1C}"/>
              </a:ext>
            </a:extLst>
          </p:cNvPr>
          <p:cNvSpPr txBox="1"/>
          <p:nvPr/>
        </p:nvSpPr>
        <p:spPr>
          <a:xfrm>
            <a:off x="3842326" y="1690688"/>
            <a:ext cx="256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function pointer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3810D8-7D33-F753-0612-6725E4952F9F}"/>
              </a:ext>
            </a:extLst>
          </p:cNvPr>
          <p:cNvSpPr/>
          <p:nvPr/>
        </p:nvSpPr>
        <p:spPr>
          <a:xfrm>
            <a:off x="6771677" y="1875354"/>
            <a:ext cx="2388394" cy="800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Task Control Block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FE6FC7-5456-B456-C788-23D70BF3BF9F}"/>
              </a:ext>
            </a:extLst>
          </p:cNvPr>
          <p:cNvCxnSpPr/>
          <p:nvPr/>
        </p:nvCxnSpPr>
        <p:spPr>
          <a:xfrm flipH="1">
            <a:off x="3226594" y="2051791"/>
            <a:ext cx="3551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8C9319-F15A-EFE8-8D9C-E3805A534F84}"/>
              </a:ext>
            </a:extLst>
          </p:cNvPr>
          <p:cNvCxnSpPr>
            <a:cxnSpLocks/>
          </p:cNvCxnSpPr>
          <p:nvPr/>
        </p:nvCxnSpPr>
        <p:spPr>
          <a:xfrm>
            <a:off x="3226594" y="2489046"/>
            <a:ext cx="3545083" cy="9435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52E37C1-E981-A3A2-7BA8-48D885556416}"/>
              </a:ext>
            </a:extLst>
          </p:cNvPr>
          <p:cNvSpPr/>
          <p:nvPr/>
        </p:nvSpPr>
        <p:spPr>
          <a:xfrm>
            <a:off x="6771677" y="3032162"/>
            <a:ext cx="2388394" cy="8008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Task_Function</a:t>
            </a:r>
            <a:r>
              <a:rPr lang="en-US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5CA98B-060E-843A-B7EF-54ADF12B08CB}"/>
              </a:ext>
            </a:extLst>
          </p:cNvPr>
          <p:cNvSpPr txBox="1"/>
          <p:nvPr/>
        </p:nvSpPr>
        <p:spPr>
          <a:xfrm>
            <a:off x="5152560" y="3032162"/>
            <a:ext cx="65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205478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3B75-6980-6927-E91B-84687E0E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B1A0B7-24E6-7BAF-4243-DA95005AD12B}"/>
              </a:ext>
            </a:extLst>
          </p:cNvPr>
          <p:cNvSpPr/>
          <p:nvPr/>
        </p:nvSpPr>
        <p:spPr>
          <a:xfrm>
            <a:off x="896903" y="1875355"/>
            <a:ext cx="2388394" cy="80086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948360-25C0-7831-A39E-10E22FA7DE1C}"/>
              </a:ext>
            </a:extLst>
          </p:cNvPr>
          <p:cNvSpPr txBox="1"/>
          <p:nvPr/>
        </p:nvSpPr>
        <p:spPr>
          <a:xfrm>
            <a:off x="3901029" y="1690688"/>
            <a:ext cx="256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function pointer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3810D8-7D33-F753-0612-6725E4952F9F}"/>
              </a:ext>
            </a:extLst>
          </p:cNvPr>
          <p:cNvSpPr/>
          <p:nvPr/>
        </p:nvSpPr>
        <p:spPr>
          <a:xfrm>
            <a:off x="6830380" y="1875354"/>
            <a:ext cx="2388394" cy="800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Task Control Block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FE6FC7-5456-B456-C788-23D70BF3BF9F}"/>
              </a:ext>
            </a:extLst>
          </p:cNvPr>
          <p:cNvCxnSpPr/>
          <p:nvPr/>
        </p:nvCxnSpPr>
        <p:spPr>
          <a:xfrm flipH="1">
            <a:off x="3285297" y="2051791"/>
            <a:ext cx="3551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8C9319-F15A-EFE8-8D9C-E3805A534F84}"/>
              </a:ext>
            </a:extLst>
          </p:cNvPr>
          <p:cNvCxnSpPr>
            <a:cxnSpLocks/>
          </p:cNvCxnSpPr>
          <p:nvPr/>
        </p:nvCxnSpPr>
        <p:spPr>
          <a:xfrm>
            <a:off x="3285297" y="2489046"/>
            <a:ext cx="3545083" cy="9435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52E37C1-E981-A3A2-7BA8-48D885556416}"/>
              </a:ext>
            </a:extLst>
          </p:cNvPr>
          <p:cNvSpPr/>
          <p:nvPr/>
        </p:nvSpPr>
        <p:spPr>
          <a:xfrm>
            <a:off x="6830380" y="3032162"/>
            <a:ext cx="2388394" cy="8008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Task_Function</a:t>
            </a:r>
            <a:r>
              <a:rPr lang="en-US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5CA98B-060E-843A-B7EF-54ADF12B08CB}"/>
              </a:ext>
            </a:extLst>
          </p:cNvPr>
          <p:cNvSpPr txBox="1"/>
          <p:nvPr/>
        </p:nvSpPr>
        <p:spPr>
          <a:xfrm>
            <a:off x="5211263" y="3032162"/>
            <a:ext cx="65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C41957-BD63-34C9-9F2D-47B7A2240867}"/>
              </a:ext>
            </a:extLst>
          </p:cNvPr>
          <p:cNvSpPr/>
          <p:nvPr/>
        </p:nvSpPr>
        <p:spPr>
          <a:xfrm>
            <a:off x="6887093" y="4514260"/>
            <a:ext cx="2388394" cy="80086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SysTick</a:t>
            </a:r>
            <a:r>
              <a:rPr lang="en-US" dirty="0"/>
              <a:t> Interrupt</a:t>
            </a:r>
          </a:p>
        </p:txBody>
      </p:sp>
    </p:spTree>
    <p:extLst>
      <p:ext uri="{BB962C8B-B14F-4D97-AF65-F5344CB8AC3E}">
        <p14:creationId xmlns:p14="http://schemas.microsoft.com/office/powerpoint/2010/main" val="982314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3B75-6980-6927-E91B-84687E0E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B1A0B7-24E6-7BAF-4243-DA95005AD12B}"/>
              </a:ext>
            </a:extLst>
          </p:cNvPr>
          <p:cNvSpPr/>
          <p:nvPr/>
        </p:nvSpPr>
        <p:spPr>
          <a:xfrm>
            <a:off x="890766" y="1875355"/>
            <a:ext cx="2388394" cy="80086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948360-25C0-7831-A39E-10E22FA7DE1C}"/>
              </a:ext>
            </a:extLst>
          </p:cNvPr>
          <p:cNvSpPr txBox="1"/>
          <p:nvPr/>
        </p:nvSpPr>
        <p:spPr>
          <a:xfrm>
            <a:off x="3894892" y="1690688"/>
            <a:ext cx="256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function pointer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3810D8-7D33-F753-0612-6725E4952F9F}"/>
              </a:ext>
            </a:extLst>
          </p:cNvPr>
          <p:cNvSpPr/>
          <p:nvPr/>
        </p:nvSpPr>
        <p:spPr>
          <a:xfrm>
            <a:off x="6824243" y="1875354"/>
            <a:ext cx="2388394" cy="800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Task Control Block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FE6FC7-5456-B456-C788-23D70BF3BF9F}"/>
              </a:ext>
            </a:extLst>
          </p:cNvPr>
          <p:cNvCxnSpPr/>
          <p:nvPr/>
        </p:nvCxnSpPr>
        <p:spPr>
          <a:xfrm flipH="1">
            <a:off x="3279160" y="2051791"/>
            <a:ext cx="3551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8C9319-F15A-EFE8-8D9C-E3805A534F84}"/>
              </a:ext>
            </a:extLst>
          </p:cNvPr>
          <p:cNvCxnSpPr>
            <a:cxnSpLocks/>
          </p:cNvCxnSpPr>
          <p:nvPr/>
        </p:nvCxnSpPr>
        <p:spPr>
          <a:xfrm>
            <a:off x="3279160" y="2489046"/>
            <a:ext cx="3545083" cy="9435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52E37C1-E981-A3A2-7BA8-48D885556416}"/>
              </a:ext>
            </a:extLst>
          </p:cNvPr>
          <p:cNvSpPr/>
          <p:nvPr/>
        </p:nvSpPr>
        <p:spPr>
          <a:xfrm>
            <a:off x="6824243" y="3032162"/>
            <a:ext cx="2388394" cy="8008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Task_Function</a:t>
            </a:r>
            <a:r>
              <a:rPr lang="en-US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5CA98B-060E-843A-B7EF-54ADF12B08CB}"/>
              </a:ext>
            </a:extLst>
          </p:cNvPr>
          <p:cNvSpPr txBox="1"/>
          <p:nvPr/>
        </p:nvSpPr>
        <p:spPr>
          <a:xfrm>
            <a:off x="5205126" y="3032162"/>
            <a:ext cx="65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C4F9C2-9E77-D441-5044-AA0DB351AE1A}"/>
              </a:ext>
            </a:extLst>
          </p:cNvPr>
          <p:cNvSpPr/>
          <p:nvPr/>
        </p:nvSpPr>
        <p:spPr>
          <a:xfrm>
            <a:off x="6880956" y="4514260"/>
            <a:ext cx="2388394" cy="80086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SysTick</a:t>
            </a:r>
            <a:r>
              <a:rPr lang="en-US" dirty="0"/>
              <a:t> Interrupt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CB62F839-8965-11FA-8D06-0171A317845A}"/>
              </a:ext>
            </a:extLst>
          </p:cNvPr>
          <p:cNvSpPr/>
          <p:nvPr/>
        </p:nvSpPr>
        <p:spPr>
          <a:xfrm>
            <a:off x="4656785" y="4469766"/>
            <a:ext cx="1291929" cy="88985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D49472-9188-1E05-FADE-6B6B41DBBCA6}"/>
              </a:ext>
            </a:extLst>
          </p:cNvPr>
          <p:cNvSpPr txBox="1"/>
          <p:nvPr/>
        </p:nvSpPr>
        <p:spPr>
          <a:xfrm>
            <a:off x="3878523" y="4093290"/>
            <a:ext cx="294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it meet the deadlines?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8A658B-17AA-F905-B63C-54553A426D5F}"/>
              </a:ext>
            </a:extLst>
          </p:cNvPr>
          <p:cNvCxnSpPr>
            <a:stCxn id="5" idx="3"/>
            <a:endCxn id="3" idx="1"/>
          </p:cNvCxnSpPr>
          <p:nvPr/>
        </p:nvCxnSpPr>
        <p:spPr>
          <a:xfrm>
            <a:off x="5948714" y="4914693"/>
            <a:ext cx="932242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75E19B7-3124-755C-476F-22C97D01CCE6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7597446" y="3064922"/>
            <a:ext cx="896551" cy="548594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9BD407E-3A24-EEFB-400A-BF5E47D41C2F}"/>
              </a:ext>
            </a:extLst>
          </p:cNvPr>
          <p:cNvCxnSpPr/>
          <p:nvPr/>
        </p:nvCxnSpPr>
        <p:spPr>
          <a:xfrm flipV="1">
            <a:off x="10788693" y="3429000"/>
            <a:ext cx="0" cy="28371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32C767A-388F-C084-620A-2BA6FAB28095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9212637" y="3429000"/>
            <a:ext cx="1576056" cy="3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8EE775-B340-D044-EE30-8BFF954D0952}"/>
              </a:ext>
            </a:extLst>
          </p:cNvPr>
          <p:cNvSpPr txBox="1"/>
          <p:nvPr/>
        </p:nvSpPr>
        <p:spPr>
          <a:xfrm>
            <a:off x="4162193" y="4530953"/>
            <a:ext cx="65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0F268A-49EE-0E39-C1E8-B7572A32041E}"/>
              </a:ext>
            </a:extLst>
          </p:cNvPr>
          <p:cNvSpPr txBox="1"/>
          <p:nvPr/>
        </p:nvSpPr>
        <p:spPr>
          <a:xfrm>
            <a:off x="7427143" y="5896857"/>
            <a:ext cx="2140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Resume task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3E77A9-64CB-14A6-3186-4C43912A14AB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185058" y="4914693"/>
            <a:ext cx="14717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C4F295D-5C0E-5763-FD80-55B19E1A8678}"/>
              </a:ext>
            </a:extLst>
          </p:cNvPr>
          <p:cNvSpPr txBox="1"/>
          <p:nvPr/>
        </p:nvSpPr>
        <p:spPr>
          <a:xfrm>
            <a:off x="5302749" y="5404109"/>
            <a:ext cx="65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369308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213</Words>
  <Application>Microsoft Office PowerPoint</Application>
  <PresentationFormat>Widescreen</PresentationFormat>
  <Paragraphs>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Real Time OS</vt:lpstr>
      <vt:lpstr>Introduction</vt:lpstr>
      <vt:lpstr>Hardware Setup</vt:lpstr>
      <vt:lpstr>Project Structure</vt:lpstr>
      <vt:lpstr>System Overview</vt:lpstr>
      <vt:lpstr>System Overview</vt:lpstr>
      <vt:lpstr>System Overview</vt:lpstr>
      <vt:lpstr>System Overview</vt:lpstr>
      <vt:lpstr>System Overview</vt:lpstr>
      <vt:lpstr>System Overview</vt:lpstr>
      <vt:lpstr>Main</vt:lpstr>
      <vt:lpstr>Tasks</vt:lpstr>
      <vt:lpstr>Tasks</vt:lpstr>
      <vt:lpstr>Tasks</vt:lpstr>
      <vt:lpstr>Tasks</vt:lpstr>
      <vt:lpstr>SysTick</vt:lpstr>
      <vt:lpstr>Scheduler</vt:lpstr>
      <vt:lpstr>Exceptions</vt:lpstr>
      <vt:lpstr>Exceptions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Rizzo, Mattia</dc:creator>
  <cp:lastModifiedBy>Rizzo, Mattia</cp:lastModifiedBy>
  <cp:revision>8</cp:revision>
  <dcterms:created xsi:type="dcterms:W3CDTF">2024-07-18T04:41:33Z</dcterms:created>
  <dcterms:modified xsi:type="dcterms:W3CDTF">2024-07-18T08:11:49Z</dcterms:modified>
</cp:coreProperties>
</file>