
<file path=[Content_Types].xml><?xml version="1.0" encoding="utf-8"?>
<Types xmlns="http://schemas.openxmlformats.org/package/2006/content-types">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6"/>
  </p:notesMasterIdLst>
  <p:sldIdLst>
    <p:sldId id="256" r:id="rId2"/>
    <p:sldId id="275" r:id="rId3"/>
    <p:sldId id="269" r:id="rId4"/>
    <p:sldId id="276" r:id="rId5"/>
    <p:sldId id="273" r:id="rId6"/>
    <p:sldId id="271" r:id="rId7"/>
    <p:sldId id="274" r:id="rId8"/>
    <p:sldId id="277" r:id="rId9"/>
    <p:sldId id="278" r:id="rId10"/>
    <p:sldId id="279" r:id="rId11"/>
    <p:sldId id="268" r:id="rId12"/>
    <p:sldId id="270" r:id="rId13"/>
    <p:sldId id="265" r:id="rId14"/>
    <p:sldId id="266" r:id="rId15"/>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196809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__%7bEDC978D6-4D53-4B2F-A265-5805674BE568%7d_online_chat_bot_review_1_pptx_thumb%5b1%5d.p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webp"/><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CSE-G26</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lang="en-IN"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p>
          <a:p>
            <a:pPr marL="0" marR="0" lvl="0" indent="0" algn="ctr" rtl="0">
              <a:spcBef>
                <a:spcPts val="0"/>
              </a:spcBef>
              <a:spcAft>
                <a:spcPts val="0"/>
              </a:spcAft>
              <a:buClr>
                <a:srgbClr val="17365D"/>
              </a:buClr>
              <a:buSzPts val="2000"/>
              <a:buFont typeface="Arial"/>
              <a:buNone/>
            </a:pPr>
            <a:endPar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Ms.</a:t>
            </a:r>
            <a:r>
              <a:rPr lang="en-US" sz="2000" b="1" dirty="0">
                <a:solidFill>
                  <a:srgbClr val="17365D"/>
                </a:solidFill>
                <a:latin typeface="Cambria" panose="02040503050406030204" pitchFamily="18" charset="0"/>
                <a:ea typeface="Cambria" panose="02040503050406030204" pitchFamily="18" charset="0"/>
                <a:cs typeface="Verdana"/>
                <a:sym typeface="Verdana"/>
              </a:rPr>
              <a:t>.</a:t>
            </a:r>
            <a:r>
              <a:rPr lang="en-US" sz="2800" b="1" dirty="0">
                <a:solidFill>
                  <a:srgbClr val="17365D"/>
                </a:solidFill>
                <a:latin typeface="Cambria" panose="02040503050406030204" pitchFamily="18" charset="0"/>
                <a:ea typeface="Cambria" panose="02040503050406030204" pitchFamily="18" charset="0"/>
                <a:cs typeface="Verdana"/>
                <a:sym typeface="Verdana"/>
              </a:rPr>
              <a:t> ROHINI</a:t>
            </a: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lang="en-US" sz="2800" dirty="0">
              <a:latin typeface="Cambria" panose="02040503050406030204" pitchFamily="18" charset="0"/>
              <a:ea typeface="Cambria" panose="02040503050406030204" pitchFamily="18" charset="0"/>
            </a:endParaRP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lang="en-US" sz="2800" dirty="0">
              <a:latin typeface="Cambria" panose="02040503050406030204" pitchFamily="18" charset="0"/>
              <a:ea typeface="Cambria" panose="02040503050406030204" pitchFamily="18" charset="0"/>
            </a:endParaRPr>
          </a:p>
          <a:p>
            <a:pPr>
              <a:spcBef>
                <a:spcPts val="340"/>
              </a:spcBef>
              <a:buClr>
                <a:srgbClr val="17365D"/>
              </a:buClr>
              <a:buSzPts val="1700"/>
            </a:pPr>
            <a:r>
              <a:rPr lang="en-US"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PIP4004 Capstone Project</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Review-2</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Computer Science and Engineering(CSE)</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a:solidFill>
                  <a:schemeClr val="tx1"/>
                </a:solidFill>
                <a:latin typeface="Cambria" panose="02040503050406030204" pitchFamily="18" charset="0"/>
                <a:ea typeface="Cambria" panose="02040503050406030204" pitchFamily="18" charset="0"/>
                <a:cs typeface="Verdana"/>
                <a:sym typeface="Verdana"/>
              </a:rPr>
              <a:t>Dr. Asif Mohammed</a:t>
            </a:r>
            <a:endParaRPr lang="en-US" sz="1800" b="1" dirty="0">
              <a:solidFill>
                <a:schemeClr val="accent1"/>
              </a:solidFill>
              <a:latin typeface="Cambria" panose="02040503050406030204" pitchFamily="18" charset="0"/>
              <a:ea typeface="Cambria" panose="02040503050406030204" pitchFamily="18" charset="0"/>
              <a:cs typeface="Verdana"/>
              <a:sym typeface="Verdana"/>
            </a:endParaRPr>
          </a:p>
          <a:p>
            <a:pPr>
              <a:buClr>
                <a:srgbClr val="17365D"/>
              </a:buClr>
              <a:buSzPct val="100000"/>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Mr. Amarnath J L</a:t>
            </a:r>
            <a:endPar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Coordinators:</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Mr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5" name="Rectangle 2">
            <a:extLst>
              <a:ext uri="{FF2B5EF4-FFF2-40B4-BE49-F238E27FC236}">
                <a16:creationId xmlns:a16="http://schemas.microsoft.com/office/drawing/2014/main" id="{603990E9-D983-9EBE-DFB0-70C1AB3FDF01}"/>
              </a:ext>
            </a:extLst>
          </p:cNvPr>
          <p:cNvSpPr>
            <a:spLocks noGrp="1" noChangeArrowheads="1"/>
          </p:cNvSpPr>
          <p:nvPr>
            <p:ph type="ctrTitle"/>
          </p:nvPr>
        </p:nvSpPr>
        <p:spPr bwMode="auto">
          <a:xfrm>
            <a:off x="989878" y="1257807"/>
            <a:ext cx="99645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sz="32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rPr>
              <a:t>Tech-Driven Solutions for Undertrial Prisoners in India</a:t>
            </a:r>
            <a:endParaRPr kumimoji="0" lang="en-US" altLang="en-US" sz="3000" i="0" u="none" strike="noStrike" cap="none" normalizeH="0" baseline="0" dirty="0">
              <a:ln>
                <a:noFill/>
              </a:ln>
              <a:solidFill>
                <a:schemeClr val="accent1"/>
              </a:solidFill>
              <a:effectLst/>
              <a:latin typeface="Cambria" panose="02040503050406030204" pitchFamily="18" charset="0"/>
              <a:ea typeface="Cambria" panose="02040503050406030204" pitchFamily="18" charset="0"/>
            </a:endParaRPr>
          </a:p>
        </p:txBody>
      </p:sp>
      <p:graphicFrame>
        <p:nvGraphicFramePr>
          <p:cNvPr id="4" name="Table 3">
            <a:extLst>
              <a:ext uri="{FF2B5EF4-FFF2-40B4-BE49-F238E27FC236}">
                <a16:creationId xmlns:a16="http://schemas.microsoft.com/office/drawing/2014/main" id="{3096A4DD-2A73-0484-6A5C-5FFB474E0AEA}"/>
              </a:ext>
            </a:extLst>
          </p:cNvPr>
          <p:cNvGraphicFramePr>
            <a:graphicFrameLocks noGrp="1"/>
          </p:cNvGraphicFramePr>
          <p:nvPr>
            <p:extLst>
              <p:ext uri="{D42A27DB-BD31-4B8C-83A1-F6EECF244321}">
                <p14:modId xmlns:p14="http://schemas.microsoft.com/office/powerpoint/2010/main" val="3983916070"/>
              </p:ext>
            </p:extLst>
          </p:nvPr>
        </p:nvGraphicFramePr>
        <p:xfrm>
          <a:off x="519599" y="2596520"/>
          <a:ext cx="5605358" cy="1854200"/>
        </p:xfrm>
        <a:graphic>
          <a:graphicData uri="http://schemas.openxmlformats.org/drawingml/2006/table">
            <a:tbl>
              <a:tblPr firstRow="1" bandRow="1"/>
              <a:tblGrid>
                <a:gridCol w="2802679">
                  <a:extLst>
                    <a:ext uri="{9D8B030D-6E8A-4147-A177-3AD203B41FA5}">
                      <a16:colId xmlns:a16="http://schemas.microsoft.com/office/drawing/2014/main" val="1536234465"/>
                    </a:ext>
                  </a:extLst>
                </a:gridCol>
                <a:gridCol w="2802679">
                  <a:extLst>
                    <a:ext uri="{9D8B030D-6E8A-4147-A177-3AD203B41FA5}">
                      <a16:colId xmlns:a16="http://schemas.microsoft.com/office/drawing/2014/main" val="581083268"/>
                    </a:ext>
                  </a:extLst>
                </a:gridCol>
              </a:tblGrid>
              <a:tr h="370840">
                <a:tc>
                  <a:txBody>
                    <a:bodyPr/>
                    <a:lstStyle/>
                    <a:p>
                      <a:r>
                        <a:rPr lang="en-US" b="1" dirty="0"/>
                        <a:t>Roll Number</a:t>
                      </a:r>
                      <a:endParaRPr lang="en-IN" b="1" dirty="0"/>
                    </a:p>
                  </a:txBody>
                  <a:tcPr/>
                </a:tc>
                <a:tc>
                  <a:txBody>
                    <a:bodyPr/>
                    <a:lstStyle/>
                    <a:p>
                      <a:r>
                        <a:rPr lang="en-US" b="1" dirty="0"/>
                        <a:t>Student Name</a:t>
                      </a:r>
                      <a:endParaRPr lang="en-IN" b="1" dirty="0"/>
                    </a:p>
                  </a:txBody>
                  <a:tcPr/>
                </a:tc>
                <a:extLst>
                  <a:ext uri="{0D108BD9-81ED-4DB2-BD59-A6C34878D82A}">
                    <a16:rowId xmlns:a16="http://schemas.microsoft.com/office/drawing/2014/main" val="1720866835"/>
                  </a:ext>
                </a:extLst>
              </a:tr>
              <a:tr h="370840">
                <a:tc>
                  <a:txBody>
                    <a:bodyPr/>
                    <a:lstStyle/>
                    <a:p>
                      <a:r>
                        <a:rPr lang="en-US" b="0" dirty="0"/>
                        <a:t>20211CSE0114</a:t>
                      </a:r>
                      <a:endParaRPr lang="en-IN" b="0" dirty="0"/>
                    </a:p>
                  </a:txBody>
                  <a:tcPr/>
                </a:tc>
                <a:tc>
                  <a:txBody>
                    <a:bodyPr/>
                    <a:lstStyle/>
                    <a:p>
                      <a:r>
                        <a:rPr lang="en-US" b="0" dirty="0"/>
                        <a:t>REDDY MASY TEJA</a:t>
                      </a:r>
                      <a:endParaRPr lang="en-IN" b="0" dirty="0"/>
                    </a:p>
                  </a:txBody>
                  <a:tcPr/>
                </a:tc>
                <a:extLst>
                  <a:ext uri="{0D108BD9-81ED-4DB2-BD59-A6C34878D82A}">
                    <a16:rowId xmlns:a16="http://schemas.microsoft.com/office/drawing/2014/main" val="2242163694"/>
                  </a:ext>
                </a:extLst>
              </a:tr>
              <a:tr h="370840">
                <a:tc>
                  <a:txBody>
                    <a:bodyPr/>
                    <a:lstStyle/>
                    <a:p>
                      <a:r>
                        <a:rPr lang="en-US" b="0" dirty="0"/>
                        <a:t>20211CSE0112</a:t>
                      </a:r>
                      <a:endParaRPr lang="en-IN" b="0" dirty="0"/>
                    </a:p>
                  </a:txBody>
                  <a:tcPr/>
                </a:tc>
                <a:tc>
                  <a:txBody>
                    <a:bodyPr/>
                    <a:lstStyle/>
                    <a:p>
                      <a:r>
                        <a:rPr lang="en-US" b="0" dirty="0"/>
                        <a:t>KASTURI DEEPAK</a:t>
                      </a:r>
                      <a:endParaRPr lang="en-IN" b="0" dirty="0"/>
                    </a:p>
                  </a:txBody>
                  <a:tcPr/>
                </a:tc>
                <a:extLst>
                  <a:ext uri="{0D108BD9-81ED-4DB2-BD59-A6C34878D82A}">
                    <a16:rowId xmlns:a16="http://schemas.microsoft.com/office/drawing/2014/main" val="3187349806"/>
                  </a:ext>
                </a:extLst>
              </a:tr>
              <a:tr h="370840">
                <a:tc>
                  <a:txBody>
                    <a:bodyPr/>
                    <a:lstStyle/>
                    <a:p>
                      <a:r>
                        <a:rPr lang="en-US" b="0" dirty="0"/>
                        <a:t>20211CSE0125</a:t>
                      </a:r>
                      <a:endParaRPr lang="en-IN" b="0" dirty="0"/>
                    </a:p>
                  </a:txBody>
                  <a:tcPr/>
                </a:tc>
                <a:tc>
                  <a:txBody>
                    <a:bodyPr/>
                    <a:lstStyle/>
                    <a:p>
                      <a:r>
                        <a:rPr lang="en-IN" b="0" dirty="0"/>
                        <a:t>D PHANI BALA JASWANTH</a:t>
                      </a:r>
                    </a:p>
                  </a:txBody>
                  <a:tcPr/>
                </a:tc>
                <a:extLst>
                  <a:ext uri="{0D108BD9-81ED-4DB2-BD59-A6C34878D82A}">
                    <a16:rowId xmlns:a16="http://schemas.microsoft.com/office/drawing/2014/main" val="2654771074"/>
                  </a:ext>
                </a:extLst>
              </a:tr>
              <a:tr h="370840">
                <a:tc>
                  <a:txBody>
                    <a:bodyPr/>
                    <a:lstStyle/>
                    <a:p>
                      <a:r>
                        <a:rPr lang="en-US" b="0" dirty="0"/>
                        <a:t>20211CSE0122</a:t>
                      </a:r>
                      <a:endParaRPr lang="en-IN" b="0" dirty="0"/>
                    </a:p>
                  </a:txBody>
                  <a:tcPr/>
                </a:tc>
                <a:tc>
                  <a:txBody>
                    <a:bodyPr/>
                    <a:lstStyle/>
                    <a:p>
                      <a:r>
                        <a:rPr lang="en-US" b="0" dirty="0"/>
                        <a:t>YAGANTI PRAVEN</a:t>
                      </a:r>
                      <a:endParaRPr lang="en-IN" b="0" dirty="0"/>
                    </a:p>
                  </a:txBody>
                  <a:tcPr/>
                </a:tc>
                <a:extLst>
                  <a:ext uri="{0D108BD9-81ED-4DB2-BD59-A6C34878D82A}">
                    <a16:rowId xmlns:a16="http://schemas.microsoft.com/office/drawing/2014/main" val="1462626330"/>
                  </a:ext>
                </a:extLst>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CA686-51C7-25C1-F92D-30CA8BACACAC}"/>
              </a:ext>
            </a:extLst>
          </p:cNvPr>
          <p:cNvSpPr>
            <a:spLocks noGrp="1"/>
          </p:cNvSpPr>
          <p:nvPr>
            <p:ph type="title"/>
          </p:nvPr>
        </p:nvSpPr>
        <p:spPr>
          <a:xfrm>
            <a:off x="812800" y="655501"/>
            <a:ext cx="10668000" cy="487500"/>
          </a:xfrm>
        </p:spPr>
        <p:txBody>
          <a:bodyPr/>
          <a:lstStyle/>
          <a:p>
            <a:pPr algn="ctr"/>
            <a:r>
              <a:rPr lang="en-US" altLang="en-US" sz="2800" b="1" dirty="0">
                <a:latin typeface="Times New Roman" panose="02020603050405020304" pitchFamily="18" charset="0"/>
                <a:cs typeface="Times New Roman" panose="02020603050405020304" pitchFamily="18" charset="0"/>
              </a:rPr>
              <a:t>Modules</a:t>
            </a:r>
            <a:br>
              <a:rPr lang="en-US" altLang="en-US" sz="2800" b="1" dirty="0">
                <a:latin typeface="Times New Roman" panose="02020603050405020304" pitchFamily="18" charset="0"/>
                <a:cs typeface="Times New Roman" panose="02020603050405020304" pitchFamily="18" charset="0"/>
              </a:rPr>
            </a:br>
            <a:br>
              <a:rPr lang="en-US" sz="2800" b="1" dirty="0"/>
            </a:br>
            <a:endParaRPr lang="en-IN" dirty="0"/>
          </a:p>
        </p:txBody>
      </p:sp>
      <p:sp>
        <p:nvSpPr>
          <p:cNvPr id="5" name="Text Placeholder 4">
            <a:extLst>
              <a:ext uri="{FF2B5EF4-FFF2-40B4-BE49-F238E27FC236}">
                <a16:creationId xmlns:a16="http://schemas.microsoft.com/office/drawing/2014/main" id="{85AFC2FF-4B51-D7D1-5B0E-229B8FD55109}"/>
              </a:ext>
            </a:extLst>
          </p:cNvPr>
          <p:cNvSpPr>
            <a:spLocks noGrp="1"/>
          </p:cNvSpPr>
          <p:nvPr>
            <p:ph type="body" idx="1"/>
          </p:nvPr>
        </p:nvSpPr>
        <p:spPr/>
        <p:txBody>
          <a:bodyPr>
            <a:normAutofit fontScale="77500" lnSpcReduction="20000"/>
          </a:bodyPr>
          <a:lstStyle/>
          <a:p>
            <a:pPr marL="76200" indent="0">
              <a:buNone/>
            </a:pPr>
            <a:r>
              <a:rPr lang="en-US" b="1" dirty="0"/>
              <a:t>System for Storing and Retrieving Documents</a:t>
            </a:r>
          </a:p>
          <a:p>
            <a:pPr marL="76200" indent="0">
              <a:buNone/>
            </a:pPr>
            <a:r>
              <a:rPr lang="en-US" dirty="0"/>
              <a:t>safe cloud-based storage for court records, legal documents, and case files.</a:t>
            </a:r>
          </a:p>
          <a:p>
            <a:pPr marL="76200" indent="0">
              <a:buNone/>
            </a:pPr>
            <a:r>
              <a:rPr lang="en-US" dirty="0"/>
              <a:t>Simple document sharing and retrieval for authorized users.</a:t>
            </a:r>
          </a:p>
          <a:p>
            <a:pPr marL="76200" indent="0">
              <a:buNone/>
            </a:pPr>
            <a:r>
              <a:rPr lang="en-US" b="1" dirty="0"/>
              <a:t>1.System for Notification and Reminders</a:t>
            </a:r>
          </a:p>
          <a:p>
            <a:r>
              <a:rPr lang="en-US" dirty="0"/>
              <a:t>Notifies of impending hearings, case developments, and the availability of attorneys.</a:t>
            </a:r>
          </a:p>
          <a:p>
            <a:r>
              <a:rPr lang="en-US" dirty="0"/>
              <a:t>sends out reminders for crucial legal deadlines and appointments.</a:t>
            </a:r>
          </a:p>
          <a:p>
            <a:pPr marL="76200" indent="0">
              <a:buNone/>
            </a:pPr>
            <a:r>
              <a:rPr lang="en-US" b="1" dirty="0"/>
              <a:t>2.Support for Multiple Languages and Accessibility</a:t>
            </a:r>
          </a:p>
          <a:p>
            <a:r>
              <a:rPr lang="en-US" dirty="0"/>
              <a:t>supports several languages in order to serve a wide range of users.</a:t>
            </a:r>
          </a:p>
          <a:p>
            <a:r>
              <a:rPr lang="en-US" dirty="0"/>
              <a:t>guarantees usability for users with varying degrees of technological expertise.</a:t>
            </a:r>
          </a:p>
          <a:p>
            <a:pPr marL="76200" indent="0">
              <a:buNone/>
            </a:pPr>
            <a:r>
              <a:rPr lang="en-US" b="1" dirty="0"/>
              <a:t>3.Protection of Privacy and Data Security</a:t>
            </a:r>
          </a:p>
          <a:p>
            <a:r>
              <a:rPr lang="en-US" dirty="0"/>
              <a:t>uses safe access control methods and encryption.</a:t>
            </a:r>
          </a:p>
          <a:p>
            <a:r>
              <a:rPr lang="en-US" dirty="0"/>
              <a:t>shields private and sensitive legal information from unwanted access.</a:t>
            </a:r>
          </a:p>
          <a:p>
            <a:pPr marL="76200" indent="0">
              <a:buNone/>
            </a:pPr>
            <a:r>
              <a:rPr lang="en-US" b="1" dirty="0"/>
              <a:t>4.Management of User Profiles and Customization</a:t>
            </a:r>
          </a:p>
          <a:p>
            <a:r>
              <a:rPr lang="en-US" dirty="0"/>
              <a:t>enables users to control their case history, preferences, and personal information.</a:t>
            </a:r>
          </a:p>
          <a:p>
            <a:r>
              <a:rPr lang="en-US" dirty="0"/>
              <a:t>Notification and communication choices can be changed.</a:t>
            </a:r>
          </a:p>
          <a:p>
            <a:endParaRPr lang="en-US" dirty="0"/>
          </a:p>
          <a:p>
            <a:endParaRPr lang="en-US" dirty="0"/>
          </a:p>
          <a:p>
            <a:endParaRPr lang="en-IN" dirty="0"/>
          </a:p>
        </p:txBody>
      </p:sp>
    </p:spTree>
    <p:extLst>
      <p:ext uri="{BB962C8B-B14F-4D97-AF65-F5344CB8AC3E}">
        <p14:creationId xmlns:p14="http://schemas.microsoft.com/office/powerpoint/2010/main" val="214714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b="1" dirty="0">
                <a:solidFill>
                  <a:schemeClr val="accent2">
                    <a:lumMod val="75000"/>
                  </a:schemeClr>
                </a:solidFill>
                <a:latin typeface="Cambria" panose="02040503050406030204" pitchFamily="18" charset="0"/>
                <a:ea typeface="Cambria" panose="02040503050406030204" pitchFamily="18" charset="0"/>
              </a:rPr>
              <a:t>Github Link</a:t>
            </a: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r>
              <a:rPr lang="en-US" sz="2400" b="1" dirty="0">
                <a:solidFill>
                  <a:schemeClr val="accent1"/>
                </a:solidFill>
                <a:latin typeface="Cambria" panose="02040503050406030204" pitchFamily="18" charset="0"/>
                <a:ea typeface="Cambria" panose="02040503050406030204" pitchFamily="18" charset="0"/>
                <a:hlinkClick r:id="rId3" action="ppaction://hlinkfile"/>
              </a:rPr>
              <a:t>https://github.com/deepak/</a:t>
            </a:r>
            <a:r>
              <a:rPr lang="en-US" sz="2400" dirty="0">
                <a:solidFill>
                  <a:schemeClr val="tx1"/>
                </a:solidFill>
                <a:latin typeface="Times New Roman" panose="02020603050405020304" pitchFamily="18" charset="0"/>
                <a:ea typeface="Cambria" panose="02040503050406030204" pitchFamily="18" charset="0"/>
                <a:cs typeface="Times New Roman" panose="02020603050405020304" pitchFamily="18" charset="0"/>
                <a:hlinkClick r:id="rId3" action="ppaction://hlinkfile"/>
              </a:rPr>
              <a:t>Tech-Driven Solutions for Undertrial Prisoners in India</a:t>
            </a:r>
            <a:endParaRPr lang="en-US" sz="2400" b="1" dirty="0">
              <a:solidFill>
                <a:schemeClr val="accent1"/>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US" dirty="0">
                <a:latin typeface="Cambria" panose="02040503050406030204" pitchFamily="18" charset="0"/>
                <a:ea typeface="Cambria" panose="02040503050406030204" pitchFamily="18" charset="0"/>
              </a:rPr>
              <a:t>Timeline of the Project (Gantt Chart)</a:t>
            </a:r>
          </a:p>
        </p:txBody>
      </p:sp>
      <p:pic>
        <p:nvPicPr>
          <p:cNvPr id="1030" name="Picture 6">
            <a:extLst>
              <a:ext uri="{FF2B5EF4-FFF2-40B4-BE49-F238E27FC236}">
                <a16:creationId xmlns:a16="http://schemas.microsoft.com/office/drawing/2014/main" id="{F6234D97-A094-D700-455C-712D315DAC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9370" y="963612"/>
            <a:ext cx="9410700" cy="5619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98902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85000" lnSpcReduction="10000"/>
          </a:bodyPr>
          <a:lstStyle/>
          <a:p>
            <a:pPr marL="285750" indent="-285750">
              <a:buFont typeface="Wingdings" panose="05000000000000000000" pitchFamily="2" charset="2"/>
              <a:buChar char="Ø"/>
            </a:pPr>
            <a:r>
              <a:rPr lang="en-IN" sz="2400" dirty="0"/>
              <a:t>J. Qin, Y. Chen, W. Fu, Y. Kang, and M. Perc, ‘‘</a:t>
            </a:r>
            <a:r>
              <a:rPr lang="en-IN" sz="2400" dirty="0" err="1"/>
              <a:t>Neighborhood</a:t>
            </a:r>
            <a:r>
              <a:rPr lang="en-IN" sz="2400" dirty="0"/>
              <a:t> diversity promotes cooperation in social dilemmas,’’ IEEE Access, vol. 6, pp. 5003–5009, 2018 </a:t>
            </a:r>
          </a:p>
          <a:p>
            <a:pPr marL="285750" indent="-285750">
              <a:buFont typeface="Wingdings" panose="05000000000000000000" pitchFamily="2" charset="2"/>
              <a:buChar char="Ø"/>
            </a:pPr>
            <a:r>
              <a:rPr lang="en-IN" sz="2400" dirty="0"/>
              <a:t>J. Reiman and P. Leighton, Rich Get Richer and the Poor Get Prison: Ideology, Class, and Criminal Justice. Evanston, IL, USA: Routledge, 2015. </a:t>
            </a:r>
          </a:p>
          <a:p>
            <a:pPr marL="285750" indent="-285750">
              <a:buFont typeface="Wingdings" panose="05000000000000000000" pitchFamily="2" charset="2"/>
              <a:buChar char="Ø"/>
            </a:pPr>
            <a:r>
              <a:rPr lang="en-IN" sz="2400" dirty="0"/>
              <a:t> Y. Li, J. Zhang, and M. Perc, ‘‘Effects of compassion on the evolution of cooperation in spatial social dilemmas,’’ Appl. Math. </a:t>
            </a:r>
            <a:r>
              <a:rPr lang="en-IN" sz="2400" dirty="0" err="1"/>
              <a:t>Comput</a:t>
            </a:r>
            <a:r>
              <a:rPr lang="en-IN" sz="2400" dirty="0"/>
              <a:t>., vol. 320, pp. 437–443, Mar. 2018. IJCRT2404142 International Journal of Creative Research Thoughts (IJCRT) www.ijcrt.org b264 www.ijcrt.org © 2024 IJCRT | Volume 12, Issue 4 April 2024 | ISSN: 2320-2882 </a:t>
            </a:r>
          </a:p>
          <a:p>
            <a:pPr marL="285750" indent="-285750">
              <a:buFont typeface="Wingdings" panose="05000000000000000000" pitchFamily="2" charset="2"/>
              <a:buChar char="Ø"/>
            </a:pPr>
            <a:r>
              <a:rPr lang="en-IN" sz="2400" dirty="0"/>
              <a:t> C. Xia, S. Ding, C. Wang, J. Wang, and Z. Chen, ‘‘Risk analysis and enhancement of cooperation yielded by the individual reputation in the spatial public goods game,’’ IEEE Syst. J., vol. 11, no. 3, pp. 1516–1525, Sep. 2016. </a:t>
            </a:r>
          </a:p>
          <a:p>
            <a:pPr marL="285750" indent="-285750">
              <a:buFont typeface="Wingdings" panose="05000000000000000000" pitchFamily="2" charset="2"/>
              <a:buChar char="Ø"/>
            </a:pPr>
            <a:r>
              <a:rPr lang="en-IN" sz="2400" dirty="0"/>
              <a:t> Z. Rong, Z.-X. Wu, and G. Chen, ‘‘Coevolution of strategy-selection time scale and cooperation in spatial Prisoner’s dilemma game,’’ EPL (</a:t>
            </a:r>
            <a:r>
              <a:rPr lang="en-IN" sz="2400" dirty="0" err="1"/>
              <a:t>Europhys</a:t>
            </a:r>
            <a:r>
              <a:rPr lang="en-IN" sz="2400" dirty="0"/>
              <a:t>. Lett.), vol. 102, no. 6, p. 68005, 2013.</a:t>
            </a:r>
            <a:endParaRPr lang="en-IN" sz="2400" dirty="0">
              <a:solidFill>
                <a:schemeClr val="tx2"/>
              </a:solidFill>
              <a:latin typeface="Times New Roman" panose="02020603050405020304" pitchFamily="18" charset="0"/>
              <a:ea typeface="Cambria" panose="02040503050406030204" pitchFamily="18" charset="0"/>
              <a:cs typeface="Times New Roman" panose="02020603050405020304" pitchFamily="18" charset="0"/>
            </a:endParaRPr>
          </a:p>
          <a:p>
            <a:pPr marL="285750" indent="-285750">
              <a:buFont typeface="Wingdings" panose="05000000000000000000" pitchFamily="2" charset="2"/>
              <a:buChar char="Ø"/>
            </a:pPr>
            <a:endParaRPr lang="en-IN"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9AE77D-26B3-FB1A-3EDB-6E6F5D750D36}"/>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INTRODUCTION</a:t>
            </a:r>
            <a:br>
              <a:rPr lang="en-US" sz="2800" b="1" dirty="0">
                <a:latin typeface="Times New Roman" panose="02020603050405020304" pitchFamily="18" charset="0"/>
                <a:cs typeface="Times New Roman" panose="02020603050405020304" pitchFamily="18" charset="0"/>
              </a:rPr>
            </a:br>
            <a:endParaRPr lang="en-IN" dirty="0"/>
          </a:p>
        </p:txBody>
      </p:sp>
      <p:sp>
        <p:nvSpPr>
          <p:cNvPr id="3" name="Text Placeholder 2">
            <a:extLst>
              <a:ext uri="{FF2B5EF4-FFF2-40B4-BE49-F238E27FC236}">
                <a16:creationId xmlns:a16="http://schemas.microsoft.com/office/drawing/2014/main" id="{B19D9185-60A9-BE03-6EC4-845153C6C0CA}"/>
              </a:ext>
            </a:extLst>
          </p:cNvPr>
          <p:cNvSpPr>
            <a:spLocks noGrp="1"/>
          </p:cNvSpPr>
          <p:nvPr>
            <p:ph type="body" idx="1"/>
          </p:nvPr>
        </p:nvSpPr>
        <p:spPr>
          <a:xfrm>
            <a:off x="812800" y="1342505"/>
            <a:ext cx="10668000" cy="2793077"/>
          </a:xfrm>
        </p:spPr>
        <p:txBody>
          <a:bodyPr>
            <a:noAutofit/>
          </a:bodyPr>
          <a:lstStyle/>
          <a:p>
            <a:pPr marL="76200" indent="0" algn="just">
              <a:buNone/>
            </a:pPr>
            <a:r>
              <a:rPr lang="en-US" sz="1800" dirty="0">
                <a:latin typeface="Times New Roman" panose="02020603050405020304" pitchFamily="18" charset="0"/>
                <a:cs typeface="Times New Roman" panose="02020603050405020304" pitchFamily="18" charset="0"/>
              </a:rPr>
              <a:t>Because of India's sluggish legal system, undertrial inmates—those awaiting trial—frequently endure protracted incarceration.  This problem has resulted in severe human rights violations and overcrowding in jails.  Promising approaches to overcoming these obstacles and guaranteeing more effective justice are provided by tech-driven solutions.  In order to ensure quicker responses, artificial intelligence (AI) may be used to evaluate case backlogs and assist in prioritizing cases according to urgency or severity.  Inmates can participate in remote court sessions using digital technologies, eliminating the need for inmate transports and reducing travel expenses and delays.  Blockchain technology can offer clear, unchangeable case records, lowering the possibility of systemic corruption or manipulation. By using data analytics, the judicial system can better allocate resources, manage court schedules, and spot patterns in case delays.  The problem of inadequate legal representation can be addressed via virtual legal aid programs that pair undertrials with pro bono attorneys, particularly in underserved or rural locations.  The planning and general effectiveness of the legal system might be enhanced by machine learning algorithms that forecast trial dates and case completion periods.  By improving collaboration between law enforcement, courts, and other legal entities, these technologies can also lower human error.  Such methods can assist alleviate prison overcrowding, provide prompt justice, and protect the rights of inmates awaiting trial by removing systemic bottlenecks. </a:t>
            </a:r>
          </a:p>
          <a:p>
            <a:pPr algn="just"/>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224418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 </a:t>
            </a:r>
            <a:r>
              <a:rPr lang="en-IN" dirty="0">
                <a:solidFill>
                  <a:schemeClr val="accent1"/>
                </a:solidFill>
                <a:latin typeface="Cambria" panose="02040503050406030204" pitchFamily="18" charset="0"/>
                <a:ea typeface="Cambria" panose="02040503050406030204" pitchFamily="18" charset="0"/>
              </a:rPr>
              <a:t> </a:t>
            </a:r>
            <a:r>
              <a:rPr lang="en-GB" dirty="0">
                <a:solidFill>
                  <a:schemeClr val="accent1"/>
                </a:solidFill>
                <a:latin typeface="Cambria" panose="02040503050406030204" pitchFamily="18" charset="0"/>
                <a:ea typeface="Cambria" panose="02040503050406030204" pitchFamily="18" charset="0"/>
              </a:rPr>
              <a:t> </a:t>
            </a:r>
            <a:endParaRPr dirty="0">
              <a:solidFill>
                <a:schemeClr val="accent1"/>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62500" lnSpcReduction="20000"/>
          </a:bodyPr>
          <a:lstStyle/>
          <a:p>
            <a:pPr algn="just">
              <a:lnSpc>
                <a:spcPct val="150000"/>
              </a:lnSpc>
              <a:spcAft>
                <a:spcPts val="800"/>
              </a:spcAft>
            </a:pPr>
            <a:r>
              <a:rPr lang="en-US" dirty="0">
                <a:latin typeface="Times New Roman" panose="02020603050405020304" pitchFamily="18" charset="0"/>
                <a:ea typeface="Calibri" panose="020F0502020204030204" pitchFamily="34" charset="0"/>
                <a:cs typeface="Times New Roman" panose="02020603050405020304" pitchFamily="18" charset="0"/>
              </a:rPr>
              <a:t>To develop technology-driven solutions that address the challenges faced by undertrial prisoners in India, including legal aid, access to justice, and rehabilitation. Key features: 1. A mobile app that provides legal aid to undertrial prisoners, including legal representation, access to court proceedings, and legal resources. 2. A platform that connects undertrial prisoners with pro bono lawyers, legal clinics, and legal aid organizations including UTRCS for bail process. 3. A rehabilitation program that uses technology to provide education, vocational training, and mental health support to undertrial prisoners. 4. A dashboard that tracks and monitors the status and progress of undertrial prisoners, providing real-time information to lawyers, judges, and prison authorities. 5. A virtual platform that allows undertrial prisoners and the support-persons to access the awareness of rights and various provisions of UTPs and thereby improving access to justice. Deliverables: 1. A functional prototype of the technology-driven solution that addresses the challenges faced by undertrial prisoners in India. 2. A comprehensive business plan that outlines the feasibility, sustainability, and scalability of the proposed solution. 3. A pitch deck that effectively communicates the problem statement, solution, and impact of the proposed solution. Expected impact: 1. Increased access to legal aid and representation for undertrial prisoners, leading to a more equitable and fair criminal justice system in India. 2.Improved rehabilitation outcomes for undertrial prisoners, reducing recidivism rates and promoting social reintegration. 3. Increased transparency and accountability in the criminal justice system, reducing the number of undertrial prisoners languishing in jails. 4. Increased collaboration between legal and tech experts, leading to innovative and impactful solutions for social justice.</a:t>
            </a:r>
            <a:endParaRPr lang="en-IN" sz="20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45EA8-B1AD-131D-61EA-45FE03347F49}"/>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LITERATURE SURVEY</a:t>
            </a:r>
            <a:br>
              <a:rPr lang="en-US" sz="2800" b="1" dirty="0">
                <a:latin typeface="Times New Roman" panose="02020603050405020304" pitchFamily="18" charset="0"/>
                <a:cs typeface="Times New Roman" panose="02020603050405020304" pitchFamily="18" charset="0"/>
              </a:rPr>
            </a:br>
            <a:endParaRPr lang="en-IN" dirty="0"/>
          </a:p>
        </p:txBody>
      </p:sp>
      <p:graphicFrame>
        <p:nvGraphicFramePr>
          <p:cNvPr id="3" name="Table 2">
            <a:extLst>
              <a:ext uri="{FF2B5EF4-FFF2-40B4-BE49-F238E27FC236}">
                <a16:creationId xmlns:a16="http://schemas.microsoft.com/office/drawing/2014/main" id="{568DC5D4-88A5-B920-0CC0-6E9C7C9666D5}"/>
              </a:ext>
            </a:extLst>
          </p:cNvPr>
          <p:cNvGraphicFramePr>
            <a:graphicFrameLocks noGrp="1"/>
          </p:cNvGraphicFramePr>
          <p:nvPr>
            <p:extLst>
              <p:ext uri="{D42A27DB-BD31-4B8C-83A1-F6EECF244321}">
                <p14:modId xmlns:p14="http://schemas.microsoft.com/office/powerpoint/2010/main" val="3123871454"/>
              </p:ext>
            </p:extLst>
          </p:nvPr>
        </p:nvGraphicFramePr>
        <p:xfrm>
          <a:off x="563881" y="563880"/>
          <a:ext cx="11628119" cy="6400800"/>
        </p:xfrm>
        <a:graphic>
          <a:graphicData uri="http://schemas.openxmlformats.org/drawingml/2006/table">
            <a:tbl>
              <a:tblPr firstRow="1" bandRow="1">
                <a:tableStyleId>{5C22544A-7EE6-4342-B048-85BDC9FD1C3A}</a:tableStyleId>
              </a:tblPr>
              <a:tblGrid>
                <a:gridCol w="649426">
                  <a:extLst>
                    <a:ext uri="{9D8B030D-6E8A-4147-A177-3AD203B41FA5}">
                      <a16:colId xmlns:a16="http://schemas.microsoft.com/office/drawing/2014/main" val="2775457719"/>
                    </a:ext>
                  </a:extLst>
                </a:gridCol>
                <a:gridCol w="2042990">
                  <a:extLst>
                    <a:ext uri="{9D8B030D-6E8A-4147-A177-3AD203B41FA5}">
                      <a16:colId xmlns:a16="http://schemas.microsoft.com/office/drawing/2014/main" val="3048040645"/>
                    </a:ext>
                  </a:extLst>
                </a:gridCol>
                <a:gridCol w="1258412">
                  <a:extLst>
                    <a:ext uri="{9D8B030D-6E8A-4147-A177-3AD203B41FA5}">
                      <a16:colId xmlns:a16="http://schemas.microsoft.com/office/drawing/2014/main" val="2962039181"/>
                    </a:ext>
                  </a:extLst>
                </a:gridCol>
                <a:gridCol w="2429029">
                  <a:extLst>
                    <a:ext uri="{9D8B030D-6E8A-4147-A177-3AD203B41FA5}">
                      <a16:colId xmlns:a16="http://schemas.microsoft.com/office/drawing/2014/main" val="3518668417"/>
                    </a:ext>
                  </a:extLst>
                </a:gridCol>
                <a:gridCol w="2107109">
                  <a:extLst>
                    <a:ext uri="{9D8B030D-6E8A-4147-A177-3AD203B41FA5}">
                      <a16:colId xmlns:a16="http://schemas.microsoft.com/office/drawing/2014/main" val="1580340988"/>
                    </a:ext>
                  </a:extLst>
                </a:gridCol>
                <a:gridCol w="2390008">
                  <a:extLst>
                    <a:ext uri="{9D8B030D-6E8A-4147-A177-3AD203B41FA5}">
                      <a16:colId xmlns:a16="http://schemas.microsoft.com/office/drawing/2014/main" val="1510685070"/>
                    </a:ext>
                  </a:extLst>
                </a:gridCol>
                <a:gridCol w="751145">
                  <a:extLst>
                    <a:ext uri="{9D8B030D-6E8A-4147-A177-3AD203B41FA5}">
                      <a16:colId xmlns:a16="http://schemas.microsoft.com/office/drawing/2014/main" val="3994454266"/>
                    </a:ext>
                  </a:extLst>
                </a:gridCol>
              </a:tblGrid>
              <a:tr h="547308">
                <a:tc>
                  <a:txBody>
                    <a:bodyPr/>
                    <a:lstStyle/>
                    <a:p>
                      <a:r>
                        <a:rPr lang="en-IN" sz="1600"/>
                        <a:t>Sl.no</a:t>
                      </a:r>
                    </a:p>
                  </a:txBody>
                  <a:tcPr anchor="ctr"/>
                </a:tc>
                <a:tc>
                  <a:txBody>
                    <a:bodyPr/>
                    <a:lstStyle/>
                    <a:p>
                      <a:r>
                        <a:rPr lang="en-IN" sz="1600"/>
                        <a:t>Paper Title</a:t>
                      </a:r>
                    </a:p>
                  </a:txBody>
                  <a:tcPr anchor="ctr"/>
                </a:tc>
                <a:tc>
                  <a:txBody>
                    <a:bodyPr/>
                    <a:lstStyle/>
                    <a:p>
                      <a:r>
                        <a:rPr lang="en-IN" sz="1600"/>
                        <a:t>Authors</a:t>
                      </a:r>
                    </a:p>
                  </a:txBody>
                  <a:tcPr anchor="ctr"/>
                </a:tc>
                <a:tc>
                  <a:txBody>
                    <a:bodyPr/>
                    <a:lstStyle/>
                    <a:p>
                      <a:r>
                        <a:rPr lang="en-IN" sz="1600"/>
                        <a:t>Proposed Model</a:t>
                      </a:r>
                    </a:p>
                  </a:txBody>
                  <a:tcPr anchor="ctr"/>
                </a:tc>
                <a:tc>
                  <a:txBody>
                    <a:bodyPr/>
                    <a:lstStyle/>
                    <a:p>
                      <a:r>
                        <a:rPr lang="en-IN" sz="1600"/>
                        <a:t>Results</a:t>
                      </a:r>
                    </a:p>
                  </a:txBody>
                  <a:tcPr anchor="ctr"/>
                </a:tc>
                <a:tc>
                  <a:txBody>
                    <a:bodyPr/>
                    <a:lstStyle/>
                    <a:p>
                      <a:r>
                        <a:rPr lang="en-IN" sz="1600"/>
                        <a:t>Drawbacks</a:t>
                      </a:r>
                    </a:p>
                  </a:txBody>
                  <a:tcPr anchor="ctr"/>
                </a:tc>
                <a:tc>
                  <a:txBody>
                    <a:bodyPr/>
                    <a:lstStyle/>
                    <a:p>
                      <a:r>
                        <a:rPr lang="en-IN" sz="1600"/>
                        <a:t>Year</a:t>
                      </a:r>
                    </a:p>
                  </a:txBody>
                  <a:tcPr anchor="ctr"/>
                </a:tc>
                <a:extLst>
                  <a:ext uri="{0D108BD9-81ED-4DB2-BD59-A6C34878D82A}">
                    <a16:rowId xmlns:a16="http://schemas.microsoft.com/office/drawing/2014/main" val="3670482264"/>
                  </a:ext>
                </a:extLst>
              </a:tr>
              <a:tr h="924084">
                <a:tc>
                  <a:txBody>
                    <a:bodyPr/>
                    <a:lstStyle/>
                    <a:p>
                      <a:r>
                        <a:rPr lang="en-IN" sz="1600"/>
                        <a:t>1</a:t>
                      </a:r>
                    </a:p>
                  </a:txBody>
                  <a:tcPr anchor="ctr"/>
                </a:tc>
                <a:tc>
                  <a:txBody>
                    <a:bodyPr/>
                    <a:lstStyle/>
                    <a:p>
                      <a:r>
                        <a:rPr lang="en-GB" sz="1600"/>
                        <a:t>AI-Based Case Management System for Undertrial Prisoners</a:t>
                      </a:r>
                    </a:p>
                  </a:txBody>
                  <a:tcPr anchor="ctr"/>
                </a:tc>
                <a:tc>
                  <a:txBody>
                    <a:bodyPr/>
                    <a:lstStyle/>
                    <a:p>
                      <a:r>
                        <a:rPr lang="en-IN" sz="1600"/>
                        <a:t>Sharma R., Kumar P.</a:t>
                      </a:r>
                    </a:p>
                  </a:txBody>
                  <a:tcPr anchor="ctr"/>
                </a:tc>
                <a:tc>
                  <a:txBody>
                    <a:bodyPr/>
                    <a:lstStyle/>
                    <a:p>
                      <a:r>
                        <a:rPr lang="en-GB" sz="1600"/>
                        <a:t>AI-powered system that tracks case progress and provides real-time updates on trial status.</a:t>
                      </a:r>
                    </a:p>
                  </a:txBody>
                  <a:tcPr anchor="ctr"/>
                </a:tc>
                <a:tc>
                  <a:txBody>
                    <a:bodyPr/>
                    <a:lstStyle/>
                    <a:p>
                      <a:r>
                        <a:rPr lang="en-GB" sz="1600"/>
                        <a:t>Reduced case backlogs and improved case tracking accuracy.</a:t>
                      </a:r>
                    </a:p>
                  </a:txBody>
                  <a:tcPr anchor="ctr"/>
                </a:tc>
                <a:tc>
                  <a:txBody>
                    <a:bodyPr/>
                    <a:lstStyle/>
                    <a:p>
                      <a:r>
                        <a:rPr lang="en-GB" sz="1600"/>
                        <a:t>Requires integration with court databases for real-time updates.</a:t>
                      </a:r>
                    </a:p>
                  </a:txBody>
                  <a:tcPr anchor="ctr"/>
                </a:tc>
                <a:tc>
                  <a:txBody>
                    <a:bodyPr/>
                    <a:lstStyle/>
                    <a:p>
                      <a:r>
                        <a:rPr lang="en-IN" sz="1600"/>
                        <a:t>2022</a:t>
                      </a:r>
                    </a:p>
                  </a:txBody>
                  <a:tcPr anchor="ctr"/>
                </a:tc>
                <a:extLst>
                  <a:ext uri="{0D108BD9-81ED-4DB2-BD59-A6C34878D82A}">
                    <a16:rowId xmlns:a16="http://schemas.microsoft.com/office/drawing/2014/main" val="2857150165"/>
                  </a:ext>
                </a:extLst>
              </a:tr>
              <a:tr h="1132577">
                <a:tc>
                  <a:txBody>
                    <a:bodyPr/>
                    <a:lstStyle/>
                    <a:p>
                      <a:r>
                        <a:rPr lang="en-IN" sz="1600"/>
                        <a:t>2</a:t>
                      </a:r>
                    </a:p>
                  </a:txBody>
                  <a:tcPr anchor="ctr"/>
                </a:tc>
                <a:tc>
                  <a:txBody>
                    <a:bodyPr/>
                    <a:lstStyle/>
                    <a:p>
                      <a:r>
                        <a:rPr lang="en-GB" sz="1600" dirty="0"/>
                        <a:t>Blockchain for Transparent Prisoner Records</a:t>
                      </a:r>
                    </a:p>
                  </a:txBody>
                  <a:tcPr anchor="ctr"/>
                </a:tc>
                <a:tc>
                  <a:txBody>
                    <a:bodyPr/>
                    <a:lstStyle/>
                    <a:p>
                      <a:r>
                        <a:rPr lang="en-IN" sz="1600" dirty="0"/>
                        <a:t>Verma K., Das S.</a:t>
                      </a:r>
                    </a:p>
                  </a:txBody>
                  <a:tcPr anchor="ctr"/>
                </a:tc>
                <a:tc>
                  <a:txBody>
                    <a:bodyPr/>
                    <a:lstStyle/>
                    <a:p>
                      <a:r>
                        <a:rPr lang="en-GB" sz="1600" dirty="0"/>
                        <a:t>Blockchain-based system for maintaining tamper-proof prisoner records and legal proceedings.</a:t>
                      </a:r>
                    </a:p>
                  </a:txBody>
                  <a:tcPr anchor="ctr"/>
                </a:tc>
                <a:tc>
                  <a:txBody>
                    <a:bodyPr/>
                    <a:lstStyle/>
                    <a:p>
                      <a:r>
                        <a:rPr lang="en-GB" sz="1600"/>
                        <a:t>Enhanced transparency and security in case records.</a:t>
                      </a:r>
                    </a:p>
                  </a:txBody>
                  <a:tcPr anchor="ctr"/>
                </a:tc>
                <a:tc>
                  <a:txBody>
                    <a:bodyPr/>
                    <a:lstStyle/>
                    <a:p>
                      <a:r>
                        <a:rPr lang="en-GB" sz="1600"/>
                        <a:t>High implementation cost and requires legal framework adaptation.</a:t>
                      </a:r>
                    </a:p>
                  </a:txBody>
                  <a:tcPr anchor="ctr"/>
                </a:tc>
                <a:tc>
                  <a:txBody>
                    <a:bodyPr/>
                    <a:lstStyle/>
                    <a:p>
                      <a:r>
                        <a:rPr lang="en-IN" sz="1600"/>
                        <a:t>2021</a:t>
                      </a:r>
                    </a:p>
                  </a:txBody>
                  <a:tcPr anchor="ctr"/>
                </a:tc>
                <a:extLst>
                  <a:ext uri="{0D108BD9-81ED-4DB2-BD59-A6C34878D82A}">
                    <a16:rowId xmlns:a16="http://schemas.microsoft.com/office/drawing/2014/main" val="2758320778"/>
                  </a:ext>
                </a:extLst>
              </a:tr>
              <a:tr h="1135303">
                <a:tc>
                  <a:txBody>
                    <a:bodyPr/>
                    <a:lstStyle/>
                    <a:p>
                      <a:r>
                        <a:rPr lang="en-IN" sz="1600"/>
                        <a:t>3</a:t>
                      </a:r>
                    </a:p>
                  </a:txBody>
                  <a:tcPr anchor="ctr"/>
                </a:tc>
                <a:tc>
                  <a:txBody>
                    <a:bodyPr/>
                    <a:lstStyle/>
                    <a:p>
                      <a:r>
                        <a:rPr lang="en-IN" sz="1600"/>
                        <a:t>IoT-Based Monitoring System for Undertrial Prisoners</a:t>
                      </a:r>
                    </a:p>
                  </a:txBody>
                  <a:tcPr anchor="ctr"/>
                </a:tc>
                <a:tc>
                  <a:txBody>
                    <a:bodyPr/>
                    <a:lstStyle/>
                    <a:p>
                      <a:r>
                        <a:rPr lang="en-IN" sz="1600"/>
                        <a:t>Gupta A., Nair V.</a:t>
                      </a:r>
                    </a:p>
                  </a:txBody>
                  <a:tcPr anchor="ctr"/>
                </a:tc>
                <a:tc>
                  <a:txBody>
                    <a:bodyPr/>
                    <a:lstStyle/>
                    <a:p>
                      <a:r>
                        <a:rPr lang="en-GB" sz="1600"/>
                        <a:t>IoT-enabled wearables to track prisoners’ movements and ensure compliance with bail conditions.</a:t>
                      </a:r>
                    </a:p>
                  </a:txBody>
                  <a:tcPr anchor="ctr"/>
                </a:tc>
                <a:tc>
                  <a:txBody>
                    <a:bodyPr/>
                    <a:lstStyle/>
                    <a:p>
                      <a:r>
                        <a:rPr lang="en-GB" sz="1600"/>
                        <a:t>Improved prisoner tracking and reduced violations of bail terms.</a:t>
                      </a:r>
                    </a:p>
                  </a:txBody>
                  <a:tcPr anchor="ctr"/>
                </a:tc>
                <a:tc>
                  <a:txBody>
                    <a:bodyPr/>
                    <a:lstStyle/>
                    <a:p>
                      <a:r>
                        <a:rPr lang="en-GB" sz="1600"/>
                        <a:t>Privacy concerns and risk of device malfunction.</a:t>
                      </a:r>
                    </a:p>
                  </a:txBody>
                  <a:tcPr anchor="ctr"/>
                </a:tc>
                <a:tc>
                  <a:txBody>
                    <a:bodyPr/>
                    <a:lstStyle/>
                    <a:p>
                      <a:r>
                        <a:rPr lang="en-IN" sz="1600"/>
                        <a:t>2023</a:t>
                      </a:r>
                    </a:p>
                  </a:txBody>
                  <a:tcPr anchor="ctr"/>
                </a:tc>
                <a:extLst>
                  <a:ext uri="{0D108BD9-81ED-4DB2-BD59-A6C34878D82A}">
                    <a16:rowId xmlns:a16="http://schemas.microsoft.com/office/drawing/2014/main" val="3495279931"/>
                  </a:ext>
                </a:extLst>
              </a:tr>
              <a:tr h="990366">
                <a:tc>
                  <a:txBody>
                    <a:bodyPr/>
                    <a:lstStyle/>
                    <a:p>
                      <a:r>
                        <a:rPr lang="en-IN" sz="1600"/>
                        <a:t>4</a:t>
                      </a:r>
                    </a:p>
                  </a:txBody>
                  <a:tcPr anchor="ctr"/>
                </a:tc>
                <a:tc>
                  <a:txBody>
                    <a:bodyPr/>
                    <a:lstStyle/>
                    <a:p>
                      <a:r>
                        <a:rPr lang="en-GB" sz="1600"/>
                        <a:t>Machine Learning for Bail Prediction</a:t>
                      </a:r>
                    </a:p>
                  </a:txBody>
                  <a:tcPr anchor="ctr"/>
                </a:tc>
                <a:tc>
                  <a:txBody>
                    <a:bodyPr/>
                    <a:lstStyle/>
                    <a:p>
                      <a:r>
                        <a:rPr lang="en-IN" sz="1600"/>
                        <a:t>Mehta P., Roy D.</a:t>
                      </a:r>
                    </a:p>
                  </a:txBody>
                  <a:tcPr anchor="ctr"/>
                </a:tc>
                <a:tc>
                  <a:txBody>
                    <a:bodyPr/>
                    <a:lstStyle/>
                    <a:p>
                      <a:r>
                        <a:rPr lang="en-GB" sz="1600"/>
                        <a:t>ML algorithm analyzing previous court cases to predict bail eligibility for undertrial prisoners.</a:t>
                      </a:r>
                    </a:p>
                  </a:txBody>
                  <a:tcPr anchor="ctr"/>
                </a:tc>
                <a:tc>
                  <a:txBody>
                    <a:bodyPr/>
                    <a:lstStyle/>
                    <a:p>
                      <a:r>
                        <a:rPr lang="en-GB" sz="1600"/>
                        <a:t>Faster bail recommendations and reduced judicial burden.</a:t>
                      </a:r>
                    </a:p>
                  </a:txBody>
                  <a:tcPr anchor="ctr"/>
                </a:tc>
                <a:tc>
                  <a:txBody>
                    <a:bodyPr/>
                    <a:lstStyle/>
                    <a:p>
                      <a:r>
                        <a:rPr lang="en-IN" sz="1600"/>
                        <a:t>Requires large datasets for accurate predictions.</a:t>
                      </a:r>
                    </a:p>
                  </a:txBody>
                  <a:tcPr anchor="ctr"/>
                </a:tc>
                <a:tc>
                  <a:txBody>
                    <a:bodyPr/>
                    <a:lstStyle/>
                    <a:p>
                      <a:r>
                        <a:rPr lang="en-IN" sz="1600"/>
                        <a:t>2022</a:t>
                      </a:r>
                    </a:p>
                  </a:txBody>
                  <a:tcPr anchor="ctr"/>
                </a:tc>
                <a:extLst>
                  <a:ext uri="{0D108BD9-81ED-4DB2-BD59-A6C34878D82A}">
                    <a16:rowId xmlns:a16="http://schemas.microsoft.com/office/drawing/2014/main" val="888706645"/>
                  </a:ext>
                </a:extLst>
              </a:tr>
              <a:tr h="924084">
                <a:tc>
                  <a:txBody>
                    <a:bodyPr/>
                    <a:lstStyle/>
                    <a:p>
                      <a:r>
                        <a:rPr lang="en-IN" sz="1600"/>
                        <a:t>5</a:t>
                      </a:r>
                    </a:p>
                  </a:txBody>
                  <a:tcPr anchor="ctr"/>
                </a:tc>
                <a:tc>
                  <a:txBody>
                    <a:bodyPr/>
                    <a:lstStyle/>
                    <a:p>
                      <a:r>
                        <a:rPr lang="en-GB" sz="1600"/>
                        <a:t>Automated Legal Assistance Chatbot for Prisoners</a:t>
                      </a:r>
                    </a:p>
                  </a:txBody>
                  <a:tcPr anchor="ctr"/>
                </a:tc>
                <a:tc>
                  <a:txBody>
                    <a:bodyPr/>
                    <a:lstStyle/>
                    <a:p>
                      <a:r>
                        <a:rPr lang="en-IN" sz="1600"/>
                        <a:t>Singh R., Bose T.</a:t>
                      </a:r>
                    </a:p>
                  </a:txBody>
                  <a:tcPr anchor="ctr"/>
                </a:tc>
                <a:tc>
                  <a:txBody>
                    <a:bodyPr/>
                    <a:lstStyle/>
                    <a:p>
                      <a:r>
                        <a:rPr lang="en-GB" sz="1600"/>
                        <a:t>NLP-based chatbot to provide legal aid and guide prisoners on their rights.</a:t>
                      </a:r>
                    </a:p>
                  </a:txBody>
                  <a:tcPr anchor="ctr"/>
                </a:tc>
                <a:tc>
                  <a:txBody>
                    <a:bodyPr/>
                    <a:lstStyle/>
                    <a:p>
                      <a:r>
                        <a:rPr lang="en-GB" sz="1600"/>
                        <a:t>Increased legal awareness among undertrial prisoners.</a:t>
                      </a:r>
                    </a:p>
                  </a:txBody>
                  <a:tcPr anchor="ctr"/>
                </a:tc>
                <a:tc>
                  <a:txBody>
                    <a:bodyPr/>
                    <a:lstStyle/>
                    <a:p>
                      <a:r>
                        <a:rPr lang="en-GB" sz="1600"/>
                        <a:t>Limited understanding of complex legal queries.</a:t>
                      </a:r>
                    </a:p>
                  </a:txBody>
                  <a:tcPr anchor="ctr"/>
                </a:tc>
                <a:tc>
                  <a:txBody>
                    <a:bodyPr/>
                    <a:lstStyle/>
                    <a:p>
                      <a:r>
                        <a:rPr lang="en-IN" sz="1600" dirty="0"/>
                        <a:t>2023</a:t>
                      </a:r>
                    </a:p>
                  </a:txBody>
                  <a:tcPr anchor="ctr"/>
                </a:tc>
                <a:extLst>
                  <a:ext uri="{0D108BD9-81ED-4DB2-BD59-A6C34878D82A}">
                    <a16:rowId xmlns:a16="http://schemas.microsoft.com/office/drawing/2014/main" val="1840269269"/>
                  </a:ext>
                </a:extLst>
              </a:tr>
            </a:tbl>
          </a:graphicData>
        </a:graphic>
      </p:graphicFrame>
    </p:spTree>
    <p:extLst>
      <p:ext uri="{BB962C8B-B14F-4D97-AF65-F5344CB8AC3E}">
        <p14:creationId xmlns:p14="http://schemas.microsoft.com/office/powerpoint/2010/main" val="5205592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2" algn="ctr">
              <a:lnSpc>
                <a:spcPct val="170000"/>
              </a:lnSpc>
            </a:pPr>
            <a:r>
              <a:rPr lang="en-US" sz="2800" b="1" dirty="0">
                <a:latin typeface="Times New Roman" panose="02020603050405020304" pitchFamily="18" charset="0"/>
                <a:cs typeface="Times New Roman" panose="02020603050405020304" pitchFamily="18" charset="0"/>
              </a:rPr>
              <a:t>OBJECTIVE OF PROJECT</a:t>
            </a:r>
          </a:p>
        </p:txBody>
      </p:sp>
      <p:sp>
        <p:nvSpPr>
          <p:cNvPr id="115" name="Google Shape;115;p17"/>
          <p:cNvSpPr txBox="1">
            <a:spLocks noGrp="1"/>
          </p:cNvSpPr>
          <p:nvPr>
            <p:ph type="body" idx="1"/>
          </p:nvPr>
        </p:nvSpPr>
        <p:spPr>
          <a:xfrm>
            <a:off x="945803" y="1051560"/>
            <a:ext cx="10668000" cy="4831080"/>
          </a:xfrm>
          <a:prstGeom prst="rect">
            <a:avLst/>
          </a:prstGeom>
          <a:noFill/>
          <a:ln>
            <a:noFill/>
          </a:ln>
        </p:spPr>
        <p:txBody>
          <a:bodyPr spcFirstLastPara="1" wrap="square" lIns="91425" tIns="45700" rIns="91425" bIns="45700" anchor="t" anchorCtr="0">
            <a:normAutofit fontScale="92500" lnSpcReduction="10000"/>
          </a:bodyPr>
          <a:lstStyle/>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1.Improve Interactions Between Attorneys and Undertrial Inmates</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Offer a real-time chat feature to enable smooth communication.</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Give attorneys the ability to exchange legal papers and update case status.</a:t>
            </a:r>
          </a:p>
          <a:p>
            <a:pPr marL="152400" indent="0" algn="just">
              <a:spcBef>
                <a:spcPts val="0"/>
              </a:spcBef>
              <a:buSzPct val="100000"/>
              <a:buNone/>
            </a:pPr>
            <a:r>
              <a:rPr lang="en-US" dirty="0">
                <a:latin typeface="Times New Roman" panose="02020603050405020304" pitchFamily="18" charset="0"/>
                <a:ea typeface="Calibri" panose="020F0502020204030204" pitchFamily="34" charset="0"/>
                <a:cs typeface="Times New Roman" panose="02020603050405020304" pitchFamily="18" charset="0"/>
              </a:rPr>
              <a:t>2. </a:t>
            </a:r>
            <a:r>
              <a:rPr lang="en-US" b="1" dirty="0">
                <a:latin typeface="Times New Roman" panose="02020603050405020304" pitchFamily="18" charset="0"/>
                <a:ea typeface="Calibri" panose="020F0502020204030204" pitchFamily="34" charset="0"/>
                <a:cs typeface="Times New Roman" panose="02020603050405020304" pitchFamily="18" charset="0"/>
              </a:rPr>
              <a:t>Boost Legal Proceedings' Transparency</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Provide accurate case updates to inmates and their families.</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Provide a centralized case management system to cut down on false information.</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3.Automate Case Monitoring and Appointment Scheduling</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Permit inmates to schedule consultations with attorneys.</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Inform users of impending hearings, the status of their cases, and due dates.</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4.Offer Legal Aid Driven by AI</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Include an AI chatbot to help with legal inquiries.</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Automate routine questions to lighten the stress on judges and attorneys.</a:t>
            </a:r>
          </a:p>
          <a:p>
            <a:pPr marL="152400" indent="0" algn="just">
              <a:spcBef>
                <a:spcPts val="0"/>
              </a:spcBef>
              <a:buSzPct val="100000"/>
              <a:buNone/>
            </a:pPr>
            <a:r>
              <a:rPr lang="en-US" b="1" dirty="0">
                <a:latin typeface="Times New Roman" panose="02020603050405020304" pitchFamily="18" charset="0"/>
                <a:ea typeface="Calibri" panose="020F0502020204030204" pitchFamily="34" charset="0"/>
                <a:cs typeface="Times New Roman" panose="02020603050405020304" pitchFamily="18" charset="0"/>
              </a:rPr>
              <a:t>5.Assure Inclusivity and Accessibility</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Provide multilingual support for a wide range of users.</a:t>
            </a:r>
          </a:p>
          <a:p>
            <a:pPr marL="495300" indent="-342900" algn="just">
              <a:spcBef>
                <a:spcPts val="0"/>
              </a:spcBef>
              <a:buSzPct val="100000"/>
            </a:pPr>
            <a:r>
              <a:rPr lang="en-US" dirty="0">
                <a:latin typeface="Times New Roman" panose="02020603050405020304" pitchFamily="18" charset="0"/>
                <a:ea typeface="Calibri" panose="020F0502020204030204" pitchFamily="34" charset="0"/>
                <a:cs typeface="Times New Roman" panose="02020603050405020304" pitchFamily="18" charset="0"/>
              </a:rPr>
              <a:t>Create an intuitive user interface for people who don't know much about technology.</a:t>
            </a:r>
          </a:p>
          <a:p>
            <a:pPr marL="152400" indent="0" algn="just">
              <a:spcBef>
                <a:spcPts val="0"/>
              </a:spcBef>
              <a:buSzPct val="100000"/>
              <a:buNone/>
            </a:pP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030816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2" algn="ctr">
              <a:lnSpc>
                <a:spcPct val="170000"/>
              </a:lnSpc>
            </a:pPr>
            <a:r>
              <a:rPr lang="en-US" sz="2800" b="1" dirty="0">
                <a:latin typeface="Times New Roman" panose="02020603050405020304" pitchFamily="18" charset="0"/>
                <a:cs typeface="Times New Roman" panose="02020603050405020304" pitchFamily="18" charset="0"/>
              </a:rPr>
              <a:t>SCOPE</a:t>
            </a:r>
          </a:p>
        </p:txBody>
      </p:sp>
      <p:sp>
        <p:nvSpPr>
          <p:cNvPr id="2" name="Rectangle 1">
            <a:extLst>
              <a:ext uri="{FF2B5EF4-FFF2-40B4-BE49-F238E27FC236}">
                <a16:creationId xmlns:a16="http://schemas.microsoft.com/office/drawing/2014/main" id="{EE1D0EB5-E1E2-BB99-9232-ABB8CD9AB1EE}"/>
              </a:ext>
            </a:extLst>
          </p:cNvPr>
          <p:cNvSpPr>
            <a:spLocks noChangeArrowheads="1"/>
          </p:cNvSpPr>
          <p:nvPr/>
        </p:nvSpPr>
        <p:spPr bwMode="auto">
          <a:xfrm>
            <a:off x="711200" y="1114485"/>
            <a:ext cx="11267440"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1.Integration with Government and Judicial Systems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Collaborate with the Indian judiciary and prison authorities to integrate the platform with official legal databases and case management systems.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Enable real-time updates on case status, hearing schedules, and bail applications.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2.AI-Powered Legal Assistance</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 AI for predictive analytics to identify prisoners eligible for early release or alternative sentencing.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Develop AI-driven chatbots and virtual assistants to provide instant legal guidance to undertrial prisoners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3.Blockchain for Transparency</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Implement blockchain-based record-keeping for court proceedings, bail applications, and prisoner status tracking to enhance transparency and reduce data tampering.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1" i="0" u="none" strike="noStrike" cap="none" normalizeH="0" baseline="0" dirty="0">
                <a:ln>
                  <a:noFill/>
                </a:ln>
                <a:solidFill>
                  <a:schemeClr val="tx1"/>
                </a:solidFill>
                <a:effectLst/>
                <a:latin typeface="Arial" panose="020B0604020202020204" pitchFamily="34" charset="0"/>
              </a:rPr>
              <a:t>4.Expansion to Other Vulnerable Groups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Extend the platform’s services to other marginalized communities facing legal challenges, such as refugees, migrant workers, and juveniles. </a:t>
            </a:r>
          </a:p>
          <a:p>
            <a:pPr marL="0" marR="0" lvl="0" indent="0" algn="l" defTabSz="914400" rtl="0" eaLnBrk="0" fontAlgn="base" latinLnBrk="0" hangingPunct="0">
              <a:lnSpc>
                <a:spcPct val="100000"/>
              </a:lnSpc>
              <a:spcBef>
                <a:spcPct val="0"/>
              </a:spcBef>
              <a:spcAft>
                <a:spcPct val="0"/>
              </a:spcAft>
              <a:buClrTx/>
              <a:buSzTx/>
              <a:tabLst/>
            </a:pPr>
            <a:r>
              <a:rPr lang="en-US" altLang="en-US" sz="1800" b="1" dirty="0">
                <a:solidFill>
                  <a:schemeClr val="tx1"/>
                </a:solidFill>
                <a:latin typeface="Arial" panose="020B0604020202020204" pitchFamily="34" charset="0"/>
              </a:rPr>
              <a:t>5.</a:t>
            </a:r>
            <a:r>
              <a:rPr kumimoji="0" lang="en-US" altLang="en-US" sz="1800" b="1" i="0" u="none" strike="noStrike" cap="none" normalizeH="0" baseline="0" dirty="0">
                <a:ln>
                  <a:noFill/>
                </a:ln>
                <a:solidFill>
                  <a:schemeClr val="tx1"/>
                </a:solidFill>
                <a:effectLst/>
                <a:latin typeface="Arial" panose="020B0604020202020204" pitchFamily="34" charset="0"/>
              </a:rPr>
              <a:t>Multilingual and Regional Expansion</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Introduce multilingual support to cater to undertrial prisoners from different linguistic backgrounds. </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Expand the platform beyond India to other countries facing similar issues in their criminal justice systems.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02F1A-B6BA-6CA8-AD4E-558D4D69C824}"/>
              </a:ext>
            </a:extLst>
          </p:cNvPr>
          <p:cNvSpPr>
            <a:spLocks noGrp="1"/>
          </p:cNvSpPr>
          <p:nvPr>
            <p:ph type="title"/>
          </p:nvPr>
        </p:nvSpPr>
        <p:spPr/>
        <p:txBody>
          <a:bodyPr/>
          <a:lstStyle/>
          <a:p>
            <a:pPr algn="ctr"/>
            <a:r>
              <a:rPr lang="en-US" sz="2800" b="1" dirty="0">
                <a:latin typeface="Times New Roman" panose="02020603050405020304" pitchFamily="18" charset="0"/>
                <a:cs typeface="Times New Roman" panose="02020603050405020304" pitchFamily="18" charset="0"/>
              </a:rPr>
              <a:t>Existing method Drawback</a:t>
            </a:r>
            <a:endParaRPr lang="en-IN" dirty="0"/>
          </a:p>
        </p:txBody>
      </p:sp>
      <p:sp>
        <p:nvSpPr>
          <p:cNvPr id="3" name="Text Placeholder 2">
            <a:extLst>
              <a:ext uri="{FF2B5EF4-FFF2-40B4-BE49-F238E27FC236}">
                <a16:creationId xmlns:a16="http://schemas.microsoft.com/office/drawing/2014/main" id="{83CD36CE-5D58-651F-B997-F78F4DCE7A93}"/>
              </a:ext>
            </a:extLst>
          </p:cNvPr>
          <p:cNvSpPr>
            <a:spLocks noGrp="1"/>
          </p:cNvSpPr>
          <p:nvPr>
            <p:ph type="body" idx="1"/>
          </p:nvPr>
        </p:nvSpPr>
        <p:spPr/>
        <p:txBody>
          <a:bodyPr>
            <a:norm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Limited Focus on Prisoner Rights &amp; Communication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The existing system primarily focuses on AI-driven security measures, such as monitoring inmate phone calls and analyzing CCTV footage. However, it does not address the communication barriers between undertrial prisoners, lawyers, and judicial authorities.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Lack of Transparency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AI-based surveillance systems monitor and analyze behavior, but they do not provide undertrial prisoners with direct access to case updates or legal resources. This can lead to misinformation and uncertainty about legal proceedings.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No Legal Assistance or Case Management Features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The current system does not facilitate real-time legal consultations, case tracking, or document sharing between lawyers and prisoners, which are essential for effective legal representation.</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Focus on Crime Prevention Rather Than Legal Aid</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While AI-driven security systems enhance prison surveillance, they do not contribute to ensuring fair trials, legal support, or rehabilitation opportunities for undertrial prisoners.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Arial" panose="020B0604020202020204" pitchFamily="34" charset="0"/>
              </a:rPr>
              <a:t>Lack of AI-Based Legal Support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spcBef>
                <a:spcPct val="0"/>
              </a:spcBef>
              <a:spcAft>
                <a:spcPct val="0"/>
              </a:spcAft>
              <a:buNone/>
            </a:pPr>
            <a:r>
              <a:rPr kumimoji="0" lang="en-US" altLang="en-US" sz="1600" b="0" i="0" u="none" strike="noStrike" cap="none" normalizeH="0" baseline="0" dirty="0">
                <a:ln>
                  <a:noFill/>
                </a:ln>
                <a:solidFill>
                  <a:schemeClr val="tx1"/>
                </a:solidFill>
                <a:effectLst/>
                <a:latin typeface="Arial" panose="020B0604020202020204" pitchFamily="34" charset="0"/>
              </a:rPr>
              <a:t>No AI chatbot or automated system exists to assist prisoners with legal inquiries, which could otherwise help reduce the workload of lawyers and judicial officers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algn="just"/>
            <a:endParaRPr lang="en-IN" dirty="0"/>
          </a:p>
        </p:txBody>
      </p:sp>
    </p:spTree>
    <p:extLst>
      <p:ext uri="{BB962C8B-B14F-4D97-AF65-F5344CB8AC3E}">
        <p14:creationId xmlns:p14="http://schemas.microsoft.com/office/powerpoint/2010/main" val="3875143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50B1-B981-D873-0B24-E308CEDB2BB1}"/>
              </a:ext>
            </a:extLst>
          </p:cNvPr>
          <p:cNvSpPr>
            <a:spLocks noGrp="1"/>
          </p:cNvSpPr>
          <p:nvPr>
            <p:ph type="title"/>
          </p:nvPr>
        </p:nvSpPr>
        <p:spPr/>
        <p:txBody>
          <a:bodyPr/>
          <a:lstStyle/>
          <a:p>
            <a:pPr algn="ctr"/>
            <a:r>
              <a:rPr lang="en-US" dirty="0">
                <a:latin typeface="Times New Roman" panose="02020603050405020304" pitchFamily="18" charset="0"/>
                <a:cs typeface="Times New Roman" panose="02020603050405020304" pitchFamily="18" charset="0"/>
              </a:rPr>
              <a:t>Architecture</a:t>
            </a:r>
            <a:br>
              <a:rPr lang="en-US" sz="2800" b="1" dirty="0">
                <a:latin typeface="Times New Roman" panose="02020603050405020304" pitchFamily="18" charset="0"/>
                <a:cs typeface="Times New Roman" panose="02020603050405020304" pitchFamily="18" charset="0"/>
              </a:rPr>
            </a:br>
            <a:endParaRPr lang="en-IN" dirty="0"/>
          </a:p>
        </p:txBody>
      </p:sp>
      <p:pic>
        <p:nvPicPr>
          <p:cNvPr id="3" name="Content Placeholder 7">
            <a:extLst>
              <a:ext uri="{FF2B5EF4-FFF2-40B4-BE49-F238E27FC236}">
                <a16:creationId xmlns:a16="http://schemas.microsoft.com/office/drawing/2014/main" id="{91E815EB-B667-2343-207D-068519948F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70300" y="1143000"/>
            <a:ext cx="4953000" cy="4953000"/>
          </a:xfrm>
          <a:prstGeom prst="rect">
            <a:avLst/>
          </a:prstGeom>
          <a:noFill/>
          <a:ln>
            <a:noFill/>
          </a:ln>
        </p:spPr>
      </p:pic>
    </p:spTree>
    <p:extLst>
      <p:ext uri="{BB962C8B-B14F-4D97-AF65-F5344CB8AC3E}">
        <p14:creationId xmlns:p14="http://schemas.microsoft.com/office/powerpoint/2010/main" val="7827346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D47A5D3-F7EF-453B-61B9-210CB59F5C5B}"/>
              </a:ext>
            </a:extLst>
          </p:cNvPr>
          <p:cNvSpPr>
            <a:spLocks noGrp="1"/>
          </p:cNvSpPr>
          <p:nvPr>
            <p:ph type="title"/>
          </p:nvPr>
        </p:nvSpPr>
        <p:spPr/>
        <p:txBody>
          <a:bodyPr/>
          <a:lstStyle/>
          <a:p>
            <a:r>
              <a:rPr lang="en-US" dirty="0"/>
              <a:t>Software Components</a:t>
            </a:r>
            <a:endParaRPr lang="en-IN" dirty="0"/>
          </a:p>
        </p:txBody>
      </p:sp>
      <p:sp>
        <p:nvSpPr>
          <p:cNvPr id="9" name="Text Placeholder 8">
            <a:extLst>
              <a:ext uri="{FF2B5EF4-FFF2-40B4-BE49-F238E27FC236}">
                <a16:creationId xmlns:a16="http://schemas.microsoft.com/office/drawing/2014/main" id="{BEA433AD-441A-EFBB-BDD8-72B054768F25}"/>
              </a:ext>
            </a:extLst>
          </p:cNvPr>
          <p:cNvSpPr>
            <a:spLocks noGrp="1"/>
          </p:cNvSpPr>
          <p:nvPr>
            <p:ph type="body" idx="1"/>
          </p:nvPr>
        </p:nvSpPr>
        <p:spPr/>
        <p:txBody>
          <a:bodyPr>
            <a:normAutofit lnSpcReduction="10000"/>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Frontend Development: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Flutter (Dart) / React Native</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Cross-platform mobile application development (Android &amp; iOS)</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Alternative:</a:t>
            </a:r>
            <a:r>
              <a:rPr kumimoji="0" lang="en-US" altLang="en-US" b="0" i="0" u="none" strike="noStrike" cap="none" normalizeH="0" baseline="0" dirty="0">
                <a:ln>
                  <a:noFill/>
                </a:ln>
                <a:solidFill>
                  <a:schemeClr val="tx1"/>
                </a:solidFill>
                <a:effectLst/>
                <a:latin typeface="Arial" panose="020B0604020202020204" pitchFamily="34" charset="0"/>
              </a:rPr>
              <a:t> Native Android (Java/Kotlin) or iOS (Swift)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Backend Development:</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Node.js (Express.js) / Django (Python) / Spring Boot (Java)</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Handles business logic, authentication, and API requests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Database Management System (DBMS):</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Firebase </a:t>
            </a:r>
            <a:r>
              <a:rPr kumimoji="0" lang="en-US" altLang="en-US" b="0" i="0" u="none" strike="noStrike" cap="none" normalizeH="0" baseline="0" dirty="0" err="1">
                <a:ln>
                  <a:noFill/>
                </a:ln>
                <a:solidFill>
                  <a:schemeClr val="tx1"/>
                </a:solidFill>
                <a:effectLst/>
                <a:latin typeface="Arial" panose="020B0604020202020204" pitchFamily="34" charset="0"/>
              </a:rPr>
              <a:t>Firestore</a:t>
            </a:r>
            <a:r>
              <a:rPr kumimoji="0" lang="en-US" altLang="en-US" b="0" i="0" u="none" strike="noStrike" cap="none" normalizeH="0" baseline="0" dirty="0">
                <a:ln>
                  <a:noFill/>
                </a:ln>
                <a:solidFill>
                  <a:schemeClr val="tx1"/>
                </a:solidFill>
                <a:effectLst/>
                <a:latin typeface="Arial" panose="020B0604020202020204" pitchFamily="34" charset="0"/>
              </a:rPr>
              <a:t> / MySQL / PostgreSQL / MongoDB</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Stores user profiles, case details, chat logs, and appointment records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Authentication &amp; Security:</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Firebase Authentication / OAuth 2.0 / JWT (JSON Web Token)</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Secure user authentication and role-based access control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Arial" panose="020B0604020202020204" pitchFamily="34" charset="0"/>
              </a:rPr>
              <a:t>Real-Time Communication:</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Technology:</a:t>
            </a:r>
            <a:r>
              <a:rPr kumimoji="0" lang="en-US" altLang="en-US" b="0" i="0" u="none" strike="noStrike" cap="none" normalizeH="0" baseline="0" dirty="0">
                <a:ln>
                  <a:noFill/>
                </a:ln>
                <a:solidFill>
                  <a:schemeClr val="tx1"/>
                </a:solidFill>
                <a:effectLst/>
                <a:latin typeface="Arial" panose="020B0604020202020204" pitchFamily="34" charset="0"/>
              </a:rPr>
              <a:t> Firebase Realtime Database / </a:t>
            </a:r>
            <a:r>
              <a:rPr kumimoji="0" lang="en-US" altLang="en-US" b="0" i="0" u="none" strike="noStrike" cap="none" normalizeH="0" baseline="0" dirty="0" err="1">
                <a:ln>
                  <a:noFill/>
                </a:ln>
                <a:solidFill>
                  <a:schemeClr val="tx1"/>
                </a:solidFill>
                <a:effectLst/>
                <a:latin typeface="Arial" panose="020B0604020202020204" pitchFamily="34" charset="0"/>
              </a:rPr>
              <a:t>WebSockets</a:t>
            </a:r>
            <a:r>
              <a:rPr kumimoji="0" lang="en-US" altLang="en-US" b="0" i="0" u="none" strike="noStrike" cap="none" normalizeH="0" baseline="0" dirty="0">
                <a:ln>
                  <a:noFill/>
                </a:ln>
                <a:solidFill>
                  <a:schemeClr val="tx1"/>
                </a:solidFill>
                <a:effectLst/>
                <a:latin typeface="Arial" panose="020B0604020202020204" pitchFamily="34" charset="0"/>
              </a:rPr>
              <a:t> (Socket.io)</a:t>
            </a:r>
          </a:p>
          <a:p>
            <a:pPr marL="400050" lvl="1" indent="0" eaLnBrk="0" fontAlgn="base" hangingPunct="0">
              <a:spcBef>
                <a:spcPct val="0"/>
              </a:spcBef>
              <a:spcAft>
                <a:spcPct val="0"/>
              </a:spcAft>
              <a:buFontTx/>
              <a:buChar char="•"/>
            </a:pPr>
            <a:r>
              <a:rPr kumimoji="0" lang="en-US" altLang="en-US" b="1" i="0" u="none" strike="noStrike" cap="none" normalizeH="0" baseline="0" dirty="0">
                <a:ln>
                  <a:noFill/>
                </a:ln>
                <a:solidFill>
                  <a:schemeClr val="tx1"/>
                </a:solidFill>
                <a:effectLst/>
                <a:latin typeface="Arial" panose="020B0604020202020204" pitchFamily="34" charset="0"/>
              </a:rPr>
              <a:t>Purpose:</a:t>
            </a:r>
            <a:r>
              <a:rPr kumimoji="0" lang="en-US" altLang="en-US" b="0" i="0" u="none" strike="noStrike" cap="none" normalizeH="0" baseline="0" dirty="0">
                <a:ln>
                  <a:noFill/>
                </a:ln>
                <a:solidFill>
                  <a:schemeClr val="tx1"/>
                </a:solidFill>
                <a:effectLst/>
                <a:latin typeface="Arial" panose="020B0604020202020204" pitchFamily="34" charset="0"/>
              </a:rPr>
              <a:t> Enables real-time messaging between lawyers and prisoners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endParaRPr lang="en-IN" dirty="0"/>
          </a:p>
        </p:txBody>
      </p:sp>
    </p:spTree>
    <p:extLst>
      <p:ext uri="{BB962C8B-B14F-4D97-AF65-F5344CB8AC3E}">
        <p14:creationId xmlns:p14="http://schemas.microsoft.com/office/powerpoint/2010/main" val="44396017"/>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362</TotalTime>
  <Words>2037</Words>
  <Application>Microsoft Office PowerPoint</Application>
  <PresentationFormat>Widescreen</PresentationFormat>
  <Paragraphs>169</Paragraphs>
  <Slides>14</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Cambria</vt:lpstr>
      <vt:lpstr>Times New Roman</vt:lpstr>
      <vt:lpstr>Verdana</vt:lpstr>
      <vt:lpstr>Wingdings</vt:lpstr>
      <vt:lpstr>Bioinformatics</vt:lpstr>
      <vt:lpstr>Tech-Driven Solutions for Undertrial Prisoners in India</vt:lpstr>
      <vt:lpstr>INTRODUCTION </vt:lpstr>
      <vt:lpstr>Problem Statement :   </vt:lpstr>
      <vt:lpstr>LITERATURE SURVEY </vt:lpstr>
      <vt:lpstr>OBJECTIVE OF PROJECT</vt:lpstr>
      <vt:lpstr>SCOPE</vt:lpstr>
      <vt:lpstr>Existing method Drawback</vt:lpstr>
      <vt:lpstr>Architecture </vt:lpstr>
      <vt:lpstr>Software Components</vt:lpstr>
      <vt:lpstr>Modules  </vt:lpstr>
      <vt:lpstr>Github Link</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kasturi deepak</cp:lastModifiedBy>
  <cp:revision>45</cp:revision>
  <dcterms:modified xsi:type="dcterms:W3CDTF">2025-05-14T09:43:32Z</dcterms:modified>
</cp:coreProperties>
</file>