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75" r:id="rId3"/>
    <p:sldId id="269" r:id="rId4"/>
    <p:sldId id="276" r:id="rId5"/>
    <p:sldId id="273" r:id="rId6"/>
    <p:sldId id="271" r:id="rId7"/>
    <p:sldId id="280" r:id="rId8"/>
    <p:sldId id="274" r:id="rId9"/>
    <p:sldId id="277" r:id="rId10"/>
    <p:sldId id="279" r:id="rId11"/>
    <p:sldId id="281" r:id="rId12"/>
    <p:sldId id="268" r:id="rId13"/>
    <p:sldId id="270" r:id="rId14"/>
    <p:sldId id="265" r:id="rId15"/>
    <p:sldId id="266"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96809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__%7bEDC978D6-4D53-4B2F-A265-5805674BE568%7d_online_chat_bot_review_1_pptx_thumb%5b1%5d.p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CSE-G26</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lang="en-IN"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ctr" rtl="0">
              <a:spcBef>
                <a:spcPts val="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marL="0" marR="0" lvl="0" indent="0" algn="ctr" rtl="0">
              <a:spcBef>
                <a:spcPts val="0"/>
              </a:spcBef>
              <a:spcAft>
                <a:spcPts val="0"/>
              </a:spcAft>
              <a:buClr>
                <a:srgbClr val="17365D"/>
              </a:buClr>
              <a:buSzPts val="2000"/>
              <a:buFont typeface="Arial"/>
              <a:buNone/>
            </a:pPr>
            <a:endPar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buClr>
                <a:srgbClr val="17365D"/>
              </a:buClr>
              <a:buSzPts val="1700"/>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Ms.</a:t>
            </a:r>
            <a:r>
              <a:rPr lang="en-US" sz="2000" b="1" dirty="0">
                <a:solidFill>
                  <a:srgbClr val="17365D"/>
                </a:solidFill>
                <a:latin typeface="Cambria" panose="02040503050406030204" pitchFamily="18" charset="0"/>
                <a:ea typeface="Cambria" panose="02040503050406030204" pitchFamily="18" charset="0"/>
                <a:cs typeface="Verdana"/>
                <a:sym typeface="Verdana"/>
              </a:rPr>
              <a:t>.</a:t>
            </a:r>
            <a:r>
              <a:rPr lang="en-US" sz="2800" b="1" dirty="0">
                <a:solidFill>
                  <a:srgbClr val="17365D"/>
                </a:solidFill>
                <a:latin typeface="Cambria" panose="02040503050406030204" pitchFamily="18" charset="0"/>
                <a:ea typeface="Cambria" panose="02040503050406030204" pitchFamily="18" charset="0"/>
                <a:cs typeface="Verdana"/>
                <a:sym typeface="Verdana"/>
              </a:rPr>
              <a:t> ROHINI</a:t>
            </a:r>
          </a:p>
          <a:p>
            <a:pPr>
              <a:spcBef>
                <a:spcPts val="340"/>
              </a:spcBef>
              <a:buClr>
                <a:srgbClr val="17365D"/>
              </a:buClr>
              <a:buSzPts val="1700"/>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lang="en-US" sz="2800" dirty="0">
              <a:latin typeface="Cambria" panose="02040503050406030204" pitchFamily="18" charset="0"/>
              <a:ea typeface="Cambria" panose="02040503050406030204" pitchFamily="18" charset="0"/>
            </a:endParaRPr>
          </a:p>
          <a:p>
            <a:pPr>
              <a:spcBef>
                <a:spcPts val="340"/>
              </a:spcBef>
              <a:buClr>
                <a:srgbClr val="17365D"/>
              </a:buClr>
              <a:buSzPts val="1700"/>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2800" dirty="0">
              <a:latin typeface="Cambria" panose="02040503050406030204" pitchFamily="18" charset="0"/>
              <a:ea typeface="Cambria" panose="02040503050406030204" pitchFamily="18" charset="0"/>
            </a:endParaRPr>
          </a:p>
          <a:p>
            <a:pPr>
              <a:spcBef>
                <a:spcPts val="340"/>
              </a:spcBef>
              <a:buClr>
                <a:srgbClr val="17365D"/>
              </a:buClr>
              <a:buSzPts val="1700"/>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Review-3</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Computer Science and Engineering(CSE)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1800" b="1" dirty="0">
                <a:solidFill>
                  <a:schemeClr val="tx1"/>
                </a:solidFill>
                <a:latin typeface="Cambria" panose="02040503050406030204" pitchFamily="18" charset="0"/>
                <a:ea typeface="Cambria" panose="02040503050406030204" pitchFamily="18" charset="0"/>
                <a:cs typeface="Verdana"/>
                <a:sym typeface="Verdana"/>
              </a:rPr>
              <a:t>Dr. Asif Mohammed</a:t>
            </a:r>
            <a:endParaRPr lang="en-US" sz="18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Amarnath J L</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a:t>
            </a:r>
            <a:r>
              <a:rPr lang="en-US" sz="2000" b="1">
                <a:solidFill>
                  <a:schemeClr val="accent1"/>
                </a:solidFill>
                <a:latin typeface="Cambria" panose="02040503050406030204" pitchFamily="18" charset="0"/>
                <a:ea typeface="Cambria" panose="02040503050406030204" pitchFamily="18" charset="0"/>
                <a:cs typeface="Verdana"/>
                <a:sym typeface="Verdana"/>
              </a:rPr>
              <a:t>: </a:t>
            </a:r>
            <a:r>
              <a:rPr lang="en-US" sz="2000" b="1" i="0" u="none" strike="noStrike" cap="none">
                <a:solidFill>
                  <a:schemeClr val="tx1"/>
                </a:solidFill>
                <a:latin typeface="Cambria" panose="02040503050406030204" pitchFamily="18" charset="0"/>
                <a:ea typeface="Cambria" panose="02040503050406030204" pitchFamily="18" charset="0"/>
                <a:cs typeface="Verdana"/>
                <a:sym typeface="Verdana"/>
              </a:rPr>
              <a:t>Mr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5" name="Rectangle 2">
            <a:extLst>
              <a:ext uri="{FF2B5EF4-FFF2-40B4-BE49-F238E27FC236}">
                <a16:creationId xmlns:a16="http://schemas.microsoft.com/office/drawing/2014/main" id="{603990E9-D983-9EBE-DFB0-70C1AB3FDF01}"/>
              </a:ext>
            </a:extLst>
          </p:cNvPr>
          <p:cNvSpPr>
            <a:spLocks noGrp="1" noChangeArrowheads="1"/>
          </p:cNvSpPr>
          <p:nvPr>
            <p:ph type="ctrTitle"/>
          </p:nvPr>
        </p:nvSpPr>
        <p:spPr bwMode="auto">
          <a:xfrm>
            <a:off x="989878" y="1257807"/>
            <a:ext cx="99645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32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Tech-Driven Solutions for Undertrial Prisoners in India</a:t>
            </a:r>
            <a:endParaRPr kumimoji="0" lang="en-US" altLang="en-US" sz="3000" i="0" u="none" strike="noStrike" cap="none" normalizeH="0" baseline="0" dirty="0">
              <a:ln>
                <a:noFill/>
              </a:ln>
              <a:solidFill>
                <a:schemeClr val="accent1"/>
              </a:solidFill>
              <a:effectLst/>
              <a:latin typeface="Cambria" panose="02040503050406030204" pitchFamily="18" charset="0"/>
              <a:ea typeface="Cambria" panose="02040503050406030204" pitchFamily="18" charset="0"/>
            </a:endParaRPr>
          </a:p>
        </p:txBody>
      </p:sp>
      <p:graphicFrame>
        <p:nvGraphicFramePr>
          <p:cNvPr id="4" name="Table 3">
            <a:extLst>
              <a:ext uri="{FF2B5EF4-FFF2-40B4-BE49-F238E27FC236}">
                <a16:creationId xmlns:a16="http://schemas.microsoft.com/office/drawing/2014/main" id="{3096A4DD-2A73-0484-6A5C-5FFB474E0AEA}"/>
              </a:ext>
            </a:extLst>
          </p:cNvPr>
          <p:cNvGraphicFramePr>
            <a:graphicFrameLocks noGrp="1"/>
          </p:cNvGraphicFramePr>
          <p:nvPr>
            <p:extLst>
              <p:ext uri="{D42A27DB-BD31-4B8C-83A1-F6EECF244321}">
                <p14:modId xmlns:p14="http://schemas.microsoft.com/office/powerpoint/2010/main" val="3983916070"/>
              </p:ext>
            </p:extLst>
          </p:nvPr>
        </p:nvGraphicFramePr>
        <p:xfrm>
          <a:off x="519599" y="2596520"/>
          <a:ext cx="5605358" cy="1854200"/>
        </p:xfrm>
        <a:graphic>
          <a:graphicData uri="http://schemas.openxmlformats.org/drawingml/2006/table">
            <a:tbl>
              <a:tblPr firstRow="1" bandRow="1"/>
              <a:tblGrid>
                <a:gridCol w="2802679">
                  <a:extLst>
                    <a:ext uri="{9D8B030D-6E8A-4147-A177-3AD203B41FA5}">
                      <a16:colId xmlns:a16="http://schemas.microsoft.com/office/drawing/2014/main" val="1536234465"/>
                    </a:ext>
                  </a:extLst>
                </a:gridCol>
                <a:gridCol w="2802679">
                  <a:extLst>
                    <a:ext uri="{9D8B030D-6E8A-4147-A177-3AD203B41FA5}">
                      <a16:colId xmlns:a16="http://schemas.microsoft.com/office/drawing/2014/main" val="581083268"/>
                    </a:ext>
                  </a:extLst>
                </a:gridCol>
              </a:tblGrid>
              <a:tr h="370840">
                <a:tc>
                  <a:txBody>
                    <a:bodyPr/>
                    <a:lstStyle/>
                    <a:p>
                      <a:r>
                        <a:rPr lang="en-US" b="1" dirty="0"/>
                        <a:t>Roll Number</a:t>
                      </a:r>
                      <a:endParaRPr lang="en-IN" b="1" dirty="0"/>
                    </a:p>
                  </a:txBody>
                  <a:tcPr/>
                </a:tc>
                <a:tc>
                  <a:txBody>
                    <a:bodyPr/>
                    <a:lstStyle/>
                    <a:p>
                      <a:r>
                        <a:rPr lang="en-US" b="1" dirty="0"/>
                        <a:t>Student Name</a:t>
                      </a:r>
                      <a:endParaRPr lang="en-IN" b="1" dirty="0"/>
                    </a:p>
                  </a:txBody>
                  <a:tcPr/>
                </a:tc>
                <a:extLst>
                  <a:ext uri="{0D108BD9-81ED-4DB2-BD59-A6C34878D82A}">
                    <a16:rowId xmlns:a16="http://schemas.microsoft.com/office/drawing/2014/main" val="1720866835"/>
                  </a:ext>
                </a:extLst>
              </a:tr>
              <a:tr h="370840">
                <a:tc>
                  <a:txBody>
                    <a:bodyPr/>
                    <a:lstStyle/>
                    <a:p>
                      <a:r>
                        <a:rPr lang="en-US" b="0" dirty="0"/>
                        <a:t>20211CSE0114</a:t>
                      </a:r>
                      <a:endParaRPr lang="en-IN" b="0" dirty="0"/>
                    </a:p>
                  </a:txBody>
                  <a:tcPr/>
                </a:tc>
                <a:tc>
                  <a:txBody>
                    <a:bodyPr/>
                    <a:lstStyle/>
                    <a:p>
                      <a:r>
                        <a:rPr lang="en-US" b="0" dirty="0"/>
                        <a:t>REDDY MASY TEJA</a:t>
                      </a:r>
                      <a:endParaRPr lang="en-IN" b="0" dirty="0"/>
                    </a:p>
                  </a:txBody>
                  <a:tcPr/>
                </a:tc>
                <a:extLst>
                  <a:ext uri="{0D108BD9-81ED-4DB2-BD59-A6C34878D82A}">
                    <a16:rowId xmlns:a16="http://schemas.microsoft.com/office/drawing/2014/main" val="2242163694"/>
                  </a:ext>
                </a:extLst>
              </a:tr>
              <a:tr h="370840">
                <a:tc>
                  <a:txBody>
                    <a:bodyPr/>
                    <a:lstStyle/>
                    <a:p>
                      <a:r>
                        <a:rPr lang="en-US" b="0" dirty="0"/>
                        <a:t>20211CSE0112</a:t>
                      </a:r>
                      <a:endParaRPr lang="en-IN" b="0" dirty="0"/>
                    </a:p>
                  </a:txBody>
                  <a:tcPr/>
                </a:tc>
                <a:tc>
                  <a:txBody>
                    <a:bodyPr/>
                    <a:lstStyle/>
                    <a:p>
                      <a:r>
                        <a:rPr lang="en-US" b="0" dirty="0"/>
                        <a:t>KASTURI DEEPAK</a:t>
                      </a:r>
                      <a:endParaRPr lang="en-IN" b="0" dirty="0"/>
                    </a:p>
                  </a:txBody>
                  <a:tcPr/>
                </a:tc>
                <a:extLst>
                  <a:ext uri="{0D108BD9-81ED-4DB2-BD59-A6C34878D82A}">
                    <a16:rowId xmlns:a16="http://schemas.microsoft.com/office/drawing/2014/main" val="3187349806"/>
                  </a:ext>
                </a:extLst>
              </a:tr>
              <a:tr h="370840">
                <a:tc>
                  <a:txBody>
                    <a:bodyPr/>
                    <a:lstStyle/>
                    <a:p>
                      <a:r>
                        <a:rPr lang="en-US" b="0" dirty="0"/>
                        <a:t>20211CSE0125</a:t>
                      </a:r>
                      <a:endParaRPr lang="en-IN" b="0" dirty="0"/>
                    </a:p>
                  </a:txBody>
                  <a:tcPr/>
                </a:tc>
                <a:tc>
                  <a:txBody>
                    <a:bodyPr/>
                    <a:lstStyle/>
                    <a:p>
                      <a:r>
                        <a:rPr lang="en-IN" b="0" dirty="0"/>
                        <a:t>D PHANI BALA JASWANTH</a:t>
                      </a:r>
                    </a:p>
                  </a:txBody>
                  <a:tcPr/>
                </a:tc>
                <a:extLst>
                  <a:ext uri="{0D108BD9-81ED-4DB2-BD59-A6C34878D82A}">
                    <a16:rowId xmlns:a16="http://schemas.microsoft.com/office/drawing/2014/main" val="2654771074"/>
                  </a:ext>
                </a:extLst>
              </a:tr>
              <a:tr h="370840">
                <a:tc>
                  <a:txBody>
                    <a:bodyPr/>
                    <a:lstStyle/>
                    <a:p>
                      <a:r>
                        <a:rPr lang="en-US" b="0" dirty="0"/>
                        <a:t>20211CSE0122</a:t>
                      </a:r>
                      <a:endParaRPr lang="en-IN" b="0" dirty="0"/>
                    </a:p>
                  </a:txBody>
                  <a:tcPr/>
                </a:tc>
                <a:tc>
                  <a:txBody>
                    <a:bodyPr/>
                    <a:lstStyle/>
                    <a:p>
                      <a:r>
                        <a:rPr lang="en-US" b="0" dirty="0"/>
                        <a:t>YAGANTI PRAVEN</a:t>
                      </a:r>
                      <a:endParaRPr lang="en-IN" b="0" dirty="0"/>
                    </a:p>
                  </a:txBody>
                  <a:tcPr/>
                </a:tc>
                <a:extLst>
                  <a:ext uri="{0D108BD9-81ED-4DB2-BD59-A6C34878D82A}">
                    <a16:rowId xmlns:a16="http://schemas.microsoft.com/office/drawing/2014/main" val="146262633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A686-51C7-25C1-F92D-30CA8BACACAC}"/>
              </a:ext>
            </a:extLst>
          </p:cNvPr>
          <p:cNvSpPr>
            <a:spLocks noGrp="1"/>
          </p:cNvSpPr>
          <p:nvPr>
            <p:ph type="title"/>
          </p:nvPr>
        </p:nvSpPr>
        <p:spPr>
          <a:xfrm>
            <a:off x="812800" y="655501"/>
            <a:ext cx="10668000" cy="487500"/>
          </a:xfrm>
        </p:spPr>
        <p:txBody>
          <a:bodyPr/>
          <a:lstStyle/>
          <a:p>
            <a:pPr algn="ctr"/>
            <a:r>
              <a:rPr lang="en-IN" dirty="0"/>
              <a:t>Future Scope</a:t>
            </a:r>
            <a:br>
              <a:rPr lang="en-US" altLang="en-US" sz="2800" b="1" dirty="0">
                <a:latin typeface="Times New Roman" panose="02020603050405020304" pitchFamily="18" charset="0"/>
                <a:cs typeface="Times New Roman" panose="02020603050405020304" pitchFamily="18" charset="0"/>
              </a:rPr>
            </a:br>
            <a:br>
              <a:rPr lang="en-US" sz="2800" b="1" dirty="0"/>
            </a:br>
            <a:endParaRPr lang="en-IN" dirty="0"/>
          </a:p>
        </p:txBody>
      </p:sp>
      <p:sp>
        <p:nvSpPr>
          <p:cNvPr id="5" name="Text Placeholder 4">
            <a:extLst>
              <a:ext uri="{FF2B5EF4-FFF2-40B4-BE49-F238E27FC236}">
                <a16:creationId xmlns:a16="http://schemas.microsoft.com/office/drawing/2014/main" id="{85AFC2FF-4B51-D7D1-5B0E-229B8FD55109}"/>
              </a:ext>
            </a:extLst>
          </p:cNvPr>
          <p:cNvSpPr>
            <a:spLocks noGrp="1"/>
          </p:cNvSpPr>
          <p:nvPr>
            <p:ph type="body" idx="1"/>
          </p:nvPr>
        </p:nvSpPr>
        <p:spPr/>
        <p:txBody>
          <a:bodyPr>
            <a:normAutofit/>
          </a:bodyPr>
          <a:lstStyle/>
          <a:p>
            <a:pPr marL="76200" indent="0">
              <a:buNone/>
            </a:pPr>
            <a:r>
              <a:rPr lang="en-US" b="1" dirty="0"/>
              <a:t>• Blockchain integration for immutable legal records</a:t>
            </a:r>
          </a:p>
          <a:p>
            <a:pPr marL="76200" indent="0">
              <a:buNone/>
            </a:pPr>
            <a:r>
              <a:rPr lang="en-US" b="1" dirty="0"/>
              <a:t>• AI prediction for parole and case progress</a:t>
            </a:r>
          </a:p>
          <a:p>
            <a:pPr marL="76200" indent="0">
              <a:buNone/>
            </a:pPr>
            <a:r>
              <a:rPr lang="en-US" b="1" dirty="0"/>
              <a:t>• Virtual courtroom module for remote hearings</a:t>
            </a:r>
          </a:p>
          <a:p>
            <a:pPr marL="76200" indent="0">
              <a:buNone/>
            </a:pPr>
            <a:r>
              <a:rPr lang="en-US" b="1" dirty="0"/>
              <a:t>• Expansion to support refugees, migrants, and juveniles</a:t>
            </a:r>
          </a:p>
          <a:p>
            <a:pPr marL="76200" indent="0">
              <a:buNone/>
            </a:pPr>
            <a:r>
              <a:rPr lang="en-US" b="1" dirty="0"/>
              <a:t>• Nationwide implementation across prisons</a:t>
            </a:r>
          </a:p>
        </p:txBody>
      </p:sp>
    </p:spTree>
    <p:extLst>
      <p:ext uri="{BB962C8B-B14F-4D97-AF65-F5344CB8AC3E}">
        <p14:creationId xmlns:p14="http://schemas.microsoft.com/office/powerpoint/2010/main" val="214714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4732C-7A0E-1C1B-4ABF-0FDD1CC4BD22}"/>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0C9F70A3-4085-3D51-FE8E-391E52431411}"/>
              </a:ext>
            </a:extLst>
          </p:cNvPr>
          <p:cNvSpPr>
            <a:spLocks noGrp="1"/>
          </p:cNvSpPr>
          <p:nvPr>
            <p:ph type="body" idx="1"/>
          </p:nvPr>
        </p:nvSpPr>
        <p:spPr/>
        <p:txBody>
          <a:bodyPr/>
          <a:lstStyle/>
          <a:p>
            <a:r>
              <a:rPr lang="en-US" dirty="0"/>
              <a:t>The project demonstrates a scalable, tech-enabled prison management solution aimed at ensuring justice for undertrial prisoners. By digitizing records, automating processes, and offering real-time communication, the system promotes transparency, reduces delays, and ensures inmate welfare. With successful testing completed, it is now ready for pilot deployment.</a:t>
            </a:r>
          </a:p>
          <a:p>
            <a:endParaRPr lang="en-IN" dirty="0"/>
          </a:p>
        </p:txBody>
      </p:sp>
    </p:spTree>
    <p:extLst>
      <p:ext uri="{BB962C8B-B14F-4D97-AF65-F5344CB8AC3E}">
        <p14:creationId xmlns:p14="http://schemas.microsoft.com/office/powerpoint/2010/main" val="1458926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sz="2400" b="1" dirty="0">
                <a:solidFill>
                  <a:schemeClr val="accent1"/>
                </a:solidFill>
                <a:latin typeface="Cambria" panose="02040503050406030204" pitchFamily="18" charset="0"/>
                <a:ea typeface="Cambria" panose="02040503050406030204" pitchFamily="18" charset="0"/>
                <a:hlinkClick r:id="rId3" action="ppaction://hlinkfile"/>
              </a:rPr>
              <a:t>https://github.com/deepak/</a:t>
            </a:r>
            <a:r>
              <a:rPr lang="en-US" sz="24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hlinkClick r:id="rId3" action="ppaction://hlinkfile"/>
              </a:rPr>
              <a:t>Tech-Driven Solutions for Undertrial Prisoners in India</a:t>
            </a:r>
            <a:endParaRPr lang="en-US" sz="2400" b="1" dirty="0">
              <a:solidFill>
                <a:schemeClr val="accent1"/>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dirty="0">
                <a:latin typeface="Cambria" panose="02040503050406030204" pitchFamily="18" charset="0"/>
                <a:ea typeface="Cambria" panose="02040503050406030204" pitchFamily="18" charset="0"/>
              </a:rPr>
              <a:t>Timeline of the Project (Gantt Chart)</a:t>
            </a:r>
          </a:p>
        </p:txBody>
      </p:sp>
      <p:pic>
        <p:nvPicPr>
          <p:cNvPr id="1030" name="Picture 6">
            <a:extLst>
              <a:ext uri="{FF2B5EF4-FFF2-40B4-BE49-F238E27FC236}">
                <a16:creationId xmlns:a16="http://schemas.microsoft.com/office/drawing/2014/main" id="{F6234D97-A094-D700-455C-712D315DAC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9370" y="963612"/>
            <a:ext cx="9410700" cy="561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890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85000" lnSpcReduction="10000"/>
          </a:bodyPr>
          <a:lstStyle/>
          <a:p>
            <a:pPr marL="285750" indent="-285750">
              <a:buFont typeface="Wingdings" panose="05000000000000000000" pitchFamily="2" charset="2"/>
              <a:buChar char="Ø"/>
            </a:pPr>
            <a:r>
              <a:rPr lang="en-IN" sz="2400" dirty="0"/>
              <a:t>J. Qin, Y. Chen, W. Fu, Y. Kang, and M. Perc, ‘‘</a:t>
            </a:r>
            <a:r>
              <a:rPr lang="en-IN" sz="2400" dirty="0" err="1"/>
              <a:t>Neighborhood</a:t>
            </a:r>
            <a:r>
              <a:rPr lang="en-IN" sz="2400" dirty="0"/>
              <a:t> diversity promotes cooperation in social dilemmas,’’ IEEE Access, vol. 6, pp. 5003–5009, 2018 </a:t>
            </a:r>
          </a:p>
          <a:p>
            <a:pPr marL="285750" indent="-285750">
              <a:buFont typeface="Wingdings" panose="05000000000000000000" pitchFamily="2" charset="2"/>
              <a:buChar char="Ø"/>
            </a:pPr>
            <a:r>
              <a:rPr lang="en-IN" sz="2400" dirty="0"/>
              <a:t>J. Reiman and P. Leighton, Rich Get Richer and the Poor Get Prison: Ideology, Class, and Criminal Justice. Evanston, IL, USA: Routledge, 2015. </a:t>
            </a:r>
          </a:p>
          <a:p>
            <a:pPr marL="285750" indent="-285750">
              <a:buFont typeface="Wingdings" panose="05000000000000000000" pitchFamily="2" charset="2"/>
              <a:buChar char="Ø"/>
            </a:pPr>
            <a:r>
              <a:rPr lang="en-IN" sz="2400" dirty="0"/>
              <a:t> Y. Li, J. Zhang, and M. Perc, ‘‘Effects of compassion on the evolution of cooperation in spatial social dilemmas,’’ Appl. Math. </a:t>
            </a:r>
            <a:r>
              <a:rPr lang="en-IN" sz="2400" dirty="0" err="1"/>
              <a:t>Comput</a:t>
            </a:r>
            <a:r>
              <a:rPr lang="en-IN" sz="2400" dirty="0"/>
              <a:t>., vol. 320, pp. 437–443, Mar. 2018. IJCRT2404142 International Journal of Creative Research Thoughts (IJCRT) www.ijcrt.org b264 www.ijcrt.org © 2024 IJCRT | Volume 12, Issue 4 April 2024 | ISSN: 2320-2882 </a:t>
            </a:r>
          </a:p>
          <a:p>
            <a:pPr marL="285750" indent="-285750">
              <a:buFont typeface="Wingdings" panose="05000000000000000000" pitchFamily="2" charset="2"/>
              <a:buChar char="Ø"/>
            </a:pPr>
            <a:r>
              <a:rPr lang="en-IN" sz="2400" dirty="0"/>
              <a:t> C. Xia, S. Ding, C. Wang, J. Wang, and Z. Chen, ‘‘Risk analysis and enhancement of cooperation yielded by the individual reputation in the spatial public goods game,’’ IEEE Syst. J., vol. 11, no. 3, pp. 1516–1525, Sep. 2016. </a:t>
            </a:r>
          </a:p>
          <a:p>
            <a:pPr marL="285750" indent="-285750">
              <a:buFont typeface="Wingdings" panose="05000000000000000000" pitchFamily="2" charset="2"/>
              <a:buChar char="Ø"/>
            </a:pPr>
            <a:r>
              <a:rPr lang="en-IN" sz="2400" dirty="0"/>
              <a:t> Z. Rong, Z.-X. Wu, and G. Chen, ‘‘Coevolution of strategy-selection time scale and cooperation in spatial Prisoner’s dilemma game,’’ EPL (</a:t>
            </a:r>
            <a:r>
              <a:rPr lang="en-IN" sz="2400" dirty="0" err="1"/>
              <a:t>Europhys</a:t>
            </a:r>
            <a:r>
              <a:rPr lang="en-IN" sz="2400" dirty="0"/>
              <a:t>. Lett.), vol. 102, no. 6, p. 68005, 2013.</a:t>
            </a:r>
            <a:endParaRPr lang="en-IN" sz="2400" dirty="0">
              <a:solidFill>
                <a:schemeClr val="tx2"/>
              </a:solidFill>
              <a:latin typeface="Times New Roman" panose="02020603050405020304" pitchFamily="18" charset="0"/>
              <a:ea typeface="Cambria" panose="02040503050406030204" pitchFamily="18" charset="0"/>
              <a:cs typeface="Times New Roman" panose="02020603050405020304" pitchFamily="18" charset="0"/>
            </a:endParaRPr>
          </a:p>
          <a:p>
            <a:pPr marL="285750" indent="-285750">
              <a:buFont typeface="Wingdings" panose="05000000000000000000" pitchFamily="2" charset="2"/>
              <a:buChar char="Ø"/>
            </a:pPr>
            <a:endParaRPr lang="en-IN"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AE77D-26B3-FB1A-3EDB-6E6F5D750D36}"/>
              </a:ext>
            </a:extLst>
          </p:cNvPr>
          <p:cNvSpPr>
            <a:spLocks noGrp="1"/>
          </p:cNvSpPr>
          <p:nvPr>
            <p:ph type="title"/>
          </p:nvPr>
        </p:nvSpPr>
        <p:spPr/>
        <p:txBody>
          <a:bodyPr/>
          <a:lstStyle/>
          <a:p>
            <a:pPr algn="ctr"/>
            <a:r>
              <a:rPr lang="en-IN" dirty="0"/>
              <a:t>Abstract</a:t>
            </a:r>
          </a:p>
        </p:txBody>
      </p:sp>
      <p:sp>
        <p:nvSpPr>
          <p:cNvPr id="3" name="Text Placeholder 2">
            <a:extLst>
              <a:ext uri="{FF2B5EF4-FFF2-40B4-BE49-F238E27FC236}">
                <a16:creationId xmlns:a16="http://schemas.microsoft.com/office/drawing/2014/main" id="{B19D9185-60A9-BE03-6EC4-845153C6C0CA}"/>
              </a:ext>
            </a:extLst>
          </p:cNvPr>
          <p:cNvSpPr>
            <a:spLocks noGrp="1"/>
          </p:cNvSpPr>
          <p:nvPr>
            <p:ph type="body" idx="1"/>
          </p:nvPr>
        </p:nvSpPr>
        <p:spPr>
          <a:xfrm>
            <a:off x="812800" y="1342505"/>
            <a:ext cx="10668000" cy="2793077"/>
          </a:xfrm>
        </p:spPr>
        <p:txBody>
          <a:bodyPr>
            <a:noAutofit/>
          </a:bodyPr>
          <a:lstStyle/>
          <a:p>
            <a:pPr algn="just"/>
            <a:r>
              <a:rPr lang="en-US" sz="1800" dirty="0">
                <a:latin typeface="Times New Roman" panose="02020603050405020304" pitchFamily="18" charset="0"/>
                <a:cs typeface="Times New Roman" panose="02020603050405020304" pitchFamily="18" charset="0"/>
              </a:rPr>
              <a:t>The Indian prison system faces critical challenges such as overcrowding, slow legal processes, and limited access to legal aid and rehabilitation. Our capstone project aims to implement a tech-driven prison management system using React, Java, Firebase, and AI to bridge this gap. The system provides real-time case tracking, legal aid access, appointment scheduling, and rehabilitation support via web and mobile platforms. This ensures improved governance, transparency, and inmate welfare.</a:t>
            </a: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2441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IN" dirty="0"/>
              <a:t>Objectives</a:t>
            </a:r>
            <a:endParaRPr dirty="0">
              <a:solidFill>
                <a:schemeClr val="accent1"/>
              </a:solidFill>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1. Develop a centralized digital system for managing undertrial prisoner data.</a:t>
            </a:r>
          </a:p>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2. Provide AI-driven legal aid and chatbot-based support.</a:t>
            </a:r>
          </a:p>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3. Enable real-time case tracking and appointment management.</a:t>
            </a:r>
          </a:p>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4. Improve access to rehabilitation and mental health services.</a:t>
            </a:r>
          </a:p>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5. Enhance transparency, communication, and accountability in the prison system.</a:t>
            </a: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5EA8-B1AD-131D-61EA-45FE03347F49}"/>
              </a:ext>
            </a:extLst>
          </p:cNvPr>
          <p:cNvSpPr>
            <a:spLocks noGrp="1"/>
          </p:cNvSpPr>
          <p:nvPr>
            <p:ph type="title"/>
          </p:nvPr>
        </p:nvSpPr>
        <p:spPr/>
        <p:txBody>
          <a:bodyPr/>
          <a:lstStyle/>
          <a:p>
            <a:pPr algn="ctr"/>
            <a:r>
              <a:rPr lang="en-US" sz="2800" b="1" dirty="0">
                <a:latin typeface="Times New Roman" panose="02020603050405020304" pitchFamily="18" charset="0"/>
                <a:cs typeface="Times New Roman" panose="02020603050405020304" pitchFamily="18" charset="0"/>
              </a:rPr>
              <a:t>LITERATURE SURVEY</a:t>
            </a:r>
            <a:br>
              <a:rPr lang="en-US" sz="2800" b="1" dirty="0">
                <a:latin typeface="Times New Roman" panose="02020603050405020304" pitchFamily="18" charset="0"/>
                <a:cs typeface="Times New Roman" panose="02020603050405020304" pitchFamily="18" charset="0"/>
              </a:rPr>
            </a:br>
            <a:endParaRPr lang="en-IN" dirty="0"/>
          </a:p>
        </p:txBody>
      </p:sp>
      <p:graphicFrame>
        <p:nvGraphicFramePr>
          <p:cNvPr id="3" name="Table 2">
            <a:extLst>
              <a:ext uri="{FF2B5EF4-FFF2-40B4-BE49-F238E27FC236}">
                <a16:creationId xmlns:a16="http://schemas.microsoft.com/office/drawing/2014/main" id="{568DC5D4-88A5-B920-0CC0-6E9C7C9666D5}"/>
              </a:ext>
            </a:extLst>
          </p:cNvPr>
          <p:cNvGraphicFramePr>
            <a:graphicFrameLocks noGrp="1"/>
          </p:cNvGraphicFramePr>
          <p:nvPr>
            <p:extLst>
              <p:ext uri="{D42A27DB-BD31-4B8C-83A1-F6EECF244321}">
                <p14:modId xmlns:p14="http://schemas.microsoft.com/office/powerpoint/2010/main" val="3123871454"/>
              </p:ext>
            </p:extLst>
          </p:nvPr>
        </p:nvGraphicFramePr>
        <p:xfrm>
          <a:off x="563881" y="563880"/>
          <a:ext cx="11628119" cy="6400800"/>
        </p:xfrm>
        <a:graphic>
          <a:graphicData uri="http://schemas.openxmlformats.org/drawingml/2006/table">
            <a:tbl>
              <a:tblPr firstRow="1" bandRow="1">
                <a:tableStyleId>{5C22544A-7EE6-4342-B048-85BDC9FD1C3A}</a:tableStyleId>
              </a:tblPr>
              <a:tblGrid>
                <a:gridCol w="649426">
                  <a:extLst>
                    <a:ext uri="{9D8B030D-6E8A-4147-A177-3AD203B41FA5}">
                      <a16:colId xmlns:a16="http://schemas.microsoft.com/office/drawing/2014/main" val="2775457719"/>
                    </a:ext>
                  </a:extLst>
                </a:gridCol>
                <a:gridCol w="2042990">
                  <a:extLst>
                    <a:ext uri="{9D8B030D-6E8A-4147-A177-3AD203B41FA5}">
                      <a16:colId xmlns:a16="http://schemas.microsoft.com/office/drawing/2014/main" val="3048040645"/>
                    </a:ext>
                  </a:extLst>
                </a:gridCol>
                <a:gridCol w="1258412">
                  <a:extLst>
                    <a:ext uri="{9D8B030D-6E8A-4147-A177-3AD203B41FA5}">
                      <a16:colId xmlns:a16="http://schemas.microsoft.com/office/drawing/2014/main" val="2962039181"/>
                    </a:ext>
                  </a:extLst>
                </a:gridCol>
                <a:gridCol w="2429029">
                  <a:extLst>
                    <a:ext uri="{9D8B030D-6E8A-4147-A177-3AD203B41FA5}">
                      <a16:colId xmlns:a16="http://schemas.microsoft.com/office/drawing/2014/main" val="3518668417"/>
                    </a:ext>
                  </a:extLst>
                </a:gridCol>
                <a:gridCol w="2107109">
                  <a:extLst>
                    <a:ext uri="{9D8B030D-6E8A-4147-A177-3AD203B41FA5}">
                      <a16:colId xmlns:a16="http://schemas.microsoft.com/office/drawing/2014/main" val="1580340988"/>
                    </a:ext>
                  </a:extLst>
                </a:gridCol>
                <a:gridCol w="2390008">
                  <a:extLst>
                    <a:ext uri="{9D8B030D-6E8A-4147-A177-3AD203B41FA5}">
                      <a16:colId xmlns:a16="http://schemas.microsoft.com/office/drawing/2014/main" val="1510685070"/>
                    </a:ext>
                  </a:extLst>
                </a:gridCol>
                <a:gridCol w="751145">
                  <a:extLst>
                    <a:ext uri="{9D8B030D-6E8A-4147-A177-3AD203B41FA5}">
                      <a16:colId xmlns:a16="http://schemas.microsoft.com/office/drawing/2014/main" val="3994454266"/>
                    </a:ext>
                  </a:extLst>
                </a:gridCol>
              </a:tblGrid>
              <a:tr h="547308">
                <a:tc>
                  <a:txBody>
                    <a:bodyPr/>
                    <a:lstStyle/>
                    <a:p>
                      <a:r>
                        <a:rPr lang="en-IN" sz="1600"/>
                        <a:t>Sl.no</a:t>
                      </a:r>
                    </a:p>
                  </a:txBody>
                  <a:tcPr anchor="ctr"/>
                </a:tc>
                <a:tc>
                  <a:txBody>
                    <a:bodyPr/>
                    <a:lstStyle/>
                    <a:p>
                      <a:r>
                        <a:rPr lang="en-IN" sz="1600"/>
                        <a:t>Paper Title</a:t>
                      </a:r>
                    </a:p>
                  </a:txBody>
                  <a:tcPr anchor="ctr"/>
                </a:tc>
                <a:tc>
                  <a:txBody>
                    <a:bodyPr/>
                    <a:lstStyle/>
                    <a:p>
                      <a:r>
                        <a:rPr lang="en-IN" sz="1600"/>
                        <a:t>Authors</a:t>
                      </a:r>
                    </a:p>
                  </a:txBody>
                  <a:tcPr anchor="ctr"/>
                </a:tc>
                <a:tc>
                  <a:txBody>
                    <a:bodyPr/>
                    <a:lstStyle/>
                    <a:p>
                      <a:r>
                        <a:rPr lang="en-IN" sz="1600"/>
                        <a:t>Proposed Model</a:t>
                      </a:r>
                    </a:p>
                  </a:txBody>
                  <a:tcPr anchor="ctr"/>
                </a:tc>
                <a:tc>
                  <a:txBody>
                    <a:bodyPr/>
                    <a:lstStyle/>
                    <a:p>
                      <a:r>
                        <a:rPr lang="en-IN" sz="1600"/>
                        <a:t>Results</a:t>
                      </a:r>
                    </a:p>
                  </a:txBody>
                  <a:tcPr anchor="ctr"/>
                </a:tc>
                <a:tc>
                  <a:txBody>
                    <a:bodyPr/>
                    <a:lstStyle/>
                    <a:p>
                      <a:r>
                        <a:rPr lang="en-IN" sz="1600"/>
                        <a:t>Drawbacks</a:t>
                      </a:r>
                    </a:p>
                  </a:txBody>
                  <a:tcPr anchor="ctr"/>
                </a:tc>
                <a:tc>
                  <a:txBody>
                    <a:bodyPr/>
                    <a:lstStyle/>
                    <a:p>
                      <a:r>
                        <a:rPr lang="en-IN" sz="1600"/>
                        <a:t>Year</a:t>
                      </a:r>
                    </a:p>
                  </a:txBody>
                  <a:tcPr anchor="ctr"/>
                </a:tc>
                <a:extLst>
                  <a:ext uri="{0D108BD9-81ED-4DB2-BD59-A6C34878D82A}">
                    <a16:rowId xmlns:a16="http://schemas.microsoft.com/office/drawing/2014/main" val="3670482264"/>
                  </a:ext>
                </a:extLst>
              </a:tr>
              <a:tr h="924084">
                <a:tc>
                  <a:txBody>
                    <a:bodyPr/>
                    <a:lstStyle/>
                    <a:p>
                      <a:r>
                        <a:rPr lang="en-IN" sz="1600"/>
                        <a:t>1</a:t>
                      </a:r>
                    </a:p>
                  </a:txBody>
                  <a:tcPr anchor="ctr"/>
                </a:tc>
                <a:tc>
                  <a:txBody>
                    <a:bodyPr/>
                    <a:lstStyle/>
                    <a:p>
                      <a:r>
                        <a:rPr lang="en-GB" sz="1600"/>
                        <a:t>AI-Based Case Management System for Undertrial Prisoners</a:t>
                      </a:r>
                    </a:p>
                  </a:txBody>
                  <a:tcPr anchor="ctr"/>
                </a:tc>
                <a:tc>
                  <a:txBody>
                    <a:bodyPr/>
                    <a:lstStyle/>
                    <a:p>
                      <a:r>
                        <a:rPr lang="en-IN" sz="1600"/>
                        <a:t>Sharma R., Kumar P.</a:t>
                      </a:r>
                    </a:p>
                  </a:txBody>
                  <a:tcPr anchor="ctr"/>
                </a:tc>
                <a:tc>
                  <a:txBody>
                    <a:bodyPr/>
                    <a:lstStyle/>
                    <a:p>
                      <a:r>
                        <a:rPr lang="en-GB" sz="1600"/>
                        <a:t>AI-powered system that tracks case progress and provides real-time updates on trial status.</a:t>
                      </a:r>
                    </a:p>
                  </a:txBody>
                  <a:tcPr anchor="ctr"/>
                </a:tc>
                <a:tc>
                  <a:txBody>
                    <a:bodyPr/>
                    <a:lstStyle/>
                    <a:p>
                      <a:r>
                        <a:rPr lang="en-GB" sz="1600"/>
                        <a:t>Reduced case backlogs and improved case tracking accuracy.</a:t>
                      </a:r>
                    </a:p>
                  </a:txBody>
                  <a:tcPr anchor="ctr"/>
                </a:tc>
                <a:tc>
                  <a:txBody>
                    <a:bodyPr/>
                    <a:lstStyle/>
                    <a:p>
                      <a:r>
                        <a:rPr lang="en-GB" sz="1600"/>
                        <a:t>Requires integration with court databases for real-time updates.</a:t>
                      </a:r>
                    </a:p>
                  </a:txBody>
                  <a:tcPr anchor="ctr"/>
                </a:tc>
                <a:tc>
                  <a:txBody>
                    <a:bodyPr/>
                    <a:lstStyle/>
                    <a:p>
                      <a:r>
                        <a:rPr lang="en-IN" sz="1600"/>
                        <a:t>2022</a:t>
                      </a:r>
                    </a:p>
                  </a:txBody>
                  <a:tcPr anchor="ctr"/>
                </a:tc>
                <a:extLst>
                  <a:ext uri="{0D108BD9-81ED-4DB2-BD59-A6C34878D82A}">
                    <a16:rowId xmlns:a16="http://schemas.microsoft.com/office/drawing/2014/main" val="2857150165"/>
                  </a:ext>
                </a:extLst>
              </a:tr>
              <a:tr h="1132577">
                <a:tc>
                  <a:txBody>
                    <a:bodyPr/>
                    <a:lstStyle/>
                    <a:p>
                      <a:r>
                        <a:rPr lang="en-IN" sz="1600"/>
                        <a:t>2</a:t>
                      </a:r>
                    </a:p>
                  </a:txBody>
                  <a:tcPr anchor="ctr"/>
                </a:tc>
                <a:tc>
                  <a:txBody>
                    <a:bodyPr/>
                    <a:lstStyle/>
                    <a:p>
                      <a:r>
                        <a:rPr lang="en-GB" sz="1600" dirty="0"/>
                        <a:t>Blockchain for Transparent Prisoner Records</a:t>
                      </a:r>
                    </a:p>
                  </a:txBody>
                  <a:tcPr anchor="ctr"/>
                </a:tc>
                <a:tc>
                  <a:txBody>
                    <a:bodyPr/>
                    <a:lstStyle/>
                    <a:p>
                      <a:r>
                        <a:rPr lang="en-IN" sz="1600" dirty="0"/>
                        <a:t>Verma K., Das S.</a:t>
                      </a:r>
                    </a:p>
                  </a:txBody>
                  <a:tcPr anchor="ctr"/>
                </a:tc>
                <a:tc>
                  <a:txBody>
                    <a:bodyPr/>
                    <a:lstStyle/>
                    <a:p>
                      <a:r>
                        <a:rPr lang="en-GB" sz="1600" dirty="0"/>
                        <a:t>Blockchain-based system for maintaining tamper-proof prisoner records and legal proceedings.</a:t>
                      </a:r>
                    </a:p>
                  </a:txBody>
                  <a:tcPr anchor="ctr"/>
                </a:tc>
                <a:tc>
                  <a:txBody>
                    <a:bodyPr/>
                    <a:lstStyle/>
                    <a:p>
                      <a:r>
                        <a:rPr lang="en-GB" sz="1600"/>
                        <a:t>Enhanced transparency and security in case records.</a:t>
                      </a:r>
                    </a:p>
                  </a:txBody>
                  <a:tcPr anchor="ctr"/>
                </a:tc>
                <a:tc>
                  <a:txBody>
                    <a:bodyPr/>
                    <a:lstStyle/>
                    <a:p>
                      <a:r>
                        <a:rPr lang="en-GB" sz="1600"/>
                        <a:t>High implementation cost and requires legal framework adaptation.</a:t>
                      </a:r>
                    </a:p>
                  </a:txBody>
                  <a:tcPr anchor="ctr"/>
                </a:tc>
                <a:tc>
                  <a:txBody>
                    <a:bodyPr/>
                    <a:lstStyle/>
                    <a:p>
                      <a:r>
                        <a:rPr lang="en-IN" sz="1600"/>
                        <a:t>2021</a:t>
                      </a:r>
                    </a:p>
                  </a:txBody>
                  <a:tcPr anchor="ctr"/>
                </a:tc>
                <a:extLst>
                  <a:ext uri="{0D108BD9-81ED-4DB2-BD59-A6C34878D82A}">
                    <a16:rowId xmlns:a16="http://schemas.microsoft.com/office/drawing/2014/main" val="2758320778"/>
                  </a:ext>
                </a:extLst>
              </a:tr>
              <a:tr h="1135303">
                <a:tc>
                  <a:txBody>
                    <a:bodyPr/>
                    <a:lstStyle/>
                    <a:p>
                      <a:r>
                        <a:rPr lang="en-IN" sz="1600"/>
                        <a:t>3</a:t>
                      </a:r>
                    </a:p>
                  </a:txBody>
                  <a:tcPr anchor="ctr"/>
                </a:tc>
                <a:tc>
                  <a:txBody>
                    <a:bodyPr/>
                    <a:lstStyle/>
                    <a:p>
                      <a:r>
                        <a:rPr lang="en-IN" sz="1600"/>
                        <a:t>IoT-Based Monitoring System for Undertrial Prisoners</a:t>
                      </a:r>
                    </a:p>
                  </a:txBody>
                  <a:tcPr anchor="ctr"/>
                </a:tc>
                <a:tc>
                  <a:txBody>
                    <a:bodyPr/>
                    <a:lstStyle/>
                    <a:p>
                      <a:r>
                        <a:rPr lang="en-IN" sz="1600"/>
                        <a:t>Gupta A., Nair V.</a:t>
                      </a:r>
                    </a:p>
                  </a:txBody>
                  <a:tcPr anchor="ctr"/>
                </a:tc>
                <a:tc>
                  <a:txBody>
                    <a:bodyPr/>
                    <a:lstStyle/>
                    <a:p>
                      <a:r>
                        <a:rPr lang="en-GB" sz="1600"/>
                        <a:t>IoT-enabled wearables to track prisoners’ movements and ensure compliance with bail conditions.</a:t>
                      </a:r>
                    </a:p>
                  </a:txBody>
                  <a:tcPr anchor="ctr"/>
                </a:tc>
                <a:tc>
                  <a:txBody>
                    <a:bodyPr/>
                    <a:lstStyle/>
                    <a:p>
                      <a:r>
                        <a:rPr lang="en-GB" sz="1600"/>
                        <a:t>Improved prisoner tracking and reduced violations of bail terms.</a:t>
                      </a:r>
                    </a:p>
                  </a:txBody>
                  <a:tcPr anchor="ctr"/>
                </a:tc>
                <a:tc>
                  <a:txBody>
                    <a:bodyPr/>
                    <a:lstStyle/>
                    <a:p>
                      <a:r>
                        <a:rPr lang="en-GB" sz="1600"/>
                        <a:t>Privacy concerns and risk of device malfunction.</a:t>
                      </a:r>
                    </a:p>
                  </a:txBody>
                  <a:tcPr anchor="ctr"/>
                </a:tc>
                <a:tc>
                  <a:txBody>
                    <a:bodyPr/>
                    <a:lstStyle/>
                    <a:p>
                      <a:r>
                        <a:rPr lang="en-IN" sz="1600"/>
                        <a:t>2023</a:t>
                      </a:r>
                    </a:p>
                  </a:txBody>
                  <a:tcPr anchor="ctr"/>
                </a:tc>
                <a:extLst>
                  <a:ext uri="{0D108BD9-81ED-4DB2-BD59-A6C34878D82A}">
                    <a16:rowId xmlns:a16="http://schemas.microsoft.com/office/drawing/2014/main" val="3495279931"/>
                  </a:ext>
                </a:extLst>
              </a:tr>
              <a:tr h="990366">
                <a:tc>
                  <a:txBody>
                    <a:bodyPr/>
                    <a:lstStyle/>
                    <a:p>
                      <a:r>
                        <a:rPr lang="en-IN" sz="1600"/>
                        <a:t>4</a:t>
                      </a:r>
                    </a:p>
                  </a:txBody>
                  <a:tcPr anchor="ctr"/>
                </a:tc>
                <a:tc>
                  <a:txBody>
                    <a:bodyPr/>
                    <a:lstStyle/>
                    <a:p>
                      <a:r>
                        <a:rPr lang="en-GB" sz="1600"/>
                        <a:t>Machine Learning for Bail Prediction</a:t>
                      </a:r>
                    </a:p>
                  </a:txBody>
                  <a:tcPr anchor="ctr"/>
                </a:tc>
                <a:tc>
                  <a:txBody>
                    <a:bodyPr/>
                    <a:lstStyle/>
                    <a:p>
                      <a:r>
                        <a:rPr lang="en-IN" sz="1600"/>
                        <a:t>Mehta P., Roy D.</a:t>
                      </a:r>
                    </a:p>
                  </a:txBody>
                  <a:tcPr anchor="ctr"/>
                </a:tc>
                <a:tc>
                  <a:txBody>
                    <a:bodyPr/>
                    <a:lstStyle/>
                    <a:p>
                      <a:r>
                        <a:rPr lang="en-GB" sz="1600"/>
                        <a:t>ML algorithm analyzing previous court cases to predict bail eligibility for undertrial prisoners.</a:t>
                      </a:r>
                    </a:p>
                  </a:txBody>
                  <a:tcPr anchor="ctr"/>
                </a:tc>
                <a:tc>
                  <a:txBody>
                    <a:bodyPr/>
                    <a:lstStyle/>
                    <a:p>
                      <a:r>
                        <a:rPr lang="en-GB" sz="1600"/>
                        <a:t>Faster bail recommendations and reduced judicial burden.</a:t>
                      </a:r>
                    </a:p>
                  </a:txBody>
                  <a:tcPr anchor="ctr"/>
                </a:tc>
                <a:tc>
                  <a:txBody>
                    <a:bodyPr/>
                    <a:lstStyle/>
                    <a:p>
                      <a:r>
                        <a:rPr lang="en-IN" sz="1600"/>
                        <a:t>Requires large datasets for accurate predictions.</a:t>
                      </a:r>
                    </a:p>
                  </a:txBody>
                  <a:tcPr anchor="ctr"/>
                </a:tc>
                <a:tc>
                  <a:txBody>
                    <a:bodyPr/>
                    <a:lstStyle/>
                    <a:p>
                      <a:r>
                        <a:rPr lang="en-IN" sz="1600"/>
                        <a:t>2022</a:t>
                      </a:r>
                    </a:p>
                  </a:txBody>
                  <a:tcPr anchor="ctr"/>
                </a:tc>
                <a:extLst>
                  <a:ext uri="{0D108BD9-81ED-4DB2-BD59-A6C34878D82A}">
                    <a16:rowId xmlns:a16="http://schemas.microsoft.com/office/drawing/2014/main" val="888706645"/>
                  </a:ext>
                </a:extLst>
              </a:tr>
              <a:tr h="924084">
                <a:tc>
                  <a:txBody>
                    <a:bodyPr/>
                    <a:lstStyle/>
                    <a:p>
                      <a:r>
                        <a:rPr lang="en-IN" sz="1600"/>
                        <a:t>5</a:t>
                      </a:r>
                    </a:p>
                  </a:txBody>
                  <a:tcPr anchor="ctr"/>
                </a:tc>
                <a:tc>
                  <a:txBody>
                    <a:bodyPr/>
                    <a:lstStyle/>
                    <a:p>
                      <a:r>
                        <a:rPr lang="en-GB" sz="1600"/>
                        <a:t>Automated Legal Assistance Chatbot for Prisoners</a:t>
                      </a:r>
                    </a:p>
                  </a:txBody>
                  <a:tcPr anchor="ctr"/>
                </a:tc>
                <a:tc>
                  <a:txBody>
                    <a:bodyPr/>
                    <a:lstStyle/>
                    <a:p>
                      <a:r>
                        <a:rPr lang="en-IN" sz="1600"/>
                        <a:t>Singh R., Bose T.</a:t>
                      </a:r>
                    </a:p>
                  </a:txBody>
                  <a:tcPr anchor="ctr"/>
                </a:tc>
                <a:tc>
                  <a:txBody>
                    <a:bodyPr/>
                    <a:lstStyle/>
                    <a:p>
                      <a:r>
                        <a:rPr lang="en-GB" sz="1600"/>
                        <a:t>NLP-based chatbot to provide legal aid and guide prisoners on their rights.</a:t>
                      </a:r>
                    </a:p>
                  </a:txBody>
                  <a:tcPr anchor="ctr"/>
                </a:tc>
                <a:tc>
                  <a:txBody>
                    <a:bodyPr/>
                    <a:lstStyle/>
                    <a:p>
                      <a:r>
                        <a:rPr lang="en-GB" sz="1600"/>
                        <a:t>Increased legal awareness among undertrial prisoners.</a:t>
                      </a:r>
                    </a:p>
                  </a:txBody>
                  <a:tcPr anchor="ctr"/>
                </a:tc>
                <a:tc>
                  <a:txBody>
                    <a:bodyPr/>
                    <a:lstStyle/>
                    <a:p>
                      <a:r>
                        <a:rPr lang="en-GB" sz="1600"/>
                        <a:t>Limited understanding of complex legal queries.</a:t>
                      </a:r>
                    </a:p>
                  </a:txBody>
                  <a:tcPr anchor="ctr"/>
                </a:tc>
                <a:tc>
                  <a:txBody>
                    <a:bodyPr/>
                    <a:lstStyle/>
                    <a:p>
                      <a:r>
                        <a:rPr lang="en-IN" sz="1600" dirty="0"/>
                        <a:t>2023</a:t>
                      </a:r>
                    </a:p>
                  </a:txBody>
                  <a:tcPr anchor="ctr"/>
                </a:tc>
                <a:extLst>
                  <a:ext uri="{0D108BD9-81ED-4DB2-BD59-A6C34878D82A}">
                    <a16:rowId xmlns:a16="http://schemas.microsoft.com/office/drawing/2014/main" val="1840269269"/>
                  </a:ext>
                </a:extLst>
              </a:tr>
            </a:tbl>
          </a:graphicData>
        </a:graphic>
      </p:graphicFrame>
    </p:spTree>
    <p:extLst>
      <p:ext uri="{BB962C8B-B14F-4D97-AF65-F5344CB8AC3E}">
        <p14:creationId xmlns:p14="http://schemas.microsoft.com/office/powerpoint/2010/main" val="520559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2" algn="ctr">
              <a:lnSpc>
                <a:spcPct val="170000"/>
              </a:lnSpc>
            </a:pPr>
            <a:r>
              <a:rPr lang="en-IN" sz="2800" dirty="0"/>
              <a:t>System Architecture</a:t>
            </a:r>
            <a:endParaRPr lang="en-US" sz="2800" b="1" dirty="0">
              <a:latin typeface="Times New Roman" panose="02020603050405020304" pitchFamily="18" charset="0"/>
              <a:cs typeface="Times New Roman" panose="02020603050405020304" pitchFamily="18" charset="0"/>
            </a:endParaRPr>
          </a:p>
        </p:txBody>
      </p:sp>
      <p:sp>
        <p:nvSpPr>
          <p:cNvPr id="115" name="Google Shape;115;p17"/>
          <p:cNvSpPr txBox="1">
            <a:spLocks noGrp="1"/>
          </p:cNvSpPr>
          <p:nvPr>
            <p:ph type="body" idx="1"/>
          </p:nvPr>
        </p:nvSpPr>
        <p:spPr>
          <a:xfrm>
            <a:off x="945803" y="1051560"/>
            <a:ext cx="10668000" cy="4831080"/>
          </a:xfrm>
          <a:prstGeom prst="rect">
            <a:avLst/>
          </a:prstGeom>
          <a:noFill/>
          <a:ln>
            <a:noFill/>
          </a:ln>
        </p:spPr>
        <p:txBody>
          <a:bodyPr spcFirstLastPara="1" wrap="square" lIns="91425" tIns="45700" rIns="91425" bIns="45700" anchor="t" anchorCtr="0">
            <a:normAutofit/>
          </a:bodyPr>
          <a:lstStyle/>
          <a:p>
            <a:pPr marL="152400" indent="0" algn="just">
              <a:spcBef>
                <a:spcPts val="0"/>
              </a:spcBef>
              <a:buSzPct val="100000"/>
              <a:buNone/>
            </a:pPr>
            <a:r>
              <a:rPr lang="en-US" b="1" dirty="0">
                <a:latin typeface="Times New Roman" panose="02020603050405020304" pitchFamily="18" charset="0"/>
                <a:ea typeface="Calibri" panose="020F0502020204030204" pitchFamily="34" charset="0"/>
                <a:cs typeface="Times New Roman" panose="02020603050405020304" pitchFamily="18" charset="0"/>
              </a:rPr>
              <a:t>The system is built with a multi-tier architecture:</a:t>
            </a:r>
          </a:p>
          <a:p>
            <a:pPr marL="152400" indent="0" algn="just">
              <a:spcBef>
                <a:spcPts val="0"/>
              </a:spcBef>
              <a:buSzPct val="100000"/>
              <a:buNone/>
            </a:pPr>
            <a:r>
              <a:rPr lang="en-US" b="1" dirty="0">
                <a:latin typeface="Times New Roman" panose="02020603050405020304" pitchFamily="18" charset="0"/>
                <a:ea typeface="Calibri" panose="020F0502020204030204" pitchFamily="34" charset="0"/>
                <a:cs typeface="Times New Roman" panose="02020603050405020304" pitchFamily="18" charset="0"/>
              </a:rPr>
              <a:t>- Frontend: React.js / React Native (Expo Go)</a:t>
            </a:r>
          </a:p>
          <a:p>
            <a:pPr marL="152400" indent="0" algn="just">
              <a:spcBef>
                <a:spcPts val="0"/>
              </a:spcBef>
              <a:buSzPct val="100000"/>
              <a:buNone/>
            </a:pPr>
            <a:r>
              <a:rPr lang="en-US" b="1" dirty="0">
                <a:latin typeface="Times New Roman" panose="02020603050405020304" pitchFamily="18" charset="0"/>
                <a:ea typeface="Calibri" panose="020F0502020204030204" pitchFamily="34" charset="0"/>
                <a:cs typeface="Times New Roman" panose="02020603050405020304" pitchFamily="18" charset="0"/>
              </a:rPr>
              <a:t>- Backend: Java Spring Boot</a:t>
            </a:r>
          </a:p>
          <a:p>
            <a:pPr marL="152400" indent="0" algn="just">
              <a:spcBef>
                <a:spcPts val="0"/>
              </a:spcBef>
              <a:buSzPct val="100000"/>
              <a:buNone/>
            </a:pPr>
            <a:r>
              <a:rPr lang="en-US" b="1" dirty="0">
                <a:latin typeface="Times New Roman" panose="02020603050405020304" pitchFamily="18" charset="0"/>
                <a:ea typeface="Calibri" panose="020F0502020204030204" pitchFamily="34" charset="0"/>
                <a:cs typeface="Times New Roman" panose="02020603050405020304" pitchFamily="18" charset="0"/>
              </a:rPr>
              <a:t>- Database: Firebase / MySQL</a:t>
            </a:r>
          </a:p>
          <a:p>
            <a:pPr marL="152400" indent="0" algn="just">
              <a:spcBef>
                <a:spcPts val="0"/>
              </a:spcBef>
              <a:buSzPct val="100000"/>
              <a:buNone/>
            </a:pPr>
            <a:r>
              <a:rPr lang="en-US" b="1" dirty="0">
                <a:latin typeface="Times New Roman" panose="02020603050405020304" pitchFamily="18" charset="0"/>
                <a:ea typeface="Calibri" panose="020F0502020204030204" pitchFamily="34" charset="0"/>
                <a:cs typeface="Times New Roman" panose="02020603050405020304" pitchFamily="18" charset="0"/>
              </a:rPr>
              <a:t>- Communication: REST APIs, real-time updates</a:t>
            </a:r>
          </a:p>
          <a:p>
            <a:pPr marL="152400" indent="0" algn="just">
              <a:spcBef>
                <a:spcPts val="0"/>
              </a:spcBef>
              <a:buSzPct val="100000"/>
              <a:buNone/>
            </a:pPr>
            <a:r>
              <a:rPr lang="en-US" b="1" dirty="0">
                <a:latin typeface="Times New Roman" panose="02020603050405020304" pitchFamily="18" charset="0"/>
                <a:ea typeface="Calibri" panose="020F0502020204030204" pitchFamily="34" charset="0"/>
                <a:cs typeface="Times New Roman" panose="02020603050405020304" pitchFamily="18" charset="0"/>
              </a:rPr>
              <a:t>- Features role-based access for Admin, Lawyers, and Families</a:t>
            </a:r>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2" algn="ctr">
              <a:lnSpc>
                <a:spcPct val="170000"/>
              </a:lnSpc>
            </a:pPr>
            <a:r>
              <a:rPr lang="en-IN" sz="2800" dirty="0"/>
              <a:t>Implementation – Web &amp; Mobile</a:t>
            </a:r>
            <a:endParaRPr lang="en-US" sz="2800"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EE1D0EB5-E1E2-BB99-9232-ABB8CD9AB1EE}"/>
              </a:ext>
            </a:extLst>
          </p:cNvPr>
          <p:cNvSpPr>
            <a:spLocks noChangeArrowheads="1"/>
          </p:cNvSpPr>
          <p:nvPr/>
        </p:nvSpPr>
        <p:spPr bwMode="auto">
          <a:xfrm>
            <a:off x="812800" y="1271254"/>
            <a:ext cx="1275897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Web App (React.js):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 Admin manages prisoner records, assigns lawyers, updates case status.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 Secure login and role-based dashboard.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Mobile App (Expo Go):</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 For lawyers and prisoner families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 Appointment booking, legal case updates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 Multilingual support</a:t>
            </a:r>
          </a:p>
        </p:txBody>
      </p:sp>
    </p:spTree>
    <p:extLst>
      <p:ext uri="{BB962C8B-B14F-4D97-AF65-F5344CB8AC3E}">
        <p14:creationId xmlns:p14="http://schemas.microsoft.com/office/powerpoint/2010/main" val="200045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0B67-0FFC-2846-D6E3-048FC90E4BB4}"/>
              </a:ext>
            </a:extLst>
          </p:cNvPr>
          <p:cNvSpPr>
            <a:spLocks noGrp="1"/>
          </p:cNvSpPr>
          <p:nvPr>
            <p:ph type="title"/>
          </p:nvPr>
        </p:nvSpPr>
        <p:spPr/>
        <p:txBody>
          <a:bodyPr/>
          <a:lstStyle/>
          <a:p>
            <a:r>
              <a:rPr lang="en-IN" dirty="0"/>
              <a:t>Results &amp; Discussions</a:t>
            </a:r>
          </a:p>
        </p:txBody>
      </p:sp>
      <p:sp>
        <p:nvSpPr>
          <p:cNvPr id="3" name="Text Placeholder 2">
            <a:extLst>
              <a:ext uri="{FF2B5EF4-FFF2-40B4-BE49-F238E27FC236}">
                <a16:creationId xmlns:a16="http://schemas.microsoft.com/office/drawing/2014/main" id="{9F11EC7E-993C-4710-716D-8BDD5F61E765}"/>
              </a:ext>
            </a:extLst>
          </p:cNvPr>
          <p:cNvSpPr>
            <a:spLocks noGrp="1"/>
          </p:cNvSpPr>
          <p:nvPr>
            <p:ph type="body" idx="1"/>
          </p:nvPr>
        </p:nvSpPr>
        <p:spPr/>
        <p:txBody>
          <a:bodyPr/>
          <a:lstStyle/>
          <a:p>
            <a:r>
              <a:rPr lang="en-US" dirty="0"/>
              <a:t>• Admin successfully manages case records and lawyer assignments.</a:t>
            </a:r>
          </a:p>
          <a:p>
            <a:r>
              <a:rPr lang="en-US" dirty="0"/>
              <a:t>• Real-time synchronization via Firebase ensures instant updates.</a:t>
            </a:r>
          </a:p>
          <a:p>
            <a:r>
              <a:rPr lang="en-US" dirty="0"/>
              <a:t>• Appointment booking by families is working efficiently.</a:t>
            </a:r>
          </a:p>
          <a:p>
            <a:r>
              <a:rPr lang="en-US" dirty="0"/>
              <a:t>• Rehabilitation and legal aid content is accessible through the app.</a:t>
            </a:r>
          </a:p>
          <a:p>
            <a:r>
              <a:rPr lang="en-US" dirty="0"/>
              <a:t>• Multilingual support helps inclusivity for diverse users.</a:t>
            </a:r>
          </a:p>
          <a:p>
            <a:endParaRPr lang="en-IN" dirty="0"/>
          </a:p>
        </p:txBody>
      </p:sp>
    </p:spTree>
    <p:extLst>
      <p:ext uri="{BB962C8B-B14F-4D97-AF65-F5344CB8AC3E}">
        <p14:creationId xmlns:p14="http://schemas.microsoft.com/office/powerpoint/2010/main" val="1482708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02F1A-B6BA-6CA8-AD4E-558D4D69C824}"/>
              </a:ext>
            </a:extLst>
          </p:cNvPr>
          <p:cNvSpPr>
            <a:spLocks noGrp="1"/>
          </p:cNvSpPr>
          <p:nvPr>
            <p:ph type="title"/>
          </p:nvPr>
        </p:nvSpPr>
        <p:spPr/>
        <p:txBody>
          <a:bodyPr/>
          <a:lstStyle/>
          <a:p>
            <a:pPr algn="ctr"/>
            <a:r>
              <a:rPr lang="en-IN" dirty="0"/>
              <a:t>Challenges &amp; Solutions</a:t>
            </a:r>
          </a:p>
        </p:txBody>
      </p:sp>
      <p:sp>
        <p:nvSpPr>
          <p:cNvPr id="3" name="Text Placeholder 2">
            <a:extLst>
              <a:ext uri="{FF2B5EF4-FFF2-40B4-BE49-F238E27FC236}">
                <a16:creationId xmlns:a16="http://schemas.microsoft.com/office/drawing/2014/main" id="{83CD36CE-5D58-651F-B997-F78F4DCE7A93}"/>
              </a:ext>
            </a:extLst>
          </p:cNvPr>
          <p:cNvSpPr>
            <a:spLocks noGrp="1"/>
          </p:cNvSpPr>
          <p:nvPr>
            <p:ph type="body" idx="1"/>
          </p:nvPr>
        </p:nvSpPr>
        <p:spPr/>
        <p:txBody>
          <a:bodyPr>
            <a:norm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1. Issue: Time slot overlaps during appointment booking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   Solution: Slot-locking mechanism to prevent conflicts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2. Issue: UI confusion between admin and user roles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   Solution: Role-based interface design with distinct color themes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3. Issue: Firebase database scaling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   Solution: Structured collections and efficient queries implemented</a:t>
            </a:r>
          </a:p>
        </p:txBody>
      </p:sp>
    </p:spTree>
    <p:extLst>
      <p:ext uri="{BB962C8B-B14F-4D97-AF65-F5344CB8AC3E}">
        <p14:creationId xmlns:p14="http://schemas.microsoft.com/office/powerpoint/2010/main" val="3875143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50B1-B981-D873-0B24-E308CEDB2BB1}"/>
              </a:ext>
            </a:extLst>
          </p:cNvPr>
          <p:cNvSpPr>
            <a:spLocks noGrp="1"/>
          </p:cNvSpPr>
          <p:nvPr>
            <p:ph type="title"/>
          </p:nvPr>
        </p:nvSpPr>
        <p:spPr/>
        <p:txBody>
          <a:bodyPr/>
          <a:lstStyle/>
          <a:p>
            <a:pPr algn="ctr"/>
            <a:r>
              <a:rPr lang="en-IN" dirty="0"/>
              <a:t>Outcomes</a:t>
            </a:r>
          </a:p>
        </p:txBody>
      </p:sp>
      <p:sp>
        <p:nvSpPr>
          <p:cNvPr id="7" name="TextBox 6">
            <a:extLst>
              <a:ext uri="{FF2B5EF4-FFF2-40B4-BE49-F238E27FC236}">
                <a16:creationId xmlns:a16="http://schemas.microsoft.com/office/drawing/2014/main" id="{5E395F52-F92C-DB55-6F41-6605923DFB7C}"/>
              </a:ext>
            </a:extLst>
          </p:cNvPr>
          <p:cNvSpPr txBox="1"/>
          <p:nvPr/>
        </p:nvSpPr>
        <p:spPr>
          <a:xfrm>
            <a:off x="2092751" y="1282045"/>
            <a:ext cx="7051249" cy="1631216"/>
          </a:xfrm>
          <a:prstGeom prst="rect">
            <a:avLst/>
          </a:prstGeom>
          <a:noFill/>
        </p:spPr>
        <p:txBody>
          <a:bodyPr wrap="square">
            <a:spAutoFit/>
          </a:bodyPr>
          <a:lstStyle/>
          <a:p>
            <a:r>
              <a:rPr lang="en-IN" sz="2000" dirty="0"/>
              <a:t>• Increased access to justice for undertrial prisoners</a:t>
            </a:r>
          </a:p>
          <a:p>
            <a:r>
              <a:rPr lang="en-IN" sz="2000" dirty="0"/>
              <a:t>• Faster legal case tracking and reduced manual effort</a:t>
            </a:r>
          </a:p>
          <a:p>
            <a:r>
              <a:rPr lang="en-IN" sz="2000" dirty="0"/>
              <a:t>• Transparent communication with families and lawyers</a:t>
            </a:r>
          </a:p>
          <a:p>
            <a:r>
              <a:rPr lang="en-IN" sz="2000" dirty="0"/>
              <a:t>• Rehabilitation through e-learning and mental health videos</a:t>
            </a:r>
          </a:p>
          <a:p>
            <a:r>
              <a:rPr lang="en-IN" sz="2000" dirty="0"/>
              <a:t>• Lawyer directory for better legal representation</a:t>
            </a:r>
          </a:p>
        </p:txBody>
      </p:sp>
    </p:spTree>
    <p:extLst>
      <p:ext uri="{BB962C8B-B14F-4D97-AF65-F5344CB8AC3E}">
        <p14:creationId xmlns:p14="http://schemas.microsoft.com/office/powerpoint/2010/main" val="782734693"/>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TotalTime>
  <Words>1149</Words>
  <Application>Microsoft Office PowerPoint</Application>
  <PresentationFormat>Widescreen</PresentationFormat>
  <Paragraphs>140</Paragraphs>
  <Slides>15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Cambria</vt:lpstr>
      <vt:lpstr>Times New Roman</vt:lpstr>
      <vt:lpstr>Verdana</vt:lpstr>
      <vt:lpstr>Wingdings</vt:lpstr>
      <vt:lpstr>Bioinformatics</vt:lpstr>
      <vt:lpstr>Tech-Driven Solutions for Undertrial Prisoners in India</vt:lpstr>
      <vt:lpstr>Abstract</vt:lpstr>
      <vt:lpstr>Objectives</vt:lpstr>
      <vt:lpstr>LITERATURE SURVEY </vt:lpstr>
      <vt:lpstr>System Architecture</vt:lpstr>
      <vt:lpstr>Implementation – Web &amp; Mobile</vt:lpstr>
      <vt:lpstr>Results &amp; Discussions</vt:lpstr>
      <vt:lpstr>Challenges &amp; Solutions</vt:lpstr>
      <vt:lpstr>Outcomes</vt:lpstr>
      <vt:lpstr>Future Scope  </vt:lpstr>
      <vt:lpstr>Conclusion</vt:lpstr>
      <vt:lpstr>Github Link</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kasturi deepak</cp:lastModifiedBy>
  <cp:revision>46</cp:revision>
  <dcterms:modified xsi:type="dcterms:W3CDTF">2025-05-14T09:41:46Z</dcterms:modified>
</cp:coreProperties>
</file>