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79" r:id="rId5"/>
    <p:sldId id="276" r:id="rId6"/>
    <p:sldId id="259" r:id="rId7"/>
    <p:sldId id="260" r:id="rId8"/>
    <p:sldId id="261" r:id="rId9"/>
    <p:sldId id="278" r:id="rId10"/>
    <p:sldId id="275" r:id="rId11"/>
    <p:sldId id="277" r:id="rId12"/>
    <p:sldId id="262" r:id="rId13"/>
    <p:sldId id="263" r:id="rId14"/>
    <p:sldId id="283" r:id="rId15"/>
    <p:sldId id="264" r:id="rId16"/>
    <p:sldId id="268" r:id="rId17"/>
    <p:sldId id="265" r:id="rId18"/>
    <p:sldId id="282" r:id="rId19"/>
    <p:sldId id="284"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85" d="100"/>
          <a:sy n="85"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14/05/2025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__%7bEDC978D6-4D53-4B2F-A265-5805674BE568%7d_online_chat_bot_review_1_pptx_thumb%5b1%5d.p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web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Tech-Driven Solutions for Undertrial Prisoners in India</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Ms.</a:t>
            </a:r>
            <a:r>
              <a:rPr lang="en-GB" sz="1700" b="1" dirty="0">
                <a:solidFill>
                  <a:srgbClr val="17365D"/>
                </a:solidFill>
                <a:latin typeface="Cambria" panose="02040503050406030204" pitchFamily="18" charset="0"/>
                <a:ea typeface="Cambria" panose="02040503050406030204" pitchFamily="18" charset="0"/>
                <a:cs typeface="Verdana"/>
                <a:sym typeface="Verdana"/>
              </a:rPr>
              <a:t>.</a:t>
            </a:r>
            <a:r>
              <a:rPr lang="en-GB" b="1" dirty="0">
                <a:solidFill>
                  <a:srgbClr val="17365D"/>
                </a:solidFill>
                <a:latin typeface="Cambria" panose="02040503050406030204" pitchFamily="18" charset="0"/>
                <a:ea typeface="Cambria" panose="02040503050406030204" pitchFamily="18" charset="0"/>
                <a:cs typeface="Verdana"/>
                <a:sym typeface="Verdana"/>
              </a:rPr>
              <a:t> ROHINI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a:t>
            </a:r>
            <a:r>
              <a:rPr lang="en-GB" sz="2000" b="1" dirty="0">
                <a:solidFill>
                  <a:srgbClr val="17365D"/>
                </a:solidFill>
                <a:latin typeface="Cambria" panose="02040503050406030204" pitchFamily="18" charset="0"/>
                <a:ea typeface="Cambria" panose="02040503050406030204" pitchFamily="18" charset="0"/>
                <a:cs typeface="Verdana"/>
                <a:sym typeface="Verdana"/>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Asif Mohammed</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a:t>
            </a:r>
            <a:r>
              <a:rPr lang="en-US" sz="2000" b="1">
                <a:solidFill>
                  <a:schemeClr val="accent1"/>
                </a:solidFill>
                <a:latin typeface="Cambria" panose="02040503050406030204" pitchFamily="18" charset="0"/>
                <a:ea typeface="Cambria" panose="02040503050406030204" pitchFamily="18" charset="0"/>
                <a:cs typeface="Verdana"/>
                <a:sym typeface="Verdana"/>
              </a:rPr>
              <a:t>: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Mr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3" name="TextBox 2">
            <a:extLst>
              <a:ext uri="{FF2B5EF4-FFF2-40B4-BE49-F238E27FC236}">
                <a16:creationId xmlns:a16="http://schemas.microsoft.com/office/drawing/2014/main" id="{003181FB-AB9B-D8D4-1218-628E6CA5BA49}"/>
              </a:ext>
            </a:extLst>
          </p:cNvPr>
          <p:cNvSpPr txBox="1"/>
          <p:nvPr/>
        </p:nvSpPr>
        <p:spPr>
          <a:xfrm>
            <a:off x="2701906" y="2124721"/>
            <a:ext cx="6162040" cy="369332"/>
          </a:xfrm>
          <a:prstGeom prst="rect">
            <a:avLst/>
          </a:prstGeom>
          <a:noFill/>
        </p:spPr>
        <p:txBody>
          <a:bodyPr wrap="square">
            <a:sp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CSE-G26</a:t>
            </a:r>
          </a:p>
        </p:txBody>
      </p:sp>
      <p:graphicFrame>
        <p:nvGraphicFramePr>
          <p:cNvPr id="5" name="Table 4">
            <a:extLst>
              <a:ext uri="{FF2B5EF4-FFF2-40B4-BE49-F238E27FC236}">
                <a16:creationId xmlns:a16="http://schemas.microsoft.com/office/drawing/2014/main" id="{1ED6ECA8-7A7E-D3E2-8505-1DBD27DBE58B}"/>
              </a:ext>
            </a:extLst>
          </p:cNvPr>
          <p:cNvGraphicFramePr>
            <a:graphicFrameLocks noGrp="1"/>
          </p:cNvGraphicFramePr>
          <p:nvPr>
            <p:extLst>
              <p:ext uri="{D42A27DB-BD31-4B8C-83A1-F6EECF244321}">
                <p14:modId xmlns:p14="http://schemas.microsoft.com/office/powerpoint/2010/main" val="1530631871"/>
              </p:ext>
            </p:extLst>
          </p:nvPr>
        </p:nvGraphicFramePr>
        <p:xfrm>
          <a:off x="573665" y="2586775"/>
          <a:ext cx="5877935" cy="2041037"/>
        </p:xfrm>
        <a:graphic>
          <a:graphicData uri="http://schemas.openxmlformats.org/drawingml/2006/table">
            <a:tbl>
              <a:tblPr firstRow="1" bandRow="1">
                <a:tableStyleId>{5940675A-B579-460E-94D1-54222C63F5DA}</a:tableStyleId>
              </a:tblPr>
              <a:tblGrid>
                <a:gridCol w="2332095">
                  <a:extLst>
                    <a:ext uri="{9D8B030D-6E8A-4147-A177-3AD203B41FA5}">
                      <a16:colId xmlns:a16="http://schemas.microsoft.com/office/drawing/2014/main" val="711297299"/>
                    </a:ext>
                  </a:extLst>
                </a:gridCol>
                <a:gridCol w="3545840">
                  <a:extLst>
                    <a:ext uri="{9D8B030D-6E8A-4147-A177-3AD203B41FA5}">
                      <a16:colId xmlns:a16="http://schemas.microsoft.com/office/drawing/2014/main" val="45046305"/>
                    </a:ext>
                  </a:extLst>
                </a:gridCol>
              </a:tblGrid>
              <a:tr h="430745">
                <a:tc>
                  <a:txBody>
                    <a:bodyPr/>
                    <a:lstStyle/>
                    <a:p>
                      <a:endParaRPr lang="en-IN" dirty="0"/>
                    </a:p>
                  </a:txBody>
                  <a:tcPr/>
                </a:tc>
                <a:tc>
                  <a:txBody>
                    <a:bodyPr/>
                    <a:lstStyle/>
                    <a:p>
                      <a:endParaRPr lang="en-IN"/>
                    </a:p>
                  </a:txBody>
                  <a:tcPr/>
                </a:tc>
                <a:extLst>
                  <a:ext uri="{0D108BD9-81ED-4DB2-BD59-A6C34878D82A}">
                    <a16:rowId xmlns:a16="http://schemas.microsoft.com/office/drawing/2014/main" val="2251244711"/>
                  </a:ext>
                </a:extLst>
              </a:tr>
              <a:tr h="402573">
                <a:tc>
                  <a:txBody>
                    <a:bodyPr/>
                    <a:lstStyle/>
                    <a:p>
                      <a:r>
                        <a:rPr lang="en-US" b="0" dirty="0"/>
                        <a:t>20211CSE0114</a:t>
                      </a:r>
                      <a:endParaRPr lang="en-IN" b="0" dirty="0"/>
                    </a:p>
                  </a:txBody>
                  <a:tcPr/>
                </a:tc>
                <a:tc>
                  <a:txBody>
                    <a:bodyPr/>
                    <a:lstStyle/>
                    <a:p>
                      <a:r>
                        <a:rPr lang="en-US" b="0" dirty="0"/>
                        <a:t>REDDY MASY TEJA</a:t>
                      </a:r>
                      <a:endParaRPr lang="en-IN" b="0" dirty="0"/>
                    </a:p>
                  </a:txBody>
                  <a:tcPr/>
                </a:tc>
                <a:extLst>
                  <a:ext uri="{0D108BD9-81ED-4DB2-BD59-A6C34878D82A}">
                    <a16:rowId xmlns:a16="http://schemas.microsoft.com/office/drawing/2014/main" val="4018156557"/>
                  </a:ext>
                </a:extLst>
              </a:tr>
              <a:tr h="402573">
                <a:tc>
                  <a:txBody>
                    <a:bodyPr/>
                    <a:lstStyle/>
                    <a:p>
                      <a:r>
                        <a:rPr lang="en-US" b="0" dirty="0"/>
                        <a:t>20211CSE0112</a:t>
                      </a:r>
                      <a:endParaRPr lang="en-IN" b="0" dirty="0"/>
                    </a:p>
                  </a:txBody>
                  <a:tcPr/>
                </a:tc>
                <a:tc>
                  <a:txBody>
                    <a:bodyPr/>
                    <a:lstStyle/>
                    <a:p>
                      <a:r>
                        <a:rPr lang="en-US" b="0" dirty="0"/>
                        <a:t>KASTURI DEEPAK</a:t>
                      </a:r>
                      <a:endParaRPr lang="en-IN" b="0" dirty="0"/>
                    </a:p>
                  </a:txBody>
                  <a:tcPr/>
                </a:tc>
                <a:extLst>
                  <a:ext uri="{0D108BD9-81ED-4DB2-BD59-A6C34878D82A}">
                    <a16:rowId xmlns:a16="http://schemas.microsoft.com/office/drawing/2014/main" val="107384391"/>
                  </a:ext>
                </a:extLst>
              </a:tr>
              <a:tr h="402573">
                <a:tc>
                  <a:txBody>
                    <a:bodyPr/>
                    <a:lstStyle/>
                    <a:p>
                      <a:r>
                        <a:rPr lang="en-US" b="0" dirty="0"/>
                        <a:t>20211CSE0125</a:t>
                      </a:r>
                      <a:endParaRPr lang="en-IN" b="0" dirty="0"/>
                    </a:p>
                  </a:txBody>
                  <a:tcPr/>
                </a:tc>
                <a:tc>
                  <a:txBody>
                    <a:bodyPr/>
                    <a:lstStyle/>
                    <a:p>
                      <a:r>
                        <a:rPr lang="en-IN" b="0" dirty="0"/>
                        <a:t>D PHANI BALA JASWANTH</a:t>
                      </a:r>
                    </a:p>
                  </a:txBody>
                  <a:tcPr/>
                </a:tc>
                <a:extLst>
                  <a:ext uri="{0D108BD9-81ED-4DB2-BD59-A6C34878D82A}">
                    <a16:rowId xmlns:a16="http://schemas.microsoft.com/office/drawing/2014/main" val="722418019"/>
                  </a:ext>
                </a:extLst>
              </a:tr>
              <a:tr h="402573">
                <a:tc>
                  <a:txBody>
                    <a:bodyPr/>
                    <a:lstStyle/>
                    <a:p>
                      <a:r>
                        <a:rPr lang="en-US" b="0" dirty="0"/>
                        <a:t>20211CSE0121</a:t>
                      </a:r>
                      <a:endParaRPr lang="en-IN" b="0" dirty="0"/>
                    </a:p>
                  </a:txBody>
                  <a:tcPr/>
                </a:tc>
                <a:tc>
                  <a:txBody>
                    <a:bodyPr/>
                    <a:lstStyle/>
                    <a:p>
                      <a:r>
                        <a:rPr lang="en-US" b="0" dirty="0"/>
                        <a:t>YAGANTI PRAVEN</a:t>
                      </a:r>
                      <a:endParaRPr lang="en-IN" b="0" dirty="0"/>
                    </a:p>
                  </a:txBody>
                  <a:tcPr/>
                </a:tc>
                <a:extLst>
                  <a:ext uri="{0D108BD9-81ED-4DB2-BD59-A6C34878D82A}">
                    <a16:rowId xmlns:a16="http://schemas.microsoft.com/office/drawing/2014/main" val="3308615069"/>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8" name="Content Placeholder 7">
            <a:extLst>
              <a:ext uri="{FF2B5EF4-FFF2-40B4-BE49-F238E27FC236}">
                <a16:creationId xmlns:a16="http://schemas.microsoft.com/office/drawing/2014/main" id="{C793BC3D-4E2D-2DEC-397C-2B4D3AC725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300" y="1143000"/>
            <a:ext cx="4953000" cy="4953000"/>
          </a:xfrm>
        </p:spPr>
      </p:pic>
      <p:sp>
        <p:nvSpPr>
          <p:cNvPr id="6" name="AutoShape 4">
            <a:extLst>
              <a:ext uri="{FF2B5EF4-FFF2-40B4-BE49-F238E27FC236}">
                <a16:creationId xmlns:a16="http://schemas.microsoft.com/office/drawing/2014/main" id="{DF0ACB04-DDC1-A2A5-9787-E340F553B1D3}"/>
              </a:ext>
            </a:extLst>
          </p:cNvPr>
          <p:cNvSpPr>
            <a:spLocks noChangeAspect="1" noChangeArrowheads="1"/>
          </p:cNvSpPr>
          <p:nvPr/>
        </p:nvSpPr>
        <p:spPr bwMode="auto">
          <a:xfrm>
            <a:off x="5943600" y="407894"/>
            <a:ext cx="3173506" cy="317350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software components</a:t>
            </a:r>
            <a:endParaRPr lang="en-IN" dirty="0"/>
          </a:p>
        </p:txBody>
      </p:sp>
      <p:sp>
        <p:nvSpPr>
          <p:cNvPr id="5" name="Rectangle 2">
            <a:extLst>
              <a:ext uri="{FF2B5EF4-FFF2-40B4-BE49-F238E27FC236}">
                <a16:creationId xmlns:a16="http://schemas.microsoft.com/office/drawing/2014/main" id="{B9E12F3A-05EE-0346-37CD-602B1F068448}"/>
              </a:ext>
            </a:extLst>
          </p:cNvPr>
          <p:cNvSpPr>
            <a:spLocks noGrp="1" noChangeArrowheads="1"/>
          </p:cNvSpPr>
          <p:nvPr>
            <p:ph idx="1"/>
          </p:nvPr>
        </p:nvSpPr>
        <p:spPr bwMode="auto">
          <a:xfrm>
            <a:off x="812800" y="957231"/>
            <a:ext cx="9706503"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 Development: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Flutter (Dart) / React Native</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Cross-platform mobile application development (Android &amp; iOS)</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Alternative:</a:t>
            </a:r>
            <a:r>
              <a:rPr kumimoji="0" lang="en-US" altLang="en-US" b="0" i="0" u="none" strike="noStrike" cap="none" normalizeH="0" baseline="0" dirty="0">
                <a:ln>
                  <a:noFill/>
                </a:ln>
                <a:solidFill>
                  <a:schemeClr val="tx1"/>
                </a:solidFill>
                <a:effectLst/>
                <a:latin typeface="Arial" panose="020B0604020202020204" pitchFamily="34" charset="0"/>
              </a:rPr>
              <a:t> Native Android (Java/Kotlin) or iOS (Swift)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Development: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Node.js (Express.js) / Django (Python) / Spring Boot (Java)</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Handles business logic, authentication, and API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 Management System (DBMS):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a:t>
            </a:r>
            <a:r>
              <a:rPr kumimoji="0" lang="en-US" altLang="en-US" b="0" i="0" u="none" strike="noStrike" cap="none" normalizeH="0" baseline="0" dirty="0" err="1">
                <a:ln>
                  <a:noFill/>
                </a:ln>
                <a:solidFill>
                  <a:schemeClr val="tx1"/>
                </a:solidFill>
                <a:effectLst/>
                <a:latin typeface="Arial" panose="020B0604020202020204" pitchFamily="34" charset="0"/>
              </a:rPr>
              <a:t>Firestore</a:t>
            </a:r>
            <a:r>
              <a:rPr kumimoji="0" lang="en-US" altLang="en-US" b="0" i="0" u="none" strike="noStrike" cap="none" normalizeH="0" baseline="0" dirty="0">
                <a:ln>
                  <a:noFill/>
                </a:ln>
                <a:solidFill>
                  <a:schemeClr val="tx1"/>
                </a:solidFill>
                <a:effectLst/>
                <a:latin typeface="Arial" panose="020B0604020202020204" pitchFamily="34" charset="0"/>
              </a:rPr>
              <a:t> / MySQL / PostgreSQL / MongoDB</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Stores user profiles, case details, chat logs, and appointment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Authentication &amp; Security: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Authentication / OAuth 2.0 / JWT (JSON Web Token)</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Secure user authentication and role-based access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Realtime Database / </a:t>
            </a:r>
            <a:r>
              <a:rPr kumimoji="0" lang="en-US" altLang="en-US" b="0" i="0" u="none" strike="noStrike" cap="none" normalizeH="0" baseline="0" dirty="0" err="1">
                <a:ln>
                  <a:noFill/>
                </a:ln>
                <a:solidFill>
                  <a:schemeClr val="tx1"/>
                </a:solidFill>
                <a:effectLst/>
                <a:latin typeface="Arial" panose="020B0604020202020204" pitchFamily="34" charset="0"/>
              </a:rPr>
              <a:t>WebSockets</a:t>
            </a:r>
            <a:r>
              <a:rPr kumimoji="0" lang="en-US" altLang="en-US" b="0" i="0" u="none" strike="noStrike" cap="none" normalizeH="0" baseline="0" dirty="0">
                <a:ln>
                  <a:noFill/>
                </a:ln>
                <a:solidFill>
                  <a:schemeClr val="tx1"/>
                </a:solidFill>
                <a:effectLst/>
                <a:latin typeface="Arial" panose="020B0604020202020204" pitchFamily="34" charset="0"/>
              </a:rPr>
              <a:t> (Socket.io)</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Enables real-time messaging between lawyers and prisoners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270CBE1C-82AD-E770-882E-EDB2007CB3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4160" y="1021080"/>
            <a:ext cx="8187390" cy="4910546"/>
          </a:xfrm>
        </p:spPr>
      </p:pic>
      <p:pic>
        <p:nvPicPr>
          <p:cNvPr id="3" name="Picture 2">
            <a:extLst>
              <a:ext uri="{FF2B5EF4-FFF2-40B4-BE49-F238E27FC236}">
                <a16:creationId xmlns:a16="http://schemas.microsoft.com/office/drawing/2014/main" id="{F8C7308F-7979-619C-DBC0-378C5D6236E8}"/>
              </a:ext>
            </a:extLst>
          </p:cNvPr>
          <p:cNvPicPr>
            <a:picLocks noChangeAspect="1"/>
          </p:cNvPicPr>
          <p:nvPr/>
        </p:nvPicPr>
        <p:blipFill>
          <a:blip r:embed="rId3"/>
          <a:stretch>
            <a:fillRect/>
          </a:stretch>
        </p:blipFill>
        <p:spPr>
          <a:xfrm>
            <a:off x="1630293" y="926375"/>
            <a:ext cx="8931414" cy="500525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8" name="Rectangle 5">
            <a:extLst>
              <a:ext uri="{FF2B5EF4-FFF2-40B4-BE49-F238E27FC236}">
                <a16:creationId xmlns:a16="http://schemas.microsoft.com/office/drawing/2014/main" id="{BAB3578A-C83A-B840-9436-35597E00048D}"/>
              </a:ext>
            </a:extLst>
          </p:cNvPr>
          <p:cNvSpPr>
            <a:spLocks noGrp="1" noChangeArrowheads="1"/>
          </p:cNvSpPr>
          <p:nvPr>
            <p:ph idx="1"/>
          </p:nvPr>
        </p:nvSpPr>
        <p:spPr bwMode="auto">
          <a:xfrm>
            <a:off x="322730" y="1060928"/>
            <a:ext cx="11788588"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Enhanced Communication</a:t>
            </a:r>
            <a:r>
              <a:rPr kumimoji="0" lang="en-US" altLang="en-US" sz="1900" b="0" i="0" u="none" strike="noStrike" cap="none" normalizeH="0" baseline="0" dirty="0">
                <a:ln>
                  <a:noFill/>
                </a:ln>
                <a:solidFill>
                  <a:schemeClr val="tx1"/>
                </a:solidFill>
                <a:effectLst/>
                <a:latin typeface="Arial" panose="020B0604020202020204" pitchFamily="34" charset="0"/>
              </a:rPr>
              <a:t> – The platform will enable seamless communication between undertrial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prisoners and their legal representatives through real-time messaging and updates.</a:t>
            </a:r>
          </a:p>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Improved Case Transparency</a:t>
            </a:r>
            <a:r>
              <a:rPr kumimoji="0" lang="en-US" altLang="en-US" sz="1900" b="0" i="0" u="none" strike="noStrike" cap="none" normalizeH="0" baseline="0" dirty="0">
                <a:ln>
                  <a:noFill/>
                </a:ln>
                <a:solidFill>
                  <a:schemeClr val="tx1"/>
                </a:solidFill>
                <a:effectLst/>
                <a:latin typeface="Arial" panose="020B0604020202020204" pitchFamily="34" charset="0"/>
              </a:rPr>
              <a:t> – Prisoners and their families will have access to up-to-date case details, </a:t>
            </a:r>
            <a:endParaRPr lang="en-US" altLang="en-US" sz="19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reducing misinformation and improving legal awareness.</a:t>
            </a:r>
          </a:p>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Efficient Appointment Scheduling</a:t>
            </a:r>
            <a:r>
              <a:rPr kumimoji="0" lang="en-US" altLang="en-US" sz="1900" b="0" i="0" u="none" strike="noStrike" cap="none" normalizeH="0" baseline="0" dirty="0">
                <a:ln>
                  <a:noFill/>
                </a:ln>
                <a:solidFill>
                  <a:schemeClr val="tx1"/>
                </a:solidFill>
                <a:effectLst/>
                <a:latin typeface="Arial" panose="020B0604020202020204" pitchFamily="34" charset="0"/>
              </a:rPr>
              <a:t> – Automated scheduling will minimize conflicts and delays, ensuring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better coordination between lawyers and clients.</a:t>
            </a:r>
          </a:p>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AI-Powered Assistance</a:t>
            </a:r>
            <a:r>
              <a:rPr kumimoji="0" lang="en-US" altLang="en-US" sz="1900" b="0" i="0" u="none" strike="noStrike" cap="none" normalizeH="0" baseline="0" dirty="0">
                <a:ln>
                  <a:noFill/>
                </a:ln>
                <a:solidFill>
                  <a:schemeClr val="tx1"/>
                </a:solidFill>
                <a:effectLst/>
                <a:latin typeface="Arial" panose="020B0604020202020204" pitchFamily="34" charset="0"/>
              </a:rPr>
              <a:t> – The chatbot will provide quick responses to legal inquiries, reducing the workload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for judges and attorneys.</a:t>
            </a:r>
          </a:p>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Secure and Role-Based Access</a:t>
            </a:r>
            <a:r>
              <a:rPr kumimoji="0" lang="en-US" altLang="en-US" sz="1900" b="0" i="0" u="none" strike="noStrike" cap="none" normalizeH="0" baseline="0" dirty="0">
                <a:ln>
                  <a:noFill/>
                </a:ln>
                <a:solidFill>
                  <a:schemeClr val="tx1"/>
                </a:solidFill>
                <a:effectLst/>
                <a:latin typeface="Arial" panose="020B0604020202020204" pitchFamily="34" charset="0"/>
              </a:rPr>
              <a:t> – Strong authentication mechanisms will ensure only authorized users can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access sensitive legal data.</a:t>
            </a:r>
          </a:p>
          <a:p>
            <a:pPr marL="400050" lvl="1" indent="0" eaLnBrk="0" fontAlgn="base" hangingPunct="0">
              <a:spcBef>
                <a:spcPct val="0"/>
              </a:spcBef>
              <a:spcAft>
                <a:spcPct val="0"/>
              </a:spcAft>
              <a:buFontTx/>
              <a:buChar char="•"/>
            </a:pPr>
            <a:r>
              <a:rPr kumimoji="0" lang="en-US" altLang="en-US" sz="1900" b="1" i="0" u="none" strike="noStrike" cap="none" normalizeH="0" baseline="0" dirty="0">
                <a:ln>
                  <a:noFill/>
                </a:ln>
                <a:solidFill>
                  <a:schemeClr val="tx1"/>
                </a:solidFill>
                <a:effectLst/>
                <a:latin typeface="Arial" panose="020B0604020202020204" pitchFamily="34" charset="0"/>
              </a:rPr>
              <a:t>Streamlined Legal Document Management</a:t>
            </a:r>
            <a:r>
              <a:rPr kumimoji="0" lang="en-US" altLang="en-US" sz="1900" b="0" i="0" u="none" strike="noStrike" cap="none" normalizeH="0" baseline="0" dirty="0">
                <a:ln>
                  <a:noFill/>
                </a:ln>
                <a:solidFill>
                  <a:schemeClr val="tx1"/>
                </a:solidFill>
                <a:effectLst/>
                <a:latin typeface="Arial" panose="020B0604020202020204" pitchFamily="34" charset="0"/>
              </a:rPr>
              <a:t> – The application will facilitate easy storage, retrieval, and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900" b="0" i="0" u="none" strike="noStrike" cap="none" normalizeH="0" baseline="0" dirty="0">
                <a:ln>
                  <a:noFill/>
                </a:ln>
                <a:solidFill>
                  <a:schemeClr val="tx1"/>
                </a:solidFill>
                <a:effectLst/>
                <a:latin typeface="Arial" panose="020B0604020202020204" pitchFamily="34" charset="0"/>
              </a:rPr>
              <a:t>	sharing of legal documents between clients and lawyers.</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94FFBD-BB58-3548-6596-80B1190912EF}"/>
              </a:ext>
            </a:extLst>
          </p:cNvPr>
          <p:cNvSpPr txBox="1"/>
          <p:nvPr/>
        </p:nvSpPr>
        <p:spPr>
          <a:xfrm>
            <a:off x="493059" y="977153"/>
            <a:ext cx="11116235" cy="3728649"/>
          </a:xfrm>
          <a:prstGeom prst="rect">
            <a:avLst/>
          </a:prstGeom>
          <a:noFill/>
        </p:spPr>
        <p:txBody>
          <a:bodyPr wrap="square">
            <a:spAutoFit/>
          </a:bodyPr>
          <a:lstStyle/>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Increased Legal Awareness</a:t>
            </a:r>
            <a:r>
              <a:rPr kumimoji="0" lang="en-US" altLang="en-US" sz="2000" b="0" i="0" u="none" strike="noStrike" cap="none" normalizeH="0" baseline="0" dirty="0">
                <a:ln>
                  <a:noFill/>
                </a:ln>
                <a:solidFill>
                  <a:schemeClr val="tx1"/>
                </a:solidFill>
                <a:effectLst/>
                <a:latin typeface="Arial" panose="020B0604020202020204" pitchFamily="34" charset="0"/>
              </a:rPr>
              <a:t> – Prisoners will receive personalized legal advice, improving their understanding of rights and legal processes.</a:t>
            </a: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Better Rehabilitation Support</a:t>
            </a:r>
            <a:r>
              <a:rPr kumimoji="0" lang="en-US" altLang="en-US" sz="2000" b="0" i="0" u="none" strike="noStrike" cap="none" normalizeH="0" baseline="0" dirty="0">
                <a:ln>
                  <a:noFill/>
                </a:ln>
                <a:solidFill>
                  <a:schemeClr val="tx1"/>
                </a:solidFill>
                <a:effectLst/>
                <a:latin typeface="Arial" panose="020B0604020202020204" pitchFamily="34" charset="0"/>
              </a:rPr>
              <a:t> – Access to legal and medical services will contribute to the overall well-being and rehabilitation of undertrial prisoners.</a:t>
            </a: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Reduced Workload for Legal Professionals</a:t>
            </a:r>
            <a:r>
              <a:rPr kumimoji="0" lang="en-US" altLang="en-US" sz="2000" b="0" i="0" u="none" strike="noStrike" cap="none" normalizeH="0" baseline="0" dirty="0">
                <a:ln>
                  <a:noFill/>
                </a:ln>
                <a:solidFill>
                  <a:schemeClr val="tx1"/>
                </a:solidFill>
                <a:effectLst/>
                <a:latin typeface="Arial" panose="020B0604020202020204" pitchFamily="34" charset="0"/>
              </a:rPr>
              <a:t> – Automation of routine tasks like case updates and appointment scheduling will allow lawyers to focus on legal strategy.</a:t>
            </a:r>
          </a:p>
          <a:p>
            <a:pPr lvl="1" eaLnBrk="0" fontAlgn="base" hangingPunct="0">
              <a:lnSpc>
                <a:spcPct val="15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Scalable and Future-Ready Platform</a:t>
            </a:r>
            <a:r>
              <a:rPr kumimoji="0" lang="en-US" altLang="en-US" sz="2000" b="0" i="0" u="none" strike="noStrike" cap="none" normalizeH="0" baseline="0" dirty="0">
                <a:ln>
                  <a:noFill/>
                </a:ln>
                <a:solidFill>
                  <a:schemeClr val="tx1"/>
                </a:solidFill>
                <a:effectLst/>
                <a:latin typeface="Arial" panose="020B0604020202020204" pitchFamily="34" charset="0"/>
              </a:rPr>
              <a:t> – The system will be designed for easy expansion to include additional legal aid services, AI enhancements, and multi-language support.</a:t>
            </a:r>
          </a:p>
        </p:txBody>
      </p:sp>
    </p:spTree>
    <p:extLst>
      <p:ext uri="{BB962C8B-B14F-4D97-AF65-F5344CB8AC3E}">
        <p14:creationId xmlns:p14="http://schemas.microsoft.com/office/powerpoint/2010/main" val="3066663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85000" lnSpcReduction="20000"/>
          </a:bodyPr>
          <a:lstStyle/>
          <a:p>
            <a:r>
              <a:rPr lang="en-GB" dirty="0">
                <a:latin typeface="Arial" panose="020B0604020202020204" pitchFamily="34" charset="0"/>
                <a:cs typeface="Arial" panose="020B0604020202020204" pitchFamily="34" charset="0"/>
              </a:rPr>
              <a:t>The technology-driven support system for undertrial prisoners integrates key components to enhance legal assistance, communication, and case management efficiency. The primary components of the system include:</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AI-Powered Chatbot:</a:t>
            </a:r>
            <a:r>
              <a:rPr lang="en-GB" dirty="0">
                <a:latin typeface="Arial" panose="020B0604020202020204" pitchFamily="34" charset="0"/>
                <a:cs typeface="Arial" panose="020B0604020202020204" pitchFamily="34" charset="0"/>
              </a:rPr>
              <a:t> Assists legal professionals and prisoners by answering queries and providing legal information, reducing workload and response times.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Secure User Authentication:</a:t>
            </a:r>
            <a:r>
              <a:rPr lang="en-GB" dirty="0">
                <a:latin typeface="Arial" panose="020B0604020202020204" pitchFamily="34" charset="0"/>
                <a:cs typeface="Arial" panose="020B0604020202020204" pitchFamily="34" charset="0"/>
              </a:rPr>
              <a:t> Ensures role-based access control for prisoners, lawyers, and judges, maintaining data security and privacy.</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Appointment Management System:</a:t>
            </a:r>
            <a:r>
              <a:rPr lang="en-GB" dirty="0">
                <a:latin typeface="Arial" panose="020B0604020202020204" pitchFamily="34" charset="0"/>
                <a:cs typeface="Arial" panose="020B0604020202020204" pitchFamily="34" charset="0"/>
              </a:rPr>
              <a:t> Streamlines scheduling between clients and legal representatives, preventing conflicts and ensuring timely consultations.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Case Management Module:</a:t>
            </a:r>
            <a:r>
              <a:rPr lang="en-GB" dirty="0">
                <a:latin typeface="Arial" panose="020B0604020202020204" pitchFamily="34" charset="0"/>
                <a:cs typeface="Arial" panose="020B0604020202020204" pitchFamily="34" charset="0"/>
              </a:rPr>
              <a:t> Tracks case progress, stores legal documents, and provides real-time updates to prisoners and their families.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Real-Time Communication:</a:t>
            </a:r>
            <a:r>
              <a:rPr lang="en-GB" dirty="0">
                <a:latin typeface="Arial" panose="020B0604020202020204" pitchFamily="34" charset="0"/>
                <a:cs typeface="Arial" panose="020B0604020202020204" pitchFamily="34" charset="0"/>
              </a:rPr>
              <a:t> Enables direct messaging between prisoners and lawyers for seamless legal discussions and case updates.</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Legal Document Repository:</a:t>
            </a:r>
            <a:r>
              <a:rPr lang="en-GB" dirty="0">
                <a:latin typeface="Arial" panose="020B0604020202020204" pitchFamily="34" charset="0"/>
                <a:cs typeface="Arial" panose="020B0604020202020204" pitchFamily="34" charset="0"/>
              </a:rPr>
              <a:t> Centralized storage for case-related documents, ensuring easy access, retrieval, and secure sharing.</a:t>
            </a:r>
          </a:p>
          <a:p>
            <a:pPr>
              <a:buFont typeface="Arial" panose="020B0604020202020204" pitchFamily="34" charset="0"/>
              <a:buChar char="•"/>
            </a:pPr>
            <a:r>
              <a:rPr lang="en-GB" b="1" dirty="0">
                <a:latin typeface="Arial" panose="020B0604020202020204" pitchFamily="34" charset="0"/>
                <a:cs typeface="Arial" panose="020B0604020202020204" pitchFamily="34" charset="0"/>
              </a:rPr>
              <a:t>Integration with Cloud Database:</a:t>
            </a:r>
            <a:r>
              <a:rPr lang="en-GB" dirty="0">
                <a:latin typeface="Arial" panose="020B0604020202020204" pitchFamily="34" charset="0"/>
                <a:cs typeface="Arial" panose="020B0604020202020204" pitchFamily="34" charset="0"/>
              </a:rPr>
              <a:t> Ensures efficient data management, allowing secure storage and retrieval of case information.</a:t>
            </a:r>
          </a:p>
        </p:txBody>
      </p:sp>
    </p:spTree>
    <p:extLst>
      <p:ext uri="{BB962C8B-B14F-4D97-AF65-F5344CB8AC3E}">
        <p14:creationId xmlns:p14="http://schemas.microsoft.com/office/powerpoint/2010/main" val="2238571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604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IN" sz="2400" dirty="0">
              <a:solidFill>
                <a:schemeClr val="accent1"/>
              </a:solidFill>
            </a:endParaRPr>
          </a:p>
          <a:p>
            <a:pPr marL="342900" indent="-190500" algn="just">
              <a:spcBef>
                <a:spcPts val="0"/>
              </a:spcBef>
              <a:buSzPct val="100000"/>
              <a:buFont typeface="Arial"/>
              <a:buNone/>
            </a:pPr>
            <a:r>
              <a:rPr lang="en-US" sz="2200" b="1" dirty="0">
                <a:solidFill>
                  <a:schemeClr val="accent1"/>
                </a:solidFill>
                <a:latin typeface="Cambria" panose="02040503050406030204" pitchFamily="18" charset="0"/>
                <a:ea typeface="Cambria" panose="02040503050406030204" pitchFamily="18" charset="0"/>
                <a:hlinkClick r:id="rId3" action="ppaction://hlinkfile"/>
              </a:rPr>
              <a:t>https://github.com/deepak/</a:t>
            </a:r>
            <a:r>
              <a:rPr lang="en-US" sz="2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3" action="ppaction://hlinkfile"/>
              </a:rPr>
              <a:t>Tech-Driven Solutions for Undertrial Prisoners in India</a:t>
            </a:r>
            <a:endParaRPr lang="en-US" sz="2200" b="1" dirty="0">
              <a:solidFill>
                <a:schemeClr val="accent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203200" y="1026160"/>
            <a:ext cx="11785600" cy="5069839"/>
          </a:xfrm>
        </p:spPr>
        <p:txBody>
          <a:bodyPr/>
          <a:lstStyle/>
          <a:p>
            <a:pPr>
              <a:buFont typeface="Wingdings" panose="05000000000000000000" pitchFamily="2" charset="2"/>
              <a:buChar char="Ø"/>
            </a:pPr>
            <a:endParaRPr lang="en-US" dirty="0">
              <a:solidFill>
                <a:schemeClr val="tx2">
                  <a:lumMod val="60000"/>
                  <a:lumOff val="40000"/>
                </a:schemeClr>
              </a:solidFill>
              <a:latin typeface="Cambria" panose="02040503050406030204" pitchFamily="18" charset="0"/>
              <a:ea typeface="Cambria" panose="02040503050406030204" pitchFamily="18" charset="0"/>
            </a:endParaRPr>
          </a:p>
          <a:p>
            <a:pPr marL="0" indent="0">
              <a:buNone/>
            </a:pPr>
            <a:endParaRPr lang="en-US" dirty="0">
              <a:solidFill>
                <a:schemeClr val="accent1"/>
              </a:solidFill>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GB" dirty="0"/>
          </a:p>
        </p:txBody>
      </p:sp>
      <p:sp>
        <p:nvSpPr>
          <p:cNvPr id="5" name="TextBox 4">
            <a:extLst>
              <a:ext uri="{FF2B5EF4-FFF2-40B4-BE49-F238E27FC236}">
                <a16:creationId xmlns:a16="http://schemas.microsoft.com/office/drawing/2014/main" id="{86F3DCF8-92D5-0F8C-3A46-D9249CDC1962}"/>
              </a:ext>
            </a:extLst>
          </p:cNvPr>
          <p:cNvSpPr txBox="1"/>
          <p:nvPr/>
        </p:nvSpPr>
        <p:spPr>
          <a:xfrm>
            <a:off x="203200" y="1026160"/>
            <a:ext cx="12100560" cy="4708981"/>
          </a:xfrm>
          <a:prstGeom prst="rect">
            <a:avLst/>
          </a:prstGeom>
          <a:noFill/>
        </p:spPr>
        <p:txBody>
          <a:bodyPr wrap="square">
            <a:spAutoFit/>
          </a:bodyPr>
          <a:lstStyle/>
          <a:p>
            <a:pPr marL="285750" indent="-285750">
              <a:buFont typeface="Wingdings" panose="05000000000000000000" pitchFamily="2" charset="2"/>
              <a:buChar char="Ø"/>
            </a:pPr>
            <a:r>
              <a:rPr lang="en-IN" sz="2000" dirty="0"/>
              <a:t> G. Duwe and K. Kim, ‘‘Out with the old and in with the new? An empirical comparison of supervised learning algorithms to predict recidivism,’’ Criminal Justice Policy Rev., vol. 28, no. 6, pp. 570–600, Jul. 2017. </a:t>
            </a:r>
          </a:p>
          <a:p>
            <a:pPr marL="285750" indent="-285750">
              <a:buFont typeface="Wingdings" panose="05000000000000000000" pitchFamily="2" charset="2"/>
              <a:buChar char="Ø"/>
            </a:pPr>
            <a:r>
              <a:rPr lang="en-IN" sz="2000" dirty="0"/>
              <a:t> M. </a:t>
            </a:r>
            <a:r>
              <a:rPr lang="en-IN" sz="2000" dirty="0" err="1"/>
              <a:t>Mohandes</a:t>
            </a:r>
            <a:r>
              <a:rPr lang="en-IN" sz="2000" dirty="0"/>
              <a:t>, M. </a:t>
            </a:r>
            <a:r>
              <a:rPr lang="en-IN" sz="2000" dirty="0" err="1"/>
              <a:t>Deriche</a:t>
            </a:r>
            <a:r>
              <a:rPr lang="en-IN" sz="2000" dirty="0"/>
              <a:t>, and S. O. Aliyu, ‘‘Classifiers combination techniques: A comprehensive review,’’ IEEE Access, vol. 6, pp. 19626–19639, 2018. </a:t>
            </a:r>
          </a:p>
          <a:p>
            <a:pPr marL="285750" indent="-285750">
              <a:buFont typeface="Wingdings" panose="05000000000000000000" pitchFamily="2" charset="2"/>
              <a:buChar char="Ø"/>
            </a:pPr>
            <a:r>
              <a:rPr lang="en-IN" sz="2000" dirty="0"/>
              <a:t> J. van Dijk, S. </a:t>
            </a:r>
            <a:r>
              <a:rPr lang="en-IN" sz="2000" dirty="0" err="1"/>
              <a:t>Kalidien</a:t>
            </a:r>
            <a:r>
              <a:rPr lang="en-IN" sz="2000" dirty="0"/>
              <a:t>, and S. </a:t>
            </a:r>
            <a:r>
              <a:rPr lang="en-IN" sz="2000" dirty="0" err="1"/>
              <a:t>Choenni</a:t>
            </a:r>
            <a:r>
              <a:rPr lang="en-IN" sz="2000" dirty="0"/>
              <a:t>, ‘‘Smart monitoring of the criminal justice system,’’ Government Inf. Quart., vol. 35, no. 4, pp. S24–S32, Oct. 2018. </a:t>
            </a:r>
          </a:p>
          <a:p>
            <a:pPr marL="285750" indent="-285750">
              <a:buFont typeface="Wingdings" panose="05000000000000000000" pitchFamily="2" charset="2"/>
              <a:buChar char="Ø"/>
            </a:pPr>
            <a:r>
              <a:rPr lang="en-IN" sz="2000" dirty="0"/>
              <a:t> S. Nakayama, E. Krasner, L. Zino, and M. </a:t>
            </a:r>
            <a:r>
              <a:rPr lang="en-IN" sz="2000" dirty="0" err="1"/>
              <a:t>Porfiri</a:t>
            </a:r>
            <a:r>
              <a:rPr lang="en-IN" sz="2000" dirty="0"/>
              <a:t>, ‘‘Social information and spontaneous emergence of leaders in human groups,’’ J. Roy. Soc. Interface, vol. 16, no. 151, Feb. 2019, Art. no. 20180938.</a:t>
            </a:r>
          </a:p>
          <a:p>
            <a:pPr marL="285750" indent="-285750">
              <a:buFont typeface="Wingdings" panose="05000000000000000000" pitchFamily="2" charset="2"/>
              <a:buChar char="Ø"/>
            </a:pPr>
            <a:r>
              <a:rPr lang="en-IN" sz="2000" dirty="0"/>
              <a:t>F. </a:t>
            </a:r>
            <a:r>
              <a:rPr lang="en-IN" sz="2000" dirty="0" err="1"/>
              <a:t>Ishowo-Oloko</a:t>
            </a:r>
            <a:r>
              <a:rPr lang="en-IN" sz="2000" dirty="0"/>
              <a:t>, J.-F. </a:t>
            </a:r>
            <a:r>
              <a:rPr lang="en-IN" sz="2000" dirty="0" err="1"/>
              <a:t>Bonnefon</a:t>
            </a:r>
            <a:r>
              <a:rPr lang="en-IN" sz="2000" dirty="0"/>
              <a:t>, Z. </a:t>
            </a:r>
            <a:r>
              <a:rPr lang="en-IN" sz="2000" dirty="0" err="1"/>
              <a:t>Soroye</a:t>
            </a:r>
            <a:r>
              <a:rPr lang="en-IN" sz="2000" dirty="0"/>
              <a:t>, J. Crandall, I. </a:t>
            </a:r>
            <a:r>
              <a:rPr lang="en-IN" sz="2000" dirty="0" err="1"/>
              <a:t>Rahwan</a:t>
            </a:r>
            <a:r>
              <a:rPr lang="en-IN" sz="2000" dirty="0"/>
              <a:t>, and T. </a:t>
            </a:r>
            <a:r>
              <a:rPr lang="en-IN" sz="2000" dirty="0" err="1"/>
              <a:t>Rahwan</a:t>
            </a:r>
            <a:r>
              <a:rPr lang="en-IN" sz="2000" dirty="0"/>
              <a:t>, ‘‘</a:t>
            </a:r>
            <a:r>
              <a:rPr lang="en-IN" sz="2000" dirty="0" err="1"/>
              <a:t>Behavioral</a:t>
            </a:r>
            <a:r>
              <a:rPr lang="en-IN" sz="2000" dirty="0"/>
              <a:t> evidence for a transparency–efficiency </a:t>
            </a:r>
            <a:r>
              <a:rPr lang="en-IN" sz="2000" dirty="0" err="1"/>
              <a:t>tradeoff</a:t>
            </a:r>
            <a:r>
              <a:rPr lang="en-IN" sz="2000" dirty="0"/>
              <a:t> in human–machine cooperation,’’ Nature Mach. </a:t>
            </a:r>
            <a:r>
              <a:rPr lang="en-IN" sz="2000" dirty="0" err="1"/>
              <a:t>Intell</a:t>
            </a:r>
            <a:r>
              <a:rPr lang="en-IN" sz="2000" dirty="0"/>
              <a:t>., vol. 1, no. 11, pp. 517–521, 2019. </a:t>
            </a:r>
          </a:p>
          <a:p>
            <a:pPr marL="285750" indent="-285750">
              <a:buFont typeface="Wingdings" panose="05000000000000000000" pitchFamily="2" charset="2"/>
              <a:buChar char="Ø"/>
            </a:pPr>
            <a:endParaRPr lang="en-IN" sz="2000" dirty="0"/>
          </a:p>
          <a:p>
            <a:pPr marL="2857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3613863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0526EE-21F5-7ECE-D2A7-2E5EC24037E3}"/>
              </a:ext>
            </a:extLst>
          </p:cNvPr>
          <p:cNvSpPr txBox="1"/>
          <p:nvPr/>
        </p:nvSpPr>
        <p:spPr>
          <a:xfrm>
            <a:off x="1016000" y="419854"/>
            <a:ext cx="6096000" cy="523220"/>
          </a:xfrm>
          <a:prstGeom prst="rect">
            <a:avLst/>
          </a:prstGeom>
          <a:noFill/>
        </p:spPr>
        <p:txBody>
          <a:bodyPr wrap="square">
            <a:spAutoFit/>
          </a:bodyPr>
          <a:lstStyle/>
          <a:p>
            <a:r>
              <a:rPr lang="en-GB" sz="2800" b="1" dirty="0">
                <a:solidFill>
                  <a:schemeClr val="tx2">
                    <a:lumMod val="75000"/>
                  </a:schemeClr>
                </a:solidFill>
                <a:latin typeface="Verdana" panose="020B0604030504040204" pitchFamily="34" charset="0"/>
                <a:ea typeface="Verdana" panose="020B0604030504040204" pitchFamily="34" charset="0"/>
              </a:rPr>
              <a:t>References</a:t>
            </a:r>
            <a:endParaRPr lang="en-IN" sz="2800" b="1" dirty="0">
              <a:solidFill>
                <a:schemeClr val="tx2">
                  <a:lumMod val="75000"/>
                </a:schemeClr>
              </a:solidFill>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40168C64-0EC7-B9C4-71B4-2ACFF23E6BCE}"/>
              </a:ext>
            </a:extLst>
          </p:cNvPr>
          <p:cNvSpPr txBox="1"/>
          <p:nvPr/>
        </p:nvSpPr>
        <p:spPr>
          <a:xfrm>
            <a:off x="555812" y="1030940"/>
            <a:ext cx="11636188" cy="5016758"/>
          </a:xfrm>
          <a:prstGeom prst="rect">
            <a:avLst/>
          </a:prstGeom>
          <a:noFill/>
        </p:spPr>
        <p:txBody>
          <a:bodyPr wrap="square">
            <a:spAutoFit/>
          </a:bodyPr>
          <a:lstStyle/>
          <a:p>
            <a:pPr marL="285750" indent="-285750">
              <a:buFont typeface="Wingdings" panose="05000000000000000000" pitchFamily="2" charset="2"/>
              <a:buChar char="Ø"/>
            </a:pPr>
            <a:r>
              <a:rPr lang="en-IN" sz="2000" dirty="0"/>
              <a:t>J. Qin, Y. Chen, W. Fu, Y. Kang, and M. Perc, ‘‘</a:t>
            </a:r>
            <a:r>
              <a:rPr lang="en-IN" sz="2000" dirty="0" err="1"/>
              <a:t>Neighborhood</a:t>
            </a:r>
            <a:r>
              <a:rPr lang="en-IN" sz="2000" dirty="0"/>
              <a:t> diversity promotes cooperation in social dilemmas,’’ IEEE Access, vol. 6, pp. 5003–5009, 2018 </a:t>
            </a:r>
          </a:p>
          <a:p>
            <a:pPr marL="285750" indent="-285750">
              <a:buFont typeface="Wingdings" panose="05000000000000000000" pitchFamily="2" charset="2"/>
              <a:buChar char="Ø"/>
            </a:pPr>
            <a:r>
              <a:rPr lang="en-IN" sz="2000" dirty="0"/>
              <a:t>J. Reiman and P. Leighton, Rich Get Richer and the Poor Get Prison: Ideology, Class, and Criminal Justice. Evanston, IL, USA: Routledge, 2015. </a:t>
            </a:r>
          </a:p>
          <a:p>
            <a:pPr marL="285750" indent="-285750">
              <a:buFont typeface="Wingdings" panose="05000000000000000000" pitchFamily="2" charset="2"/>
              <a:buChar char="Ø"/>
            </a:pPr>
            <a:r>
              <a:rPr lang="en-IN" sz="2000" dirty="0"/>
              <a:t> Y. Li, J. Zhang, and M. Perc, ‘‘Effects of compassion on the evolution of cooperation in spatial social dilemmas,’’ Appl. Math. </a:t>
            </a:r>
            <a:r>
              <a:rPr lang="en-IN" sz="2000" dirty="0" err="1"/>
              <a:t>Comput</a:t>
            </a:r>
            <a:r>
              <a:rPr lang="en-IN" sz="2000" dirty="0"/>
              <a:t>., vol. 320, pp. 437–443, Mar. 2018. IJCRT2404142 International Journal of Creative Research Thoughts (IJCRT) www.ijcrt.org b264 www.ijcrt.org © 2024 IJCRT | Volume 12, Issue 4 April 2024 | ISSN: 2320-2882 </a:t>
            </a:r>
          </a:p>
          <a:p>
            <a:pPr marL="285750" indent="-285750">
              <a:buFont typeface="Wingdings" panose="05000000000000000000" pitchFamily="2" charset="2"/>
              <a:buChar char="Ø"/>
            </a:pPr>
            <a:r>
              <a:rPr lang="en-IN" sz="2000" dirty="0"/>
              <a:t> C. Xia, S. Ding, C. Wang, J. Wang, and Z. Chen, ‘‘Risk analysis and enhancement of cooperation yielded by the individual reputation in the spatial public goods game,’’ IEEE Syst. J., vol. 11, no. 3, pp. 1516–1525, Sep. 2016. </a:t>
            </a:r>
          </a:p>
          <a:p>
            <a:pPr marL="285750" indent="-285750">
              <a:buFont typeface="Wingdings" panose="05000000000000000000" pitchFamily="2" charset="2"/>
              <a:buChar char="Ø"/>
            </a:pPr>
            <a:r>
              <a:rPr lang="en-IN" sz="2000" dirty="0"/>
              <a:t> Z. Rong, Z.-X. Wu, and G. Chen, ‘‘Coevolution of strategy-selection time scale and cooperation in spatial Prisoner’s dilemma game,’’ EPL (</a:t>
            </a:r>
            <a:r>
              <a:rPr lang="en-IN" sz="2000" dirty="0" err="1"/>
              <a:t>Europhys</a:t>
            </a:r>
            <a:r>
              <a:rPr lang="en-IN" sz="2000" dirty="0"/>
              <a:t>. Lett.), vol. 102, no. 6, p. 68005, 2013.</a:t>
            </a:r>
            <a:endParaRPr lang="en-IN" sz="20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Ø"/>
            </a:pPr>
            <a:endParaRPr lang="en-IN" sz="2000" dirty="0"/>
          </a:p>
        </p:txBody>
      </p:sp>
    </p:spTree>
    <p:extLst>
      <p:ext uri="{BB962C8B-B14F-4D97-AF65-F5344CB8AC3E}">
        <p14:creationId xmlns:p14="http://schemas.microsoft.com/office/powerpoint/2010/main" val="1956622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4503F-B897-C5DD-601C-46ECB90E5A3E}"/>
              </a:ext>
            </a:extLst>
          </p:cNvPr>
          <p:cNvSpPr>
            <a:spLocks noGrp="1"/>
          </p:cNvSpPr>
          <p:nvPr>
            <p:ph type="title"/>
          </p:nvPr>
        </p:nvSpPr>
        <p:spPr/>
        <p:txBody>
          <a:bodyPr/>
          <a:lstStyle/>
          <a:p>
            <a:r>
              <a:rPr lang="en-US" dirty="0"/>
              <a:t>Project work mapping with SDG</a:t>
            </a:r>
            <a:endParaRPr lang="en-IN" dirty="0"/>
          </a:p>
        </p:txBody>
      </p:sp>
      <p:pic>
        <p:nvPicPr>
          <p:cNvPr id="6" name="Content Placeholder 5">
            <a:extLst>
              <a:ext uri="{FF2B5EF4-FFF2-40B4-BE49-F238E27FC236}">
                <a16:creationId xmlns:a16="http://schemas.microsoft.com/office/drawing/2014/main" id="{9DD8BEC0-9A25-E3A1-BCAC-7D2E2E72A6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70300" y="1143000"/>
            <a:ext cx="4953000" cy="4953000"/>
          </a:xfrm>
        </p:spPr>
      </p:pic>
    </p:spTree>
    <p:extLst>
      <p:ext uri="{BB962C8B-B14F-4D97-AF65-F5344CB8AC3E}">
        <p14:creationId xmlns:p14="http://schemas.microsoft.com/office/powerpoint/2010/main" val="2376261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L="0" indent="0">
              <a:buNone/>
            </a:pPr>
            <a:endParaRPr lang="en-US" sz="800" dirty="0"/>
          </a:p>
          <a:p>
            <a:pPr marL="0" indent="0">
              <a:buNone/>
            </a:pPr>
            <a:endParaRPr lang="en-GB" sz="2000" dirty="0">
              <a:latin typeface="Cambria" panose="02040503050406030204" pitchFamily="18" charset="0"/>
              <a:ea typeface="Cambria" panose="02040503050406030204" pitchFamily="18" charset="0"/>
            </a:endParaRPr>
          </a:p>
        </p:txBody>
      </p:sp>
      <p:sp>
        <p:nvSpPr>
          <p:cNvPr id="7" name="Rectangle 4">
            <a:extLst>
              <a:ext uri="{FF2B5EF4-FFF2-40B4-BE49-F238E27FC236}">
                <a16:creationId xmlns:a16="http://schemas.microsoft.com/office/drawing/2014/main" id="{1EED8645-0072-87D8-BBB2-567269E2FE1D}"/>
              </a:ext>
            </a:extLst>
          </p:cNvPr>
          <p:cNvSpPr>
            <a:spLocks noChangeArrowheads="1"/>
          </p:cNvSpPr>
          <p:nvPr/>
        </p:nvSpPr>
        <p:spPr bwMode="auto">
          <a:xfrm>
            <a:off x="98612" y="920621"/>
            <a:ext cx="11994776"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sz="2000" dirty="0">
                <a:latin typeface="Times New Roman" panose="02020603050405020304" pitchFamily="18" charset="0"/>
                <a:cs typeface="Times New Roman" panose="02020603050405020304" pitchFamily="18" charset="0"/>
              </a:rPr>
              <a:t>In India, undertrial prisoners, who are individuals awaiting trial, often face prolonged detention due to the slow pace of the judicial process. This issue has led to overcrowded prisons and violated fundamental human rights. Tech-driven solutions offer promising ways to address these challenges and ensure more efficient justice. Artificial intelligence (AI) can be employed to assess case backlogs and help prioritize cases based on urgency or severity, ensuring faster resolutions. Digital platforms can facilitate remote court hearings, allowing prisoners to participate without the need for physical transfers, cutting down on delays and travel costs. Blockchain technology can provide transparent, immutable records of cases, reducing the risks of tampering or corruption in the system. Mobile apps and online platforms can give undertrials easier access to legal aid, case tracking, and updates, enabling better-informed prisoners and families. Data analytics can be leveraged to identify trends in case delays, optimize court schedules, and streamline resource allocation within the judicial system. Virtual legal assistance programs can connect undertrials with pro bono lawyers, especially in rural or underserved areas, helping overcome the issue of limited legal representation. Machine learning algorithms could help predict trial dates and estimate case completion times, improving the planning and overall efficiency of the judicial process. These technologies can also enable better coordination between police, courts, and legal bodies, reducing human error. By addressing bottlenecks in the system, such solutions can help ease the overpopulation of prisons, ensure timely justice, and uphold the rights of undertrial prisoners</a:t>
            </a:r>
            <a:r>
              <a:rPr lang="en-GB" dirty="0">
                <a:latin typeface="Times New Roman" panose="02020603050405020304" pitchFamily="18" charset="0"/>
                <a:cs typeface="Times New Roman" panose="02020603050405020304" pitchFamily="18" charset="0"/>
              </a:rPr>
              <a: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a:bodyPr>
          <a:lstStyle/>
          <a:p>
            <a:pPr algn="l"/>
            <a:endParaRPr lang="en-US" sz="900" b="0" i="0" dirty="0">
              <a:solidFill>
                <a:srgbClr val="000000"/>
              </a:solidFill>
              <a:effectLst/>
              <a:latin typeface="ff7"/>
            </a:endParaRPr>
          </a:p>
          <a:p>
            <a:pPr algn="l">
              <a:buFont typeface="Wingdings" panose="05000000000000000000" pitchFamily="2" charset="2"/>
              <a:buChar char="Ø"/>
            </a:pPr>
            <a:endParaRPr lang="en-US" sz="1050" b="1" i="0" dirty="0">
              <a:solidFill>
                <a:srgbClr val="000000"/>
              </a:solidFill>
              <a:effectLst/>
              <a:latin typeface="ff7"/>
            </a:endParaRPr>
          </a:p>
          <a:p>
            <a:pPr algn="l">
              <a:buFont typeface="Wingdings" panose="05000000000000000000" pitchFamily="2" charset="2"/>
              <a:buChar char="Ø"/>
            </a:pPr>
            <a:endParaRPr lang="en-IN" sz="1200" b="1" i="0" dirty="0">
              <a:effectLst/>
              <a:latin typeface="ff1"/>
            </a:endParaRPr>
          </a:p>
          <a:p>
            <a:pPr marL="0" indent="0">
              <a:buNone/>
            </a:pPr>
            <a:br>
              <a:rPr lang="en-IN" sz="1200" dirty="0"/>
            </a:br>
            <a:endParaRPr lang="en-GB" sz="1600" dirty="0">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62398E1B-E265-DE08-8155-D30D28AF165E}"/>
              </a:ext>
            </a:extLst>
          </p:cNvPr>
          <p:cNvGraphicFramePr>
            <a:graphicFrameLocks noGrp="1"/>
          </p:cNvGraphicFramePr>
          <p:nvPr>
            <p:extLst>
              <p:ext uri="{D42A27DB-BD31-4B8C-83A1-F6EECF244321}">
                <p14:modId xmlns:p14="http://schemas.microsoft.com/office/powerpoint/2010/main" val="259858750"/>
              </p:ext>
            </p:extLst>
          </p:nvPr>
        </p:nvGraphicFramePr>
        <p:xfrm>
          <a:off x="0" y="944880"/>
          <a:ext cx="12191999" cy="6941194"/>
        </p:xfrm>
        <a:graphic>
          <a:graphicData uri="http://schemas.openxmlformats.org/drawingml/2006/table">
            <a:tbl>
              <a:tblPr firstRow="1" bandRow="1">
                <a:tableStyleId>{5C22544A-7EE6-4342-B048-85BDC9FD1C3A}</a:tableStyleId>
              </a:tblPr>
              <a:tblGrid>
                <a:gridCol w="680919">
                  <a:extLst>
                    <a:ext uri="{9D8B030D-6E8A-4147-A177-3AD203B41FA5}">
                      <a16:colId xmlns:a16="http://schemas.microsoft.com/office/drawing/2014/main" val="2775457719"/>
                    </a:ext>
                  </a:extLst>
                </a:gridCol>
                <a:gridCol w="2142060">
                  <a:extLst>
                    <a:ext uri="{9D8B030D-6E8A-4147-A177-3AD203B41FA5}">
                      <a16:colId xmlns:a16="http://schemas.microsoft.com/office/drawing/2014/main" val="3048040645"/>
                    </a:ext>
                  </a:extLst>
                </a:gridCol>
                <a:gridCol w="1319436">
                  <a:extLst>
                    <a:ext uri="{9D8B030D-6E8A-4147-A177-3AD203B41FA5}">
                      <a16:colId xmlns:a16="http://schemas.microsoft.com/office/drawing/2014/main" val="2962039181"/>
                    </a:ext>
                  </a:extLst>
                </a:gridCol>
                <a:gridCol w="2546819">
                  <a:extLst>
                    <a:ext uri="{9D8B030D-6E8A-4147-A177-3AD203B41FA5}">
                      <a16:colId xmlns:a16="http://schemas.microsoft.com/office/drawing/2014/main" val="3518668417"/>
                    </a:ext>
                  </a:extLst>
                </a:gridCol>
                <a:gridCol w="2209289">
                  <a:extLst>
                    <a:ext uri="{9D8B030D-6E8A-4147-A177-3AD203B41FA5}">
                      <a16:colId xmlns:a16="http://schemas.microsoft.com/office/drawing/2014/main" val="1580340988"/>
                    </a:ext>
                  </a:extLst>
                </a:gridCol>
                <a:gridCol w="2505906">
                  <a:extLst>
                    <a:ext uri="{9D8B030D-6E8A-4147-A177-3AD203B41FA5}">
                      <a16:colId xmlns:a16="http://schemas.microsoft.com/office/drawing/2014/main" val="1510685070"/>
                    </a:ext>
                  </a:extLst>
                </a:gridCol>
                <a:gridCol w="787570">
                  <a:extLst>
                    <a:ext uri="{9D8B030D-6E8A-4147-A177-3AD203B41FA5}">
                      <a16:colId xmlns:a16="http://schemas.microsoft.com/office/drawing/2014/main" val="3994454266"/>
                    </a:ext>
                  </a:extLst>
                </a:gridCol>
              </a:tblGrid>
              <a:tr h="631834">
                <a:tc>
                  <a:txBody>
                    <a:bodyPr/>
                    <a:lstStyle/>
                    <a:p>
                      <a:r>
                        <a:rPr lang="en-IN" sz="1600"/>
                        <a:t>Sl.no</a:t>
                      </a:r>
                    </a:p>
                  </a:txBody>
                  <a:tcPr anchor="ctr"/>
                </a:tc>
                <a:tc>
                  <a:txBody>
                    <a:bodyPr/>
                    <a:lstStyle/>
                    <a:p>
                      <a:r>
                        <a:rPr lang="en-IN" sz="1600"/>
                        <a:t>Paper Title</a:t>
                      </a:r>
                    </a:p>
                  </a:txBody>
                  <a:tcPr anchor="ctr"/>
                </a:tc>
                <a:tc>
                  <a:txBody>
                    <a:bodyPr/>
                    <a:lstStyle/>
                    <a:p>
                      <a:r>
                        <a:rPr lang="en-IN" sz="1600"/>
                        <a:t>Authors</a:t>
                      </a:r>
                    </a:p>
                  </a:txBody>
                  <a:tcPr anchor="ctr"/>
                </a:tc>
                <a:tc>
                  <a:txBody>
                    <a:bodyPr/>
                    <a:lstStyle/>
                    <a:p>
                      <a:r>
                        <a:rPr lang="en-IN" sz="1600"/>
                        <a:t>Proposed Model</a:t>
                      </a:r>
                    </a:p>
                  </a:txBody>
                  <a:tcPr anchor="ctr"/>
                </a:tc>
                <a:tc>
                  <a:txBody>
                    <a:bodyPr/>
                    <a:lstStyle/>
                    <a:p>
                      <a:r>
                        <a:rPr lang="en-IN" sz="1600"/>
                        <a:t>Results</a:t>
                      </a:r>
                    </a:p>
                  </a:txBody>
                  <a:tcPr anchor="ctr"/>
                </a:tc>
                <a:tc>
                  <a:txBody>
                    <a:bodyPr/>
                    <a:lstStyle/>
                    <a:p>
                      <a:r>
                        <a:rPr lang="en-IN" sz="1600"/>
                        <a:t>Drawbacks</a:t>
                      </a:r>
                    </a:p>
                  </a:txBody>
                  <a:tcPr anchor="ctr"/>
                </a:tc>
                <a:tc>
                  <a:txBody>
                    <a:bodyPr/>
                    <a:lstStyle/>
                    <a:p>
                      <a:r>
                        <a:rPr lang="en-IN" sz="1600"/>
                        <a:t>Year</a:t>
                      </a:r>
                    </a:p>
                  </a:txBody>
                  <a:tcPr anchor="ctr"/>
                </a:tc>
                <a:extLst>
                  <a:ext uri="{0D108BD9-81ED-4DB2-BD59-A6C34878D82A}">
                    <a16:rowId xmlns:a16="http://schemas.microsoft.com/office/drawing/2014/main" val="3670482264"/>
                  </a:ext>
                </a:extLst>
              </a:tr>
              <a:tr h="934720">
                <a:tc>
                  <a:txBody>
                    <a:bodyPr/>
                    <a:lstStyle/>
                    <a:p>
                      <a:r>
                        <a:rPr lang="en-IN" sz="1600"/>
                        <a:t>1</a:t>
                      </a:r>
                    </a:p>
                  </a:txBody>
                  <a:tcPr anchor="ctr"/>
                </a:tc>
                <a:tc>
                  <a:txBody>
                    <a:bodyPr/>
                    <a:lstStyle/>
                    <a:p>
                      <a:r>
                        <a:rPr lang="en-GB" sz="1600"/>
                        <a:t>AI-Based Case Management System for Undertrial Prisoners</a:t>
                      </a:r>
                    </a:p>
                  </a:txBody>
                  <a:tcPr anchor="ctr"/>
                </a:tc>
                <a:tc>
                  <a:txBody>
                    <a:bodyPr/>
                    <a:lstStyle/>
                    <a:p>
                      <a:r>
                        <a:rPr lang="en-IN" sz="1600"/>
                        <a:t>Sharma R., Kumar P.</a:t>
                      </a:r>
                    </a:p>
                  </a:txBody>
                  <a:tcPr anchor="ctr"/>
                </a:tc>
                <a:tc>
                  <a:txBody>
                    <a:bodyPr/>
                    <a:lstStyle/>
                    <a:p>
                      <a:r>
                        <a:rPr lang="en-GB" sz="1600"/>
                        <a:t>AI-powered system that tracks case progress and provides real-time updates on trial status.</a:t>
                      </a:r>
                    </a:p>
                  </a:txBody>
                  <a:tcPr anchor="ctr"/>
                </a:tc>
                <a:tc>
                  <a:txBody>
                    <a:bodyPr/>
                    <a:lstStyle/>
                    <a:p>
                      <a:r>
                        <a:rPr lang="en-GB" sz="1600"/>
                        <a:t>Reduced case backlogs and improved case tracking accuracy.</a:t>
                      </a:r>
                    </a:p>
                  </a:txBody>
                  <a:tcPr anchor="ctr"/>
                </a:tc>
                <a:tc>
                  <a:txBody>
                    <a:bodyPr/>
                    <a:lstStyle/>
                    <a:p>
                      <a:r>
                        <a:rPr lang="en-GB" sz="1600"/>
                        <a:t>Requires integration with court databases for real-time updates.</a:t>
                      </a:r>
                    </a:p>
                  </a:txBody>
                  <a:tcPr anchor="ctr"/>
                </a:tc>
                <a:tc>
                  <a:txBody>
                    <a:bodyPr/>
                    <a:lstStyle/>
                    <a:p>
                      <a:r>
                        <a:rPr lang="en-IN" sz="1600"/>
                        <a:t>2022</a:t>
                      </a:r>
                    </a:p>
                  </a:txBody>
                  <a:tcPr anchor="ctr"/>
                </a:tc>
                <a:extLst>
                  <a:ext uri="{0D108BD9-81ED-4DB2-BD59-A6C34878D82A}">
                    <a16:rowId xmlns:a16="http://schemas.microsoft.com/office/drawing/2014/main" val="2857150165"/>
                  </a:ext>
                </a:extLst>
              </a:tr>
              <a:tr h="1112839">
                <a:tc>
                  <a:txBody>
                    <a:bodyPr/>
                    <a:lstStyle/>
                    <a:p>
                      <a:r>
                        <a:rPr lang="en-IN" sz="1600"/>
                        <a:t>2</a:t>
                      </a:r>
                    </a:p>
                  </a:txBody>
                  <a:tcPr anchor="ctr"/>
                </a:tc>
                <a:tc>
                  <a:txBody>
                    <a:bodyPr/>
                    <a:lstStyle/>
                    <a:p>
                      <a:r>
                        <a:rPr lang="en-GB" sz="1600"/>
                        <a:t>Blockchain for Transparent Prisoner Records</a:t>
                      </a:r>
                    </a:p>
                  </a:txBody>
                  <a:tcPr anchor="ctr"/>
                </a:tc>
                <a:tc>
                  <a:txBody>
                    <a:bodyPr/>
                    <a:lstStyle/>
                    <a:p>
                      <a:r>
                        <a:rPr lang="en-IN" sz="1600"/>
                        <a:t>Verma K., Das S.</a:t>
                      </a:r>
                    </a:p>
                  </a:txBody>
                  <a:tcPr anchor="ctr"/>
                </a:tc>
                <a:tc>
                  <a:txBody>
                    <a:bodyPr/>
                    <a:lstStyle/>
                    <a:p>
                      <a:r>
                        <a:rPr lang="en-GB" sz="1600" dirty="0"/>
                        <a:t>Blockchain-based system for maintaining tamper-proof prisoner records and legal proceedings.</a:t>
                      </a:r>
                    </a:p>
                  </a:txBody>
                  <a:tcPr anchor="ctr"/>
                </a:tc>
                <a:tc>
                  <a:txBody>
                    <a:bodyPr/>
                    <a:lstStyle/>
                    <a:p>
                      <a:r>
                        <a:rPr lang="en-GB" sz="1600"/>
                        <a:t>Enhanced transparency and security in case records.</a:t>
                      </a:r>
                    </a:p>
                  </a:txBody>
                  <a:tcPr anchor="ctr"/>
                </a:tc>
                <a:tc>
                  <a:txBody>
                    <a:bodyPr/>
                    <a:lstStyle/>
                    <a:p>
                      <a:r>
                        <a:rPr lang="en-GB" sz="1600"/>
                        <a:t>High implementation cost and requires legal framework adaptation.</a:t>
                      </a:r>
                    </a:p>
                  </a:txBody>
                  <a:tcPr anchor="ctr"/>
                </a:tc>
                <a:tc>
                  <a:txBody>
                    <a:bodyPr/>
                    <a:lstStyle/>
                    <a:p>
                      <a:r>
                        <a:rPr lang="en-IN" sz="1600"/>
                        <a:t>2021</a:t>
                      </a:r>
                    </a:p>
                  </a:txBody>
                  <a:tcPr anchor="ctr"/>
                </a:tc>
                <a:extLst>
                  <a:ext uri="{0D108BD9-81ED-4DB2-BD59-A6C34878D82A}">
                    <a16:rowId xmlns:a16="http://schemas.microsoft.com/office/drawing/2014/main" val="2758320778"/>
                  </a:ext>
                </a:extLst>
              </a:tr>
              <a:tr h="1143319">
                <a:tc>
                  <a:txBody>
                    <a:bodyPr/>
                    <a:lstStyle/>
                    <a:p>
                      <a:r>
                        <a:rPr lang="en-IN" sz="1600"/>
                        <a:t>3</a:t>
                      </a:r>
                    </a:p>
                  </a:txBody>
                  <a:tcPr anchor="ctr"/>
                </a:tc>
                <a:tc>
                  <a:txBody>
                    <a:bodyPr/>
                    <a:lstStyle/>
                    <a:p>
                      <a:r>
                        <a:rPr lang="en-IN" sz="1600"/>
                        <a:t>IoT-Based Monitoring System for Undertrial Prisoners</a:t>
                      </a:r>
                    </a:p>
                  </a:txBody>
                  <a:tcPr anchor="ctr"/>
                </a:tc>
                <a:tc>
                  <a:txBody>
                    <a:bodyPr/>
                    <a:lstStyle/>
                    <a:p>
                      <a:r>
                        <a:rPr lang="en-IN" sz="1600"/>
                        <a:t>Gupta A., Nair V.</a:t>
                      </a:r>
                    </a:p>
                  </a:txBody>
                  <a:tcPr anchor="ctr"/>
                </a:tc>
                <a:tc>
                  <a:txBody>
                    <a:bodyPr/>
                    <a:lstStyle/>
                    <a:p>
                      <a:r>
                        <a:rPr lang="en-GB" sz="1600"/>
                        <a:t>IoT-enabled wearables to track prisoners’ movements and ensure compliance with bail conditions.</a:t>
                      </a:r>
                    </a:p>
                  </a:txBody>
                  <a:tcPr anchor="ctr"/>
                </a:tc>
                <a:tc>
                  <a:txBody>
                    <a:bodyPr/>
                    <a:lstStyle/>
                    <a:p>
                      <a:r>
                        <a:rPr lang="en-GB" sz="1600"/>
                        <a:t>Improved prisoner tracking and reduced violations of bail terms.</a:t>
                      </a:r>
                    </a:p>
                  </a:txBody>
                  <a:tcPr anchor="ctr"/>
                </a:tc>
                <a:tc>
                  <a:txBody>
                    <a:bodyPr/>
                    <a:lstStyle/>
                    <a:p>
                      <a:r>
                        <a:rPr lang="en-GB" sz="1600"/>
                        <a:t>Privacy concerns and risk of device malfunction.</a:t>
                      </a:r>
                    </a:p>
                  </a:txBody>
                  <a:tcPr anchor="ctr"/>
                </a:tc>
                <a:tc>
                  <a:txBody>
                    <a:bodyPr/>
                    <a:lstStyle/>
                    <a:p>
                      <a:r>
                        <a:rPr lang="en-IN" sz="1600"/>
                        <a:t>2023</a:t>
                      </a:r>
                    </a:p>
                  </a:txBody>
                  <a:tcPr anchor="ctr"/>
                </a:tc>
                <a:extLst>
                  <a:ext uri="{0D108BD9-81ED-4DB2-BD59-A6C34878D82A}">
                    <a16:rowId xmlns:a16="http://schemas.microsoft.com/office/drawing/2014/main" val="3495279931"/>
                  </a:ext>
                </a:extLst>
              </a:tr>
              <a:tr h="1143319">
                <a:tc>
                  <a:txBody>
                    <a:bodyPr/>
                    <a:lstStyle/>
                    <a:p>
                      <a:r>
                        <a:rPr lang="en-IN" sz="1600"/>
                        <a:t>4</a:t>
                      </a:r>
                    </a:p>
                  </a:txBody>
                  <a:tcPr anchor="ctr"/>
                </a:tc>
                <a:tc>
                  <a:txBody>
                    <a:bodyPr/>
                    <a:lstStyle/>
                    <a:p>
                      <a:r>
                        <a:rPr lang="en-GB" sz="1600"/>
                        <a:t>Machine Learning for Bail Prediction</a:t>
                      </a:r>
                    </a:p>
                  </a:txBody>
                  <a:tcPr anchor="ctr"/>
                </a:tc>
                <a:tc>
                  <a:txBody>
                    <a:bodyPr/>
                    <a:lstStyle/>
                    <a:p>
                      <a:r>
                        <a:rPr lang="en-IN" sz="1600"/>
                        <a:t>Mehta P., Roy D.</a:t>
                      </a:r>
                    </a:p>
                  </a:txBody>
                  <a:tcPr anchor="ctr"/>
                </a:tc>
                <a:tc>
                  <a:txBody>
                    <a:bodyPr/>
                    <a:lstStyle/>
                    <a:p>
                      <a:r>
                        <a:rPr lang="en-GB" sz="1600"/>
                        <a:t>ML algorithm analyzing previous court cases to predict bail eligibility for undertrial prisoners.</a:t>
                      </a:r>
                    </a:p>
                  </a:txBody>
                  <a:tcPr anchor="ctr"/>
                </a:tc>
                <a:tc>
                  <a:txBody>
                    <a:bodyPr/>
                    <a:lstStyle/>
                    <a:p>
                      <a:r>
                        <a:rPr lang="en-GB" sz="1600"/>
                        <a:t>Faster bail recommendations and reduced judicial burden.</a:t>
                      </a:r>
                    </a:p>
                  </a:txBody>
                  <a:tcPr anchor="ctr"/>
                </a:tc>
                <a:tc>
                  <a:txBody>
                    <a:bodyPr/>
                    <a:lstStyle/>
                    <a:p>
                      <a:r>
                        <a:rPr lang="en-IN" sz="1600"/>
                        <a:t>Requires large datasets for accurate predictions.</a:t>
                      </a:r>
                    </a:p>
                  </a:txBody>
                  <a:tcPr anchor="ctr"/>
                </a:tc>
                <a:tc>
                  <a:txBody>
                    <a:bodyPr/>
                    <a:lstStyle/>
                    <a:p>
                      <a:r>
                        <a:rPr lang="en-IN" sz="1600"/>
                        <a:t>2022</a:t>
                      </a:r>
                    </a:p>
                  </a:txBody>
                  <a:tcPr anchor="ctr"/>
                </a:tc>
                <a:extLst>
                  <a:ext uri="{0D108BD9-81ED-4DB2-BD59-A6C34878D82A}">
                    <a16:rowId xmlns:a16="http://schemas.microsoft.com/office/drawing/2014/main" val="888706645"/>
                  </a:ext>
                </a:extLst>
              </a:tr>
              <a:tr h="222882">
                <a:tc>
                  <a:txBody>
                    <a:bodyPr/>
                    <a:lstStyle/>
                    <a:p>
                      <a:r>
                        <a:rPr lang="en-IN" sz="1600"/>
                        <a:t>5</a:t>
                      </a:r>
                    </a:p>
                  </a:txBody>
                  <a:tcPr anchor="ctr"/>
                </a:tc>
                <a:tc>
                  <a:txBody>
                    <a:bodyPr/>
                    <a:lstStyle/>
                    <a:p>
                      <a:r>
                        <a:rPr lang="en-GB" sz="1600"/>
                        <a:t>Automated Legal Assistance Chatbot for Prisoners</a:t>
                      </a:r>
                    </a:p>
                  </a:txBody>
                  <a:tcPr anchor="ctr"/>
                </a:tc>
                <a:tc>
                  <a:txBody>
                    <a:bodyPr/>
                    <a:lstStyle/>
                    <a:p>
                      <a:r>
                        <a:rPr lang="en-IN" sz="1600"/>
                        <a:t>Singh R., Bose T.</a:t>
                      </a:r>
                    </a:p>
                  </a:txBody>
                  <a:tcPr anchor="ctr"/>
                </a:tc>
                <a:tc>
                  <a:txBody>
                    <a:bodyPr/>
                    <a:lstStyle/>
                    <a:p>
                      <a:r>
                        <a:rPr lang="en-GB" sz="1600"/>
                        <a:t>NLP-based chatbot to provide legal aid and guide prisoners on their rights.</a:t>
                      </a:r>
                    </a:p>
                  </a:txBody>
                  <a:tcPr anchor="ctr"/>
                </a:tc>
                <a:tc>
                  <a:txBody>
                    <a:bodyPr/>
                    <a:lstStyle/>
                    <a:p>
                      <a:r>
                        <a:rPr lang="en-GB" sz="1600"/>
                        <a:t>Increased legal awareness among undertrial prisoners.</a:t>
                      </a:r>
                    </a:p>
                  </a:txBody>
                  <a:tcPr anchor="ctr"/>
                </a:tc>
                <a:tc>
                  <a:txBody>
                    <a:bodyPr/>
                    <a:lstStyle/>
                    <a:p>
                      <a:r>
                        <a:rPr lang="en-GB" sz="1600"/>
                        <a:t>Limited understanding of complex legal queries.</a:t>
                      </a:r>
                    </a:p>
                  </a:txBody>
                  <a:tcPr anchor="ctr"/>
                </a:tc>
                <a:tc>
                  <a:txBody>
                    <a:bodyPr/>
                    <a:lstStyle/>
                    <a:p>
                      <a:r>
                        <a:rPr lang="en-IN" sz="1600" dirty="0"/>
                        <a:t>2023</a:t>
                      </a:r>
                    </a:p>
                  </a:txBody>
                  <a:tcPr anchor="ctr"/>
                </a:tc>
                <a:extLst>
                  <a:ext uri="{0D108BD9-81ED-4DB2-BD59-A6C34878D82A}">
                    <a16:rowId xmlns:a16="http://schemas.microsoft.com/office/drawing/2014/main" val="1840269269"/>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952FD9-CA92-F0D2-9480-484E325EE0B2}"/>
              </a:ext>
            </a:extLst>
          </p:cNvPr>
          <p:cNvSpPr txBox="1"/>
          <p:nvPr/>
        </p:nvSpPr>
        <p:spPr>
          <a:xfrm>
            <a:off x="853440" y="338574"/>
            <a:ext cx="6096000" cy="523220"/>
          </a:xfrm>
          <a:prstGeom prst="rect">
            <a:avLst/>
          </a:prstGeom>
          <a:noFill/>
        </p:spPr>
        <p:txBody>
          <a:bodyPr wrap="square">
            <a:spAutoFit/>
          </a:bodyPr>
          <a:lstStyle/>
          <a:p>
            <a:r>
              <a:rPr lang="en-GB" sz="2800" b="1" dirty="0">
                <a:solidFill>
                  <a:schemeClr val="tx2">
                    <a:lumMod val="75000"/>
                  </a:schemeClr>
                </a:solidFill>
                <a:latin typeface="Verdana" panose="020B0604030504040204" pitchFamily="34" charset="0"/>
                <a:ea typeface="Verdana" panose="020B0604030504040204" pitchFamily="34" charset="0"/>
              </a:rPr>
              <a:t>Literature Review</a:t>
            </a:r>
            <a:endParaRPr lang="en-IN" sz="2800" b="1" dirty="0">
              <a:solidFill>
                <a:schemeClr val="tx2">
                  <a:lumMod val="75000"/>
                </a:schemeClr>
              </a:solidFill>
              <a:latin typeface="Verdana" panose="020B0604030504040204" pitchFamily="34" charset="0"/>
              <a:ea typeface="Verdana" panose="020B0604030504040204" pitchFamily="34" charset="0"/>
            </a:endParaRPr>
          </a:p>
        </p:txBody>
      </p:sp>
      <p:graphicFrame>
        <p:nvGraphicFramePr>
          <p:cNvPr id="5" name="Table 4">
            <a:extLst>
              <a:ext uri="{FF2B5EF4-FFF2-40B4-BE49-F238E27FC236}">
                <a16:creationId xmlns:a16="http://schemas.microsoft.com/office/drawing/2014/main" id="{48860B3D-4637-68A3-A8A2-61CBE7651E8A}"/>
              </a:ext>
            </a:extLst>
          </p:cNvPr>
          <p:cNvGraphicFramePr>
            <a:graphicFrameLocks noGrp="1"/>
          </p:cNvGraphicFramePr>
          <p:nvPr>
            <p:extLst>
              <p:ext uri="{D42A27DB-BD31-4B8C-83A1-F6EECF244321}">
                <p14:modId xmlns:p14="http://schemas.microsoft.com/office/powerpoint/2010/main" val="875310241"/>
              </p:ext>
            </p:extLst>
          </p:nvPr>
        </p:nvGraphicFramePr>
        <p:xfrm>
          <a:off x="0" y="894081"/>
          <a:ext cx="12191998" cy="8051799"/>
        </p:xfrm>
        <a:graphic>
          <a:graphicData uri="http://schemas.openxmlformats.org/drawingml/2006/table">
            <a:tbl>
              <a:tblPr firstRow="1" bandRow="1">
                <a:tableStyleId>{5C22544A-7EE6-4342-B048-85BDC9FD1C3A}</a:tableStyleId>
              </a:tblPr>
              <a:tblGrid>
                <a:gridCol w="568960">
                  <a:extLst>
                    <a:ext uri="{9D8B030D-6E8A-4147-A177-3AD203B41FA5}">
                      <a16:colId xmlns:a16="http://schemas.microsoft.com/office/drawing/2014/main" val="2769056096"/>
                    </a:ext>
                  </a:extLst>
                </a:gridCol>
                <a:gridCol w="2479040">
                  <a:extLst>
                    <a:ext uri="{9D8B030D-6E8A-4147-A177-3AD203B41FA5}">
                      <a16:colId xmlns:a16="http://schemas.microsoft.com/office/drawing/2014/main" val="63308633"/>
                    </a:ext>
                  </a:extLst>
                </a:gridCol>
                <a:gridCol w="1483360">
                  <a:extLst>
                    <a:ext uri="{9D8B030D-6E8A-4147-A177-3AD203B41FA5}">
                      <a16:colId xmlns:a16="http://schemas.microsoft.com/office/drawing/2014/main" val="1181668228"/>
                    </a:ext>
                  </a:extLst>
                </a:gridCol>
                <a:gridCol w="2489200">
                  <a:extLst>
                    <a:ext uri="{9D8B030D-6E8A-4147-A177-3AD203B41FA5}">
                      <a16:colId xmlns:a16="http://schemas.microsoft.com/office/drawing/2014/main" val="4247428804"/>
                    </a:ext>
                  </a:extLst>
                </a:gridCol>
                <a:gridCol w="1838960">
                  <a:extLst>
                    <a:ext uri="{9D8B030D-6E8A-4147-A177-3AD203B41FA5}">
                      <a16:colId xmlns:a16="http://schemas.microsoft.com/office/drawing/2014/main" val="721962112"/>
                    </a:ext>
                  </a:extLst>
                </a:gridCol>
                <a:gridCol w="2499360">
                  <a:extLst>
                    <a:ext uri="{9D8B030D-6E8A-4147-A177-3AD203B41FA5}">
                      <a16:colId xmlns:a16="http://schemas.microsoft.com/office/drawing/2014/main" val="2786049482"/>
                    </a:ext>
                  </a:extLst>
                </a:gridCol>
                <a:gridCol w="833118">
                  <a:extLst>
                    <a:ext uri="{9D8B030D-6E8A-4147-A177-3AD203B41FA5}">
                      <a16:colId xmlns:a16="http://schemas.microsoft.com/office/drawing/2014/main" val="2055073368"/>
                    </a:ext>
                  </a:extLst>
                </a:gridCol>
              </a:tblGrid>
              <a:tr h="713053">
                <a:tc>
                  <a:txBody>
                    <a:bodyPr/>
                    <a:lstStyle/>
                    <a:p>
                      <a:r>
                        <a:rPr lang="en-IN" sz="1600" dirty="0"/>
                        <a:t>Sl.no</a:t>
                      </a:r>
                    </a:p>
                  </a:txBody>
                  <a:tcPr anchor="ctr"/>
                </a:tc>
                <a:tc>
                  <a:txBody>
                    <a:bodyPr/>
                    <a:lstStyle/>
                    <a:p>
                      <a:r>
                        <a:rPr lang="en-IN" sz="1600"/>
                        <a:t>Paper Title</a:t>
                      </a:r>
                    </a:p>
                  </a:txBody>
                  <a:tcPr anchor="ctr"/>
                </a:tc>
                <a:tc>
                  <a:txBody>
                    <a:bodyPr/>
                    <a:lstStyle/>
                    <a:p>
                      <a:r>
                        <a:rPr lang="en-IN" sz="1600"/>
                        <a:t>Authors</a:t>
                      </a:r>
                    </a:p>
                  </a:txBody>
                  <a:tcPr anchor="ctr"/>
                </a:tc>
                <a:tc>
                  <a:txBody>
                    <a:bodyPr/>
                    <a:lstStyle/>
                    <a:p>
                      <a:r>
                        <a:rPr lang="en-IN" sz="1600"/>
                        <a:t>Proposed Model</a:t>
                      </a:r>
                    </a:p>
                  </a:txBody>
                  <a:tcPr anchor="ctr"/>
                </a:tc>
                <a:tc>
                  <a:txBody>
                    <a:bodyPr/>
                    <a:lstStyle/>
                    <a:p>
                      <a:r>
                        <a:rPr lang="en-IN" sz="1600"/>
                        <a:t>Results</a:t>
                      </a:r>
                    </a:p>
                  </a:txBody>
                  <a:tcPr anchor="ctr"/>
                </a:tc>
                <a:tc>
                  <a:txBody>
                    <a:bodyPr/>
                    <a:lstStyle/>
                    <a:p>
                      <a:r>
                        <a:rPr lang="en-IN" sz="1600"/>
                        <a:t>Drawbacks</a:t>
                      </a:r>
                    </a:p>
                  </a:txBody>
                  <a:tcPr anchor="ctr"/>
                </a:tc>
                <a:tc>
                  <a:txBody>
                    <a:bodyPr/>
                    <a:lstStyle/>
                    <a:p>
                      <a:r>
                        <a:rPr lang="en-IN" sz="1600" dirty="0"/>
                        <a:t>Year</a:t>
                      </a:r>
                    </a:p>
                  </a:txBody>
                  <a:tcPr anchor="ctr"/>
                </a:tc>
                <a:extLst>
                  <a:ext uri="{0D108BD9-81ED-4DB2-BD59-A6C34878D82A}">
                    <a16:rowId xmlns:a16="http://schemas.microsoft.com/office/drawing/2014/main" val="1344480349"/>
                  </a:ext>
                </a:extLst>
              </a:tr>
              <a:tr h="1877354">
                <a:tc>
                  <a:txBody>
                    <a:bodyPr/>
                    <a:lstStyle/>
                    <a:p>
                      <a:r>
                        <a:rPr lang="en-IN" sz="1600" dirty="0"/>
                        <a:t>6</a:t>
                      </a:r>
                    </a:p>
                  </a:txBody>
                  <a:tcPr anchor="ctr"/>
                </a:tc>
                <a:tc>
                  <a:txBody>
                    <a:bodyPr/>
                    <a:lstStyle/>
                    <a:p>
                      <a:r>
                        <a:rPr lang="en-GB" sz="1600" dirty="0"/>
                        <a:t>Blockchain for Transparent Prisoner Records</a:t>
                      </a:r>
                    </a:p>
                  </a:txBody>
                  <a:tcPr anchor="ctr"/>
                </a:tc>
                <a:tc>
                  <a:txBody>
                    <a:bodyPr/>
                    <a:lstStyle/>
                    <a:p>
                      <a:r>
                        <a:rPr lang="en-IN" sz="1600"/>
                        <a:t>Verma K., Das S.</a:t>
                      </a:r>
                    </a:p>
                  </a:txBody>
                  <a:tcPr anchor="ctr"/>
                </a:tc>
                <a:tc>
                  <a:txBody>
                    <a:bodyPr/>
                    <a:lstStyle/>
                    <a:p>
                      <a:r>
                        <a:rPr lang="en-GB" sz="1600" dirty="0"/>
                        <a:t>Blockchain-based system for maintaining tamper-proof prisoner records and legal proceedings.</a:t>
                      </a:r>
                    </a:p>
                  </a:txBody>
                  <a:tcPr anchor="ctr"/>
                </a:tc>
                <a:tc>
                  <a:txBody>
                    <a:bodyPr/>
                    <a:lstStyle/>
                    <a:p>
                      <a:r>
                        <a:rPr lang="en-GB" sz="1600"/>
                        <a:t>Enhanced transparency and security in case records.</a:t>
                      </a:r>
                    </a:p>
                  </a:txBody>
                  <a:tcPr anchor="ctr"/>
                </a:tc>
                <a:tc>
                  <a:txBody>
                    <a:bodyPr/>
                    <a:lstStyle/>
                    <a:p>
                      <a:r>
                        <a:rPr lang="en-GB" sz="1600"/>
                        <a:t>High implementation cost and requires legal framework adaptation.</a:t>
                      </a:r>
                    </a:p>
                  </a:txBody>
                  <a:tcPr anchor="ctr"/>
                </a:tc>
                <a:tc>
                  <a:txBody>
                    <a:bodyPr/>
                    <a:lstStyle/>
                    <a:p>
                      <a:r>
                        <a:rPr lang="en-IN" sz="1600"/>
                        <a:t>2021</a:t>
                      </a:r>
                    </a:p>
                  </a:txBody>
                  <a:tcPr anchor="ctr"/>
                </a:tc>
                <a:extLst>
                  <a:ext uri="{0D108BD9-81ED-4DB2-BD59-A6C34878D82A}">
                    <a16:rowId xmlns:a16="http://schemas.microsoft.com/office/drawing/2014/main" val="337331071"/>
                  </a:ext>
                </a:extLst>
              </a:tr>
              <a:tr h="1621351">
                <a:tc>
                  <a:txBody>
                    <a:bodyPr/>
                    <a:lstStyle/>
                    <a:p>
                      <a:r>
                        <a:rPr lang="en-IN" sz="1600"/>
                        <a:t>7</a:t>
                      </a:r>
                    </a:p>
                  </a:txBody>
                  <a:tcPr anchor="ctr"/>
                </a:tc>
                <a:tc>
                  <a:txBody>
                    <a:bodyPr/>
                    <a:lstStyle/>
                    <a:p>
                      <a:r>
                        <a:rPr lang="en-GB" sz="1600"/>
                        <a:t>Digital Prison Management System using Cloud Technology</a:t>
                      </a:r>
                    </a:p>
                  </a:txBody>
                  <a:tcPr anchor="ctr"/>
                </a:tc>
                <a:tc>
                  <a:txBody>
                    <a:bodyPr/>
                    <a:lstStyle/>
                    <a:p>
                      <a:r>
                        <a:rPr lang="en-IN" sz="1600"/>
                        <a:t>Patel L., Iyer M.</a:t>
                      </a:r>
                    </a:p>
                  </a:txBody>
                  <a:tcPr anchor="ctr"/>
                </a:tc>
                <a:tc>
                  <a:txBody>
                    <a:bodyPr/>
                    <a:lstStyle/>
                    <a:p>
                      <a:r>
                        <a:rPr lang="en-GB" sz="1600"/>
                        <a:t>Cloud-based platform for centralized prisoner data storage and case updates.</a:t>
                      </a:r>
                    </a:p>
                  </a:txBody>
                  <a:tcPr anchor="ctr"/>
                </a:tc>
                <a:tc>
                  <a:txBody>
                    <a:bodyPr/>
                    <a:lstStyle/>
                    <a:p>
                      <a:r>
                        <a:rPr lang="en-GB" sz="1600"/>
                        <a:t>Easy access to prisoner information across multiple agencies.</a:t>
                      </a:r>
                    </a:p>
                  </a:txBody>
                  <a:tcPr anchor="ctr"/>
                </a:tc>
                <a:tc>
                  <a:txBody>
                    <a:bodyPr/>
                    <a:lstStyle/>
                    <a:p>
                      <a:r>
                        <a:rPr lang="en-GB" sz="1600"/>
                        <a:t>Risk of data breaches and cyber threats.</a:t>
                      </a:r>
                    </a:p>
                  </a:txBody>
                  <a:tcPr anchor="ctr"/>
                </a:tc>
                <a:tc>
                  <a:txBody>
                    <a:bodyPr/>
                    <a:lstStyle/>
                    <a:p>
                      <a:r>
                        <a:rPr lang="en-IN" sz="1600"/>
                        <a:t>2020</a:t>
                      </a:r>
                    </a:p>
                  </a:txBody>
                  <a:tcPr anchor="ctr"/>
                </a:tc>
                <a:extLst>
                  <a:ext uri="{0D108BD9-81ED-4DB2-BD59-A6C34878D82A}">
                    <a16:rowId xmlns:a16="http://schemas.microsoft.com/office/drawing/2014/main" val="2853158657"/>
                  </a:ext>
                </a:extLst>
              </a:tr>
              <a:tr h="1109345">
                <a:tc>
                  <a:txBody>
                    <a:bodyPr/>
                    <a:lstStyle/>
                    <a:p>
                      <a:r>
                        <a:rPr lang="en-IN" sz="1600"/>
                        <a:t>8</a:t>
                      </a:r>
                    </a:p>
                  </a:txBody>
                  <a:tcPr anchor="ctr"/>
                </a:tc>
                <a:tc>
                  <a:txBody>
                    <a:bodyPr/>
                    <a:lstStyle/>
                    <a:p>
                      <a:r>
                        <a:rPr lang="en-GB" sz="1600"/>
                        <a:t>Smart Contracts for Bail Transactions</a:t>
                      </a:r>
                    </a:p>
                  </a:txBody>
                  <a:tcPr anchor="ctr"/>
                </a:tc>
                <a:tc>
                  <a:txBody>
                    <a:bodyPr/>
                    <a:lstStyle/>
                    <a:p>
                      <a:r>
                        <a:rPr lang="en-IN" sz="1600"/>
                        <a:t>Rao V., Bhatia P.</a:t>
                      </a:r>
                    </a:p>
                  </a:txBody>
                  <a:tcPr anchor="ctr"/>
                </a:tc>
                <a:tc>
                  <a:txBody>
                    <a:bodyPr/>
                    <a:lstStyle/>
                    <a:p>
                      <a:r>
                        <a:rPr lang="en-GB" sz="1600"/>
                        <a:t>Blockchain-based smart contracts to automate bail payment processing.</a:t>
                      </a:r>
                    </a:p>
                  </a:txBody>
                  <a:tcPr anchor="ctr"/>
                </a:tc>
                <a:tc>
                  <a:txBody>
                    <a:bodyPr/>
                    <a:lstStyle/>
                    <a:p>
                      <a:r>
                        <a:rPr lang="en-GB" sz="1600"/>
                        <a:t>Faster bail approvals and reduced corruption.</a:t>
                      </a:r>
                    </a:p>
                  </a:txBody>
                  <a:tcPr anchor="ctr"/>
                </a:tc>
                <a:tc>
                  <a:txBody>
                    <a:bodyPr/>
                    <a:lstStyle/>
                    <a:p>
                      <a:r>
                        <a:rPr lang="en-GB" sz="1600"/>
                        <a:t>Needs legal and banking sector adaptation.</a:t>
                      </a:r>
                    </a:p>
                  </a:txBody>
                  <a:tcPr anchor="ctr"/>
                </a:tc>
                <a:tc>
                  <a:txBody>
                    <a:bodyPr/>
                    <a:lstStyle/>
                    <a:p>
                      <a:r>
                        <a:rPr lang="en-IN" sz="1600"/>
                        <a:t>2023</a:t>
                      </a:r>
                    </a:p>
                  </a:txBody>
                  <a:tcPr anchor="ctr"/>
                </a:tc>
                <a:extLst>
                  <a:ext uri="{0D108BD9-81ED-4DB2-BD59-A6C34878D82A}">
                    <a16:rowId xmlns:a16="http://schemas.microsoft.com/office/drawing/2014/main" val="4258222109"/>
                  </a:ext>
                </a:extLst>
              </a:tr>
              <a:tr h="1109345">
                <a:tc>
                  <a:txBody>
                    <a:bodyPr/>
                    <a:lstStyle/>
                    <a:p>
                      <a:r>
                        <a:rPr lang="en-IN" sz="1600"/>
                        <a:t>9</a:t>
                      </a:r>
                    </a:p>
                  </a:txBody>
                  <a:tcPr anchor="ctr"/>
                </a:tc>
                <a:tc>
                  <a:txBody>
                    <a:bodyPr/>
                    <a:lstStyle/>
                    <a:p>
                      <a:r>
                        <a:rPr lang="en-GB" sz="1600"/>
                        <a:t>Data Analytics for Identifying Wrongful Detention Cases</a:t>
                      </a:r>
                    </a:p>
                  </a:txBody>
                  <a:tcPr anchor="ctr"/>
                </a:tc>
                <a:tc>
                  <a:txBody>
                    <a:bodyPr/>
                    <a:lstStyle/>
                    <a:p>
                      <a:r>
                        <a:rPr lang="en-IN" sz="1600"/>
                        <a:t>Agarwal M., Dutta R.</a:t>
                      </a:r>
                    </a:p>
                  </a:txBody>
                  <a:tcPr anchor="ctr"/>
                </a:tc>
                <a:tc>
                  <a:txBody>
                    <a:bodyPr/>
                    <a:lstStyle/>
                    <a:p>
                      <a:r>
                        <a:rPr lang="en-GB" sz="1600"/>
                        <a:t>Data-driven analysis of prisoner records to detect wrongful detentions.</a:t>
                      </a:r>
                    </a:p>
                  </a:txBody>
                  <a:tcPr anchor="ctr"/>
                </a:tc>
                <a:tc>
                  <a:txBody>
                    <a:bodyPr/>
                    <a:lstStyle/>
                    <a:p>
                      <a:r>
                        <a:rPr lang="en-GB" sz="1600"/>
                        <a:t>Identified 15% cases with potential legal discrepancies.</a:t>
                      </a:r>
                    </a:p>
                  </a:txBody>
                  <a:tcPr anchor="ctr"/>
                </a:tc>
                <a:tc>
                  <a:txBody>
                    <a:bodyPr/>
                    <a:lstStyle/>
                    <a:p>
                      <a:r>
                        <a:rPr lang="en-GB" sz="1600"/>
                        <a:t>Accuracy depends on quality of legal data.</a:t>
                      </a:r>
                    </a:p>
                  </a:txBody>
                  <a:tcPr anchor="ctr"/>
                </a:tc>
                <a:tc>
                  <a:txBody>
                    <a:bodyPr/>
                    <a:lstStyle/>
                    <a:p>
                      <a:r>
                        <a:rPr lang="en-IN" sz="1600"/>
                        <a:t>2021</a:t>
                      </a:r>
                    </a:p>
                  </a:txBody>
                  <a:tcPr anchor="ctr"/>
                </a:tc>
                <a:extLst>
                  <a:ext uri="{0D108BD9-81ED-4DB2-BD59-A6C34878D82A}">
                    <a16:rowId xmlns:a16="http://schemas.microsoft.com/office/drawing/2014/main" val="1404137732"/>
                  </a:ext>
                </a:extLst>
              </a:tr>
              <a:tr h="1621351">
                <a:tc>
                  <a:txBody>
                    <a:bodyPr/>
                    <a:lstStyle/>
                    <a:p>
                      <a:r>
                        <a:rPr lang="en-IN" sz="1600"/>
                        <a:t>10</a:t>
                      </a:r>
                    </a:p>
                  </a:txBody>
                  <a:tcPr anchor="ctr"/>
                </a:tc>
                <a:tc>
                  <a:txBody>
                    <a:bodyPr/>
                    <a:lstStyle/>
                    <a:p>
                      <a:r>
                        <a:rPr lang="en-GB" sz="1600"/>
                        <a:t>Automated Legal Assistance Chatbot for Prisoners</a:t>
                      </a:r>
                    </a:p>
                  </a:txBody>
                  <a:tcPr anchor="ctr"/>
                </a:tc>
                <a:tc>
                  <a:txBody>
                    <a:bodyPr/>
                    <a:lstStyle/>
                    <a:p>
                      <a:r>
                        <a:rPr lang="en-IN" sz="1600"/>
                        <a:t>Singh R., Bose T.</a:t>
                      </a:r>
                    </a:p>
                  </a:txBody>
                  <a:tcPr anchor="ctr"/>
                </a:tc>
                <a:tc>
                  <a:txBody>
                    <a:bodyPr/>
                    <a:lstStyle/>
                    <a:p>
                      <a:r>
                        <a:rPr lang="en-GB" sz="1600" dirty="0"/>
                        <a:t>NLP-based chatbot to provide legal aid and guide prisoners on their rights.</a:t>
                      </a:r>
                    </a:p>
                  </a:txBody>
                  <a:tcPr anchor="ctr"/>
                </a:tc>
                <a:tc>
                  <a:txBody>
                    <a:bodyPr/>
                    <a:lstStyle/>
                    <a:p>
                      <a:r>
                        <a:rPr lang="en-GB" sz="1600"/>
                        <a:t>Increased legal awareness among undertrial prisoners.</a:t>
                      </a:r>
                    </a:p>
                  </a:txBody>
                  <a:tcPr anchor="ctr"/>
                </a:tc>
                <a:tc>
                  <a:txBody>
                    <a:bodyPr/>
                    <a:lstStyle/>
                    <a:p>
                      <a:r>
                        <a:rPr lang="en-GB" sz="1600"/>
                        <a:t>Limited understanding of complex legal queries.</a:t>
                      </a:r>
                    </a:p>
                  </a:txBody>
                  <a:tcPr anchor="ctr"/>
                </a:tc>
                <a:tc>
                  <a:txBody>
                    <a:bodyPr/>
                    <a:lstStyle/>
                    <a:p>
                      <a:r>
                        <a:rPr lang="en-IN" sz="1600" dirty="0"/>
                        <a:t>2023</a:t>
                      </a:r>
                    </a:p>
                  </a:txBody>
                  <a:tcPr anchor="ctr"/>
                </a:tc>
                <a:extLst>
                  <a:ext uri="{0D108BD9-81ED-4DB2-BD59-A6C34878D82A}">
                    <a16:rowId xmlns:a16="http://schemas.microsoft.com/office/drawing/2014/main" val="1440310940"/>
                  </a:ext>
                </a:extLst>
              </a:tr>
            </a:tbl>
          </a:graphicData>
        </a:graphic>
      </p:graphicFrame>
    </p:spTree>
    <p:extLst>
      <p:ext uri="{BB962C8B-B14F-4D97-AF65-F5344CB8AC3E}">
        <p14:creationId xmlns:p14="http://schemas.microsoft.com/office/powerpoint/2010/main" val="2887498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7" name="Rectangle 4">
            <a:extLst>
              <a:ext uri="{FF2B5EF4-FFF2-40B4-BE49-F238E27FC236}">
                <a16:creationId xmlns:a16="http://schemas.microsoft.com/office/drawing/2014/main" id="{040A15F7-2C72-1BF8-90A7-AF84B32EEC8F}"/>
              </a:ext>
            </a:extLst>
          </p:cNvPr>
          <p:cNvSpPr>
            <a:spLocks noGrp="1" noChangeArrowheads="1"/>
          </p:cNvSpPr>
          <p:nvPr>
            <p:ph idx="1"/>
          </p:nvPr>
        </p:nvSpPr>
        <p:spPr bwMode="auto">
          <a:xfrm>
            <a:off x="0" y="1272642"/>
            <a:ext cx="12120282"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Limited Focus on Prisoner Rights &amp;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The existing system primarily focuses on AI-driven security measures, such as monitoring inmate phone calls and analyzing CCTV footage. However, it does not address the communication barriers between undertrial prisoners, lawyers, and judicial authorities.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Lack of Transparency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AI-based surveillance systems monitor and analyze behavior, but they do not provide undertrial prisoners with direct access to case updates or legal resources. This can lead to misinformation and uncertainty about legal proceedings.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No Legal Assistance or Case Management Features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The current system does not facilitate real-time legal consultations, case tracking, or document sharing between lawyers and prisoners, which are essential for effective legal representation.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Focus on Crime Prevention Rather Than Legal Aid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While AI-driven security systems enhance prison surveillance, they do not contribute to ensuring fair trials, legal support, or rehabilitation opportunities for undertrial prisoners.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Lack of AI-Based Legal Support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No AI chatbot or automated system exists to assist prisoners with legal inquiries, which could otherwise help reduce the workload of lawyers and judicial officers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7666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4" name="Rectangle 1">
            <a:extLst>
              <a:ext uri="{FF2B5EF4-FFF2-40B4-BE49-F238E27FC236}">
                <a16:creationId xmlns:a16="http://schemas.microsoft.com/office/drawing/2014/main" id="{6A4ED070-BB89-0ED1-9539-7DEF1D474649}"/>
              </a:ext>
            </a:extLst>
          </p:cNvPr>
          <p:cNvSpPr>
            <a:spLocks noGrp="1" noChangeArrowheads="1"/>
          </p:cNvSpPr>
          <p:nvPr>
            <p:ph idx="1"/>
          </p:nvPr>
        </p:nvSpPr>
        <p:spPr bwMode="auto">
          <a:xfrm>
            <a:off x="812800" y="1111121"/>
            <a:ext cx="9607117"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Secure User Authentication &amp; Role-Based Access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Ensures restricted access for lawyers, judges, and legal representatives.</a:t>
            </a: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Provides password recovery and multi-level authentication for security.</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Real-Time Communication &amp; AI Legal Assistance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Chat feature for instant messaging between prisoners and lawyers.</a:t>
            </a: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AI chatbot assists with legal queries and provides case-related information.</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Automated Appointment &amp; Case Management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Lawyers and prisoners can schedule, reschedule, or cancel appointments.</a:t>
            </a: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Centralized repository for case updates, legal documents, and hearing dates.</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Notification &amp; Document Management System</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Sends alerts for upcoming hearings, case progress, and lawyer availability.</a:t>
            </a: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Secure storage and retrieval of legal documents for easy access.</a:t>
            </a:r>
          </a:p>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Multi-Language Support &amp; User-Friendly Interface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Accessible to users from diverse backgrounds with easy navigation.</a:t>
            </a:r>
          </a:p>
          <a:p>
            <a:pPr lvl="1" indent="-342900" eaLnBrk="0" fontAlgn="base" hangingPunct="0">
              <a:spcBef>
                <a:spcPct val="0"/>
              </a:spcBef>
              <a:spcAft>
                <a:spcPct val="0"/>
              </a:spcAft>
              <a:buFont typeface="Arial" panose="020B0604020202020204" pitchFamily="34" charset="0"/>
              <a:buChar char="•"/>
            </a:pPr>
            <a:r>
              <a:rPr kumimoji="0" lang="en-US" altLang="en-US" b="0" i="0" u="none" strike="noStrike" cap="none" normalizeH="0" baseline="0" dirty="0">
                <a:ln>
                  <a:noFill/>
                </a:ln>
                <a:solidFill>
                  <a:schemeClr val="tx1"/>
                </a:solidFill>
                <a:effectLst/>
                <a:latin typeface="Arial" panose="020B0604020202020204" pitchFamily="34" charset="0"/>
              </a:rPr>
              <a:t>Supports multiple languages to ensure inclusivity and ease of use</a:t>
            </a:r>
          </a:p>
          <a:p>
            <a:pPr eaLnBrk="0" fontAlgn="base" hangingPunct="0">
              <a:spcBef>
                <a:spcPct val="0"/>
              </a:spcBef>
              <a:spcAft>
                <a:spcPct val="0"/>
              </a:spcAf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6" name="Rectangle 3">
            <a:extLst>
              <a:ext uri="{FF2B5EF4-FFF2-40B4-BE49-F238E27FC236}">
                <a16:creationId xmlns:a16="http://schemas.microsoft.com/office/drawing/2014/main" id="{F9F90A5B-3FBA-6035-129F-60930CEFD159}"/>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Enhance Communication Between Undertrial Prisoners and Legal Representatives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Provide a real-time chat system to facilitate seamless interaction.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Enable lawyers to update case progress and share legal documents.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Improve Transparency in Legal Proceedings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Ensure prisoners and their families receive accurate case updates.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Reduce misinformation by providing a centralized case management system.</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Automate Appointment Scheduling and Case Tracking</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Allow prisoners to book appointments with legal representatives.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Notify users about upcoming hearings, case status, and legal deadlines.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Provide AI-Powered Legal Assistance</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Integrate an AI chatbot to assist in answering legal queries.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Reduce the workload of judges and lawyers by automating common inquiries.</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a:ln>
                  <a:noFill/>
                </a:ln>
                <a:solidFill>
                  <a:schemeClr val="tx1"/>
                </a:solidFill>
                <a:effectLst/>
                <a:latin typeface="Arial" panose="020B0604020202020204" pitchFamily="34" charset="0"/>
              </a:rPr>
              <a:t>Ensure Accessibility and Inclusivity</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Support multiple languages for diverse users.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Design a user-friendly interface for individuals with limited tech knowledge.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a:extLst>
              <a:ext uri="{FF2B5EF4-FFF2-40B4-BE49-F238E27FC236}">
                <a16:creationId xmlns:a16="http://schemas.microsoft.com/office/drawing/2014/main" id="{4E1C54B8-EBF2-524C-A42C-0BE7BAF7DEED}"/>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Authentication &amp; Role-Based Access Control</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Secure login and authentication for different user roles (lawyers, judges, prisoners).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Password recovery and multi-factor authentication to ensure data security.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AI-Powered Legal Chatbot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Provides automated responses to legal inquiries from undertrial prisoners.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Assists judges and district attorneys by reducing workload and answering common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Chat &amp; Communication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instant messaging between prisoners and legal representatives.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secure and confidential communication for legal discussions.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Appointment Scheduling System</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Automated scheduling of appointments between prisoners and lawyers.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Prevents scheduling conflicts and ensures timely legal consultations.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Case Management &amp; Tracking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Centralized repository for case details, legal documents, and hearing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Allows lawyers to update case progress and share documents with clients.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14944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2E2A5A-797C-FA92-F04A-023AF80EE9DE}"/>
              </a:ext>
            </a:extLst>
          </p:cNvPr>
          <p:cNvSpPr txBox="1"/>
          <p:nvPr/>
        </p:nvSpPr>
        <p:spPr>
          <a:xfrm>
            <a:off x="894080" y="419854"/>
            <a:ext cx="6096000" cy="523220"/>
          </a:xfrm>
          <a:prstGeom prst="rect">
            <a:avLst/>
          </a:prstGeom>
          <a:noFill/>
        </p:spPr>
        <p:txBody>
          <a:bodyPr wrap="square">
            <a:spAutoFit/>
          </a:bodyPr>
          <a:lstStyle/>
          <a:p>
            <a:r>
              <a:rPr lang="en-GB" sz="2800" b="1" dirty="0">
                <a:solidFill>
                  <a:schemeClr val="tx2"/>
                </a:solidFill>
                <a:latin typeface="Verdana" panose="020B0604030504040204" pitchFamily="34" charset="0"/>
                <a:ea typeface="Verdana" panose="020B0604030504040204" pitchFamily="34" charset="0"/>
              </a:rPr>
              <a:t>Methodology/Modules</a:t>
            </a:r>
            <a:endParaRPr lang="en-IN" sz="2800" b="1" dirty="0">
              <a:solidFill>
                <a:schemeClr val="tx2"/>
              </a:solidFill>
              <a:latin typeface="Verdana" panose="020B0604030504040204" pitchFamily="34" charset="0"/>
              <a:ea typeface="Verdana" panose="020B0604030504040204" pitchFamily="34" charset="0"/>
            </a:endParaRPr>
          </a:p>
        </p:txBody>
      </p:sp>
      <p:sp>
        <p:nvSpPr>
          <p:cNvPr id="5" name="TextBox 4">
            <a:extLst>
              <a:ext uri="{FF2B5EF4-FFF2-40B4-BE49-F238E27FC236}">
                <a16:creationId xmlns:a16="http://schemas.microsoft.com/office/drawing/2014/main" id="{784291F3-892A-8DBD-AF1D-0FEA4E4B921C}"/>
              </a:ext>
            </a:extLst>
          </p:cNvPr>
          <p:cNvSpPr txBox="1"/>
          <p:nvPr/>
        </p:nvSpPr>
        <p:spPr>
          <a:xfrm>
            <a:off x="802640" y="1168400"/>
            <a:ext cx="11074400" cy="4524315"/>
          </a:xfrm>
          <a:prstGeom prst="rect">
            <a:avLst/>
          </a:prstGeom>
          <a:noFill/>
        </p:spPr>
        <p:txBody>
          <a:bodyPr wrap="square">
            <a:spAutoFit/>
          </a:bodyPr>
          <a:lstStyle/>
          <a:p>
            <a:r>
              <a:rPr lang="en-GB" b="1" dirty="0"/>
              <a:t>Document Storage &amp; Retrieval System</a:t>
            </a:r>
            <a:endParaRPr lang="en-GB" dirty="0"/>
          </a:p>
          <a:p>
            <a:pPr>
              <a:buFont typeface="Arial" panose="020B0604020202020204" pitchFamily="34" charset="0"/>
              <a:buChar char="•"/>
            </a:pPr>
            <a:r>
              <a:rPr lang="en-GB" dirty="0"/>
              <a:t>Secure cloud-based storage for case files, court documents, and legal papers.</a:t>
            </a:r>
          </a:p>
          <a:p>
            <a:pPr>
              <a:buFont typeface="Arial" panose="020B0604020202020204" pitchFamily="34" charset="0"/>
              <a:buChar char="•"/>
            </a:pPr>
            <a:r>
              <a:rPr lang="en-GB" dirty="0"/>
              <a:t>Easy retrieval and sharing of documents between authorized users.</a:t>
            </a:r>
          </a:p>
          <a:p>
            <a:pPr>
              <a:buFont typeface="+mj-lt"/>
              <a:buAutoNum type="arabicPeriod"/>
            </a:pPr>
            <a:r>
              <a:rPr lang="en-GB" b="1" dirty="0"/>
              <a:t>Notification &amp; Reminder System</a:t>
            </a:r>
            <a:endParaRPr lang="en-GB" dirty="0"/>
          </a:p>
          <a:p>
            <a:pPr marL="742950" lvl="1" indent="-285750">
              <a:buFont typeface="+mj-lt"/>
              <a:buAutoNum type="arabicPeriod"/>
            </a:pPr>
            <a:r>
              <a:rPr lang="en-GB" dirty="0"/>
              <a:t>Sends alerts for upcoming hearings, case progress, and lawyer availability.</a:t>
            </a:r>
          </a:p>
          <a:p>
            <a:pPr marL="742950" lvl="1" indent="-285750">
              <a:buFont typeface="+mj-lt"/>
              <a:buAutoNum type="arabicPeriod"/>
            </a:pPr>
            <a:r>
              <a:rPr lang="en-GB" dirty="0"/>
              <a:t>Provides reminders for scheduled appointments and important legal deadlines.</a:t>
            </a:r>
          </a:p>
          <a:p>
            <a:pPr>
              <a:buFont typeface="+mj-lt"/>
              <a:buAutoNum type="arabicPeriod"/>
            </a:pPr>
            <a:r>
              <a:rPr lang="en-GB" b="1" dirty="0"/>
              <a:t>Multi-Language Support &amp; Accessibility</a:t>
            </a:r>
            <a:endParaRPr lang="en-GB" dirty="0"/>
          </a:p>
          <a:p>
            <a:pPr marL="742950" lvl="1" indent="-285750">
              <a:buFont typeface="+mj-lt"/>
              <a:buAutoNum type="arabicPeriod"/>
            </a:pPr>
            <a:r>
              <a:rPr lang="en-GB" dirty="0"/>
              <a:t>Supports multiple languages to cater to a diverse user base.</a:t>
            </a:r>
          </a:p>
          <a:p>
            <a:pPr marL="742950" lvl="1" indent="-285750">
              <a:buFont typeface="+mj-lt"/>
              <a:buAutoNum type="arabicPeriod"/>
            </a:pPr>
            <a:r>
              <a:rPr lang="en-GB" dirty="0"/>
              <a:t>Ensures accessibility for users with different levels of technical proficiency.</a:t>
            </a:r>
          </a:p>
          <a:p>
            <a:pPr>
              <a:buFont typeface="+mj-lt"/>
              <a:buAutoNum type="arabicPeriod"/>
            </a:pPr>
            <a:r>
              <a:rPr lang="en-GB" b="1" dirty="0"/>
              <a:t>Data Security &amp; Privacy Protection</a:t>
            </a:r>
            <a:endParaRPr lang="en-GB" dirty="0"/>
          </a:p>
          <a:p>
            <a:pPr marL="742950" lvl="1" indent="-285750">
              <a:buFont typeface="+mj-lt"/>
              <a:buAutoNum type="arabicPeriod"/>
            </a:pPr>
            <a:r>
              <a:rPr lang="en-GB" dirty="0"/>
              <a:t>Implements encryption and secure access control mechanisms.</a:t>
            </a:r>
          </a:p>
          <a:p>
            <a:pPr marL="742950" lvl="1" indent="-285750">
              <a:buFont typeface="+mj-lt"/>
              <a:buAutoNum type="arabicPeriod"/>
            </a:pPr>
            <a:r>
              <a:rPr lang="en-GB" dirty="0"/>
              <a:t>Protects sensitive legal and personal data from unauthorized access.</a:t>
            </a:r>
          </a:p>
          <a:p>
            <a:pPr>
              <a:buFont typeface="+mj-lt"/>
              <a:buAutoNum type="arabicPeriod"/>
            </a:pPr>
            <a:r>
              <a:rPr lang="en-GB" b="1" dirty="0"/>
              <a:t>User Profile Management &amp; Personalization</a:t>
            </a:r>
            <a:endParaRPr lang="en-GB" dirty="0"/>
          </a:p>
          <a:p>
            <a:pPr>
              <a:buFont typeface="Arial" panose="020B0604020202020204" pitchFamily="34" charset="0"/>
              <a:buChar char="•"/>
            </a:pPr>
            <a:r>
              <a:rPr lang="en-GB" dirty="0"/>
              <a:t>Allows users to manage personal details, preferences, and case history.</a:t>
            </a:r>
          </a:p>
          <a:p>
            <a:pPr>
              <a:buFont typeface="Arial" panose="020B0604020202020204" pitchFamily="34" charset="0"/>
              <a:buChar char="•"/>
            </a:pPr>
            <a:r>
              <a:rPr lang="en-GB" dirty="0"/>
              <a:t>Customizable settings for notifications and communication preferences.</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100164840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888</TotalTime>
  <Words>2681</Words>
  <Application>Microsoft Office PowerPoint</Application>
  <PresentationFormat>Widescreen</PresentationFormat>
  <Paragraphs>268</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Bookman Old Style</vt:lpstr>
      <vt:lpstr>Calibri</vt:lpstr>
      <vt:lpstr>Cambria</vt:lpstr>
      <vt:lpstr>ff1</vt:lpstr>
      <vt:lpstr>ff7</vt:lpstr>
      <vt:lpstr>Times New Roman</vt:lpstr>
      <vt:lpstr>Verdana</vt:lpstr>
      <vt:lpstr>Wingdings</vt:lpstr>
      <vt:lpstr>Bioinformatics</vt:lpstr>
      <vt:lpstr>Tech-Driven Solutions for Undertrial Prisoners in India</vt:lpstr>
      <vt:lpstr>Introduction</vt:lpstr>
      <vt:lpstr>Literature Review</vt:lpstr>
      <vt:lpstr>PowerPoint Presentation</vt:lpstr>
      <vt:lpstr>Existing method Drawback</vt:lpstr>
      <vt:lpstr>Proposed Method</vt:lpstr>
      <vt:lpstr>Objectives</vt:lpstr>
      <vt:lpstr>Methodology/Modules</vt:lpstr>
      <vt:lpstr>PowerPoint Presentation</vt:lpstr>
      <vt:lpstr>Architecture</vt:lpstr>
      <vt:lpstr>software components</vt:lpstr>
      <vt:lpstr>Timeline of Project</vt:lpstr>
      <vt:lpstr>Expected Outcomes</vt:lpstr>
      <vt:lpstr>PowerPoint Presentation</vt:lpstr>
      <vt:lpstr>Conclusion</vt:lpstr>
      <vt:lpstr>Github Link</vt:lpstr>
      <vt:lpstr>References</vt:lpstr>
      <vt:lpstr>PowerPoint Presentation</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kasturi deepak</cp:lastModifiedBy>
  <cp:revision>44</cp:revision>
  <dcterms:created xsi:type="dcterms:W3CDTF">2023-03-16T03:26:27Z</dcterms:created>
  <dcterms:modified xsi:type="dcterms:W3CDTF">2025-05-14T09:43:07Z</dcterms:modified>
</cp:coreProperties>
</file>