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9dda95e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9dda95e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78641e24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78641e24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9dda95e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9dda95e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78641e24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78641e24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78641e24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78641e24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dda95e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dda95e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9dda95e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9dda95e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8c66365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8c66365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8c66365e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8c66365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f236674b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f236674b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f236672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f236672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8c66365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8c66365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f236674bb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f236674b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36672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36672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f236672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f236672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9dda95e9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9dda95e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9dda95e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9dda95e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fee22b0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fee22b0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78641e24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78641e24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53725" y="1395675"/>
            <a:ext cx="852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53725" y="2309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Damas Azules en </a:t>
            </a:r>
            <a:r>
              <a:rPr lang="es"/>
              <a:t>C</a:t>
            </a:r>
            <a:r>
              <a:rPr lang="es"/>
              <a:t>ancerología de Querétaro, I.A.P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TechVision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601575" y="3806525"/>
            <a:ext cx="3588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Raziel Hernández         A01275036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ctr">
              <a:lnSpc>
                <a:spcPct val="2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Eber Hernández            A01367291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ctr">
              <a:lnSpc>
                <a:spcPct val="2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Erick  </a:t>
            </a: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Avalos</a:t>
            </a: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A01276004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ctr">
              <a:lnSpc>
                <a:spcPct val="2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Emmanuel Bautista       A01705220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ctr">
              <a:lnSpc>
                <a:spcPct val="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530325"/>
            <a:ext cx="3338100" cy="42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0150"/>
            <a:ext cx="8839199" cy="403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152400"/>
            <a:ext cx="43457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77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4400"/>
            <a:ext cx="8839200" cy="426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25" y="152400"/>
            <a:ext cx="77885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5" y="152400"/>
            <a:ext cx="79423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comunicación</a:t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4987650" y="400225"/>
            <a:ext cx="3326400" cy="18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Interesados primarios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s" sz="1200">
                <a:solidFill>
                  <a:srgbClr val="FFFFFF"/>
                </a:solidFill>
              </a:rPr>
              <a:t>Directora general de institucion Damas Azules - Norma Leticia Ruiz Luna: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s" sz="1200">
                <a:solidFill>
                  <a:srgbClr val="FFFFFF"/>
                </a:solidFill>
              </a:rPr>
              <a:t>Equipo TechVision - Raziel Hernandez, Eber Hernandez, Erick Avalos y Emmanuel Bautista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4987650" y="2750950"/>
            <a:ext cx="3326400" cy="18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Interesados secundarios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s" sz="1200">
                <a:solidFill>
                  <a:srgbClr val="FFFFFF"/>
                </a:solidFill>
              </a:rPr>
              <a:t>Profesores - Eduardo Juarez y Ricardo Cortés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s" sz="1200">
                <a:solidFill>
                  <a:srgbClr val="FFFFFF"/>
                </a:solidFill>
              </a:rPr>
              <a:t>Empleados de Damas Azules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s" sz="1200">
                <a:solidFill>
                  <a:srgbClr val="FFFFFF"/>
                </a:solidFill>
              </a:rPr>
              <a:t>Doctores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s" sz="1200">
                <a:solidFill>
                  <a:srgbClr val="FFFFFF"/>
                </a:solidFill>
              </a:rPr>
              <a:t>Instituto Tecnológico y de Estudios Superiores de Monterrey 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comunicación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s"/>
              <a:t>Medios - 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5001400" y="862500"/>
            <a:ext cx="3173100" cy="3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Whatsapp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Zoom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Correo </a:t>
            </a:r>
            <a:r>
              <a:rPr lang="es" sz="1800">
                <a:solidFill>
                  <a:srgbClr val="FFFFFF"/>
                </a:solidFill>
              </a:rPr>
              <a:t>electrónico</a:t>
            </a:r>
            <a:r>
              <a:rPr lang="es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800">
                <a:solidFill>
                  <a:srgbClr val="FFFFFF"/>
                </a:solidFill>
              </a:rPr>
              <a:t>Slack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Reflexión</a:t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6860875" y="3260950"/>
            <a:ext cx="1851600" cy="791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</a:rPr>
              <a:t>Subestimamos tiempos y tareas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4882625" y="249425"/>
            <a:ext cx="1653900" cy="7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Trabajo en equipo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882625" y="1223325"/>
            <a:ext cx="1653900" cy="7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Colaboración con socio formador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4882625" y="2218425"/>
            <a:ext cx="1653900" cy="7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Flexibilidad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6860875" y="4202400"/>
            <a:ext cx="1851600" cy="841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Siempre habia algun cambio a realizar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0" y="500925"/>
            <a:ext cx="3646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Requerimiento de la Organización</a:t>
            </a:r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4406814" y="565415"/>
            <a:ext cx="603893" cy="1337305"/>
            <a:chOff x="4539737" y="942225"/>
            <a:chExt cx="1042632" cy="2001953"/>
          </a:xfrm>
        </p:grpSpPr>
        <p:sp>
          <p:nvSpPr>
            <p:cNvPr id="74" name="Google Shape;74;p14"/>
            <p:cNvSpPr/>
            <p:nvPr/>
          </p:nvSpPr>
          <p:spPr>
            <a:xfrm>
              <a:off x="4779650" y="942225"/>
              <a:ext cx="506400" cy="4905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9DAF8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989350" y="1480300"/>
              <a:ext cx="87000" cy="854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9DAF8"/>
                </a:solidFill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7823226">
              <a:off x="5323747" y="1589315"/>
              <a:ext cx="87044" cy="490377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9DAF8"/>
                </a:solidFill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2321443">
              <a:off x="4683205" y="1589355"/>
              <a:ext cx="86864" cy="490308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9DAF8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 rot="2143306">
              <a:off x="4744814" y="2341043"/>
              <a:ext cx="86837" cy="629097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9DAF8"/>
                </a:solidFill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-1945535">
              <a:off x="5238631" y="2340954"/>
              <a:ext cx="86721" cy="629249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9DAF8"/>
                </a:solidFill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5565314" y="565415"/>
            <a:ext cx="603893" cy="1337305"/>
            <a:chOff x="4539737" y="942225"/>
            <a:chExt cx="1042632" cy="2001953"/>
          </a:xfrm>
        </p:grpSpPr>
        <p:sp>
          <p:nvSpPr>
            <p:cNvPr id="81" name="Google Shape;81;p14"/>
            <p:cNvSpPr/>
            <p:nvPr/>
          </p:nvSpPr>
          <p:spPr>
            <a:xfrm>
              <a:off x="4779650" y="942225"/>
              <a:ext cx="506400" cy="490500"/>
            </a:xfrm>
            <a:prstGeom prst="ellipse">
              <a:avLst/>
            </a:prstGeom>
            <a:solidFill>
              <a:srgbClr val="3C78D8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989350" y="1480300"/>
              <a:ext cx="87000" cy="8547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 rot="7823226">
              <a:off x="5323747" y="1589315"/>
              <a:ext cx="87044" cy="490377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 rot="2321443">
              <a:off x="4683205" y="1589355"/>
              <a:ext cx="86864" cy="490308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 rot="2143306">
              <a:off x="4744814" y="2341043"/>
              <a:ext cx="86837" cy="629097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-1945535">
              <a:off x="5238631" y="2340954"/>
              <a:ext cx="86721" cy="629249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6843439" y="565415"/>
            <a:ext cx="603893" cy="1337305"/>
            <a:chOff x="4539737" y="942225"/>
            <a:chExt cx="1042632" cy="2001953"/>
          </a:xfrm>
        </p:grpSpPr>
        <p:sp>
          <p:nvSpPr>
            <p:cNvPr id="88" name="Google Shape;88;p14"/>
            <p:cNvSpPr/>
            <p:nvPr/>
          </p:nvSpPr>
          <p:spPr>
            <a:xfrm>
              <a:off x="4779650" y="942225"/>
              <a:ext cx="506400" cy="490500"/>
            </a:xfrm>
            <a:prstGeom prst="ellipse">
              <a:avLst/>
            </a:prstGeom>
            <a:solidFill>
              <a:srgbClr val="1C4587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4989350" y="1480300"/>
              <a:ext cx="87000" cy="8547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7823226">
              <a:off x="5323747" y="1589315"/>
              <a:ext cx="87044" cy="490377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2321443">
              <a:off x="4683205" y="1589355"/>
              <a:ext cx="86864" cy="490308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2143306">
              <a:off x="4744814" y="2341043"/>
              <a:ext cx="86837" cy="629097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-1945535">
              <a:off x="5238631" y="2340954"/>
              <a:ext cx="86721" cy="629249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8035164" y="565415"/>
            <a:ext cx="603893" cy="1337305"/>
            <a:chOff x="4539737" y="942225"/>
            <a:chExt cx="1042632" cy="2001953"/>
          </a:xfrm>
        </p:grpSpPr>
        <p:sp>
          <p:nvSpPr>
            <p:cNvPr id="95" name="Google Shape;95;p14"/>
            <p:cNvSpPr/>
            <p:nvPr/>
          </p:nvSpPr>
          <p:spPr>
            <a:xfrm>
              <a:off x="4779650" y="942225"/>
              <a:ext cx="506400" cy="49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989350" y="1480300"/>
              <a:ext cx="87000" cy="85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 rot="7823226">
              <a:off x="5323747" y="1589315"/>
              <a:ext cx="87044" cy="490377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 rot="2321443">
              <a:off x="4683205" y="1589355"/>
              <a:ext cx="86864" cy="490308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 rot="2143306">
              <a:off x="4744814" y="2341043"/>
              <a:ext cx="86837" cy="629097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 rot="-1945535">
              <a:off x="5238631" y="2340954"/>
              <a:ext cx="86721" cy="629249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/>
        </p:nvSpPr>
        <p:spPr>
          <a:xfrm>
            <a:off x="4502700" y="2140125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164913" y="1956150"/>
            <a:ext cx="16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Usuario no registrado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279863" y="2063850"/>
            <a:ext cx="14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Recepcionista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531825" y="2738500"/>
            <a:ext cx="13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759475" y="2063850"/>
            <a:ext cx="14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Doctor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709875" y="2063850"/>
            <a:ext cx="14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Administrador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043725" y="2647350"/>
            <a:ext cx="4557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Iniciar </a:t>
            </a:r>
            <a:r>
              <a:rPr lang="es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sesión</a:t>
            </a:r>
            <a:r>
              <a:rPr lang="es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Crear perfil de paciente 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Modificar perfil de paciente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Eliminar perfil de paciente</a:t>
            </a:r>
            <a:endParaRPr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Ver historial </a:t>
            </a:r>
            <a:r>
              <a:rPr lang="es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médico</a:t>
            </a:r>
            <a:r>
              <a:rPr lang="es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Agendar citas</a:t>
            </a:r>
            <a:endParaRPr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Diagnosticar pacientes</a:t>
            </a:r>
            <a:endParaRPr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Crear rol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Eliminar rol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Asignar rol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Reflexión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Moviéndonos</a:t>
            </a:r>
            <a:r>
              <a:rPr lang="es"/>
              <a:t> hacia adelante</a:t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5513075" y="767150"/>
            <a:ext cx="2526900" cy="13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Tiempos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5634350" y="2571750"/>
            <a:ext cx="2405700" cy="12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Comenzar a trabajar en cuanto antes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Negocio 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824575" y="2169700"/>
            <a:ext cx="7494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s" sz="1300"/>
              <a:t>Cada usuario del sistema debe registrar su nombre completo, numero de telefono, correo electronico y fotografía.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s" sz="1300"/>
              <a:t>Solo los doctores pueden diagnosticar a un paciente.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s" sz="1300"/>
              <a:t>Solo se puede tener un rol por usuario.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s" sz="1300"/>
              <a:t>Una consulta médica no puede ser concluida sin especificar la fecha de su próxima consulta. 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s" sz="1300"/>
              <a:t>Los doctores no tienen acceso a la información de contacto de un paciente (correo electrónico, número de teléfono, domicilio).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3060075" y="1717700"/>
            <a:ext cx="1329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Empleado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29600" y="1717700"/>
            <a:ext cx="1329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Rol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829600" y="2639588"/>
            <a:ext cx="1329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Privilegio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074900" y="3154100"/>
            <a:ext cx="1329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Servicio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705900" y="570625"/>
            <a:ext cx="2067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Nivel Socioeconómico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6074900" y="1717700"/>
            <a:ext cx="1329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Paciente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Entidad  - Relación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060075" y="3154100"/>
            <a:ext cx="1329300" cy="5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Doctor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6" name="Google Shape;126;p16"/>
          <p:cNvCxnSpPr>
            <a:stCxn id="119" idx="3"/>
            <a:endCxn id="118" idx="1"/>
          </p:cNvCxnSpPr>
          <p:nvPr/>
        </p:nvCxnSpPr>
        <p:spPr>
          <a:xfrm>
            <a:off x="2158900" y="1974950"/>
            <a:ext cx="9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>
            <a:stCxn id="120" idx="0"/>
            <a:endCxn id="119" idx="2"/>
          </p:cNvCxnSpPr>
          <p:nvPr/>
        </p:nvCxnSpPr>
        <p:spPr>
          <a:xfrm rot="10800000">
            <a:off x="1494250" y="2232188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>
            <a:stCxn id="118" idx="3"/>
            <a:endCxn id="123" idx="1"/>
          </p:cNvCxnSpPr>
          <p:nvPr/>
        </p:nvCxnSpPr>
        <p:spPr>
          <a:xfrm>
            <a:off x="4389375" y="1974950"/>
            <a:ext cx="16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>
            <a:stCxn id="122" idx="2"/>
            <a:endCxn id="123" idx="0"/>
          </p:cNvCxnSpPr>
          <p:nvPr/>
        </p:nvCxnSpPr>
        <p:spPr>
          <a:xfrm>
            <a:off x="6739550" y="1085125"/>
            <a:ext cx="0" cy="6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>
            <a:stCxn id="118" idx="2"/>
            <a:endCxn id="125" idx="0"/>
          </p:cNvCxnSpPr>
          <p:nvPr/>
        </p:nvCxnSpPr>
        <p:spPr>
          <a:xfrm>
            <a:off x="3724725" y="2232200"/>
            <a:ext cx="0" cy="9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6"/>
          <p:cNvCxnSpPr>
            <a:stCxn id="125" idx="3"/>
            <a:endCxn id="121" idx="1"/>
          </p:cNvCxnSpPr>
          <p:nvPr/>
        </p:nvCxnSpPr>
        <p:spPr>
          <a:xfrm>
            <a:off x="4389375" y="3411350"/>
            <a:ext cx="16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stCxn id="123" idx="2"/>
            <a:endCxn id="121" idx="0"/>
          </p:cNvCxnSpPr>
          <p:nvPr/>
        </p:nvCxnSpPr>
        <p:spPr>
          <a:xfrm>
            <a:off x="6739550" y="2232200"/>
            <a:ext cx="0" cy="9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5430700" y="1151850"/>
            <a:ext cx="30000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s" sz="1500"/>
              <a:t>Seguridad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s" sz="1500"/>
              <a:t>Escalabilidad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s" sz="1500"/>
              <a:t>Integridad de información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s" sz="1500"/>
              <a:t>Interoperabilidad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s" sz="1500"/>
              <a:t>Usabilidad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s" sz="1500"/>
              <a:t>Desempeño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s" sz="1500"/>
              <a:t>Disponibilidad/Confiabilidad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s" sz="1500"/>
              <a:t>Privacidad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Prioridad de requisitos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350" y="1875300"/>
            <a:ext cx="56007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225" y="152400"/>
            <a:ext cx="2711074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actividades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-1609" l="1569" r="-1569" t="1610"/>
          <a:stretch/>
        </p:blipFill>
        <p:spPr>
          <a:xfrm>
            <a:off x="1150400" y="55150"/>
            <a:ext cx="7050299" cy="44662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14300">
              <a:srgbClr val="000000">
                <a:alpha val="50000"/>
              </a:srgbClr>
            </a:outerShdw>
          </a:effectLst>
        </p:spPr>
      </p:pic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SITIO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13" y="152400"/>
            <a:ext cx="67617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