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embeddedFontLst>
    <p:embeddedFont>
      <p:font typeface="Roboto Medium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Medium-regular.fntdata"/><Relationship Id="rId21" Type="http://schemas.openxmlformats.org/officeDocument/2006/relationships/slide" Target="slides/slide17.xml"/><Relationship Id="rId24" Type="http://schemas.openxmlformats.org/officeDocument/2006/relationships/font" Target="fonts/RobotoMedium-italic.fntdata"/><Relationship Id="rId23" Type="http://schemas.openxmlformats.org/officeDocument/2006/relationships/font" Target="fonts/RobotoMedium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RobotoMedium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e001af428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7" name="Google Shape;207;g8e001af428_1_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8e001af428_1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8e001af428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8e001af428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g8e001af42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8e001af428_0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g8e001af42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e001af42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g8e001af428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e001af42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g8e001af428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e001af428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g8e001af428_1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e001af428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" name="Google Shape;177;g8e001af428_1_1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e001af428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7" name="Google Shape;197;g8e001af428_1_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9" name="Google Shape;29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12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5" name="Google Shape;85;p13"/>
          <p:cNvGrpSpPr/>
          <p:nvPr/>
        </p:nvGrpSpPr>
        <p:grpSpPr>
          <a:xfrm>
            <a:off x="947542" y="1764174"/>
            <a:ext cx="9734304" cy="975576"/>
            <a:chOff x="710674" y="1323164"/>
            <a:chExt cx="7300911" cy="731700"/>
          </a:xfrm>
        </p:grpSpPr>
        <p:sp>
          <p:nvSpPr>
            <p:cNvPr id="86" name="Google Shape;86;p13"/>
            <p:cNvSpPr txBox="1"/>
            <p:nvPr/>
          </p:nvSpPr>
          <p:spPr>
            <a:xfrm>
              <a:off x="710674" y="1373350"/>
              <a:ext cx="20043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Ministry/ Organization name: </a:t>
              </a:r>
              <a:endParaRPr b="0" i="0" sz="59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2789785" y="1323164"/>
              <a:ext cx="5221800" cy="731700"/>
            </a:xfrm>
            <a:prstGeom prst="rect">
              <a:avLst/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3"/>
            <p:cNvSpPr txBox="1"/>
            <p:nvPr/>
          </p:nvSpPr>
          <p:spPr>
            <a:xfrm>
              <a:off x="2914389" y="1407440"/>
              <a:ext cx="4765800" cy="5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Ministry of Health and Family Welfare</a:t>
              </a:r>
              <a:endParaRPr b="0"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89" name="Google Shape;89;p13"/>
          <p:cNvGrpSpPr/>
          <p:nvPr/>
        </p:nvGrpSpPr>
        <p:grpSpPr>
          <a:xfrm>
            <a:off x="174125" y="2943292"/>
            <a:ext cx="10025736" cy="975576"/>
            <a:chOff x="130597" y="2207525"/>
            <a:chExt cx="7519490" cy="731700"/>
          </a:xfrm>
        </p:grpSpPr>
        <p:sp>
          <p:nvSpPr>
            <p:cNvPr id="90" name="Google Shape;90;p13"/>
            <p:cNvSpPr txBox="1"/>
            <p:nvPr/>
          </p:nvSpPr>
          <p:spPr>
            <a:xfrm>
              <a:off x="130597" y="2257726"/>
              <a:ext cx="25845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Team Name :</a:t>
              </a:r>
              <a:endParaRPr b="0" i="0" sz="59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789787" y="2207525"/>
              <a:ext cx="4860300" cy="7317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3"/>
            <p:cNvSpPr txBox="1"/>
            <p:nvPr/>
          </p:nvSpPr>
          <p:spPr>
            <a:xfrm>
              <a:off x="2914387" y="2414096"/>
              <a:ext cx="43731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SEM_ALPHA</a:t>
              </a:r>
              <a:endParaRPr b="0"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93" name="Google Shape;93;p13"/>
          <p:cNvSpPr txBox="1"/>
          <p:nvPr>
            <p:ph idx="4294967295" type="title"/>
          </p:nvPr>
        </p:nvSpPr>
        <p:spPr>
          <a:xfrm>
            <a:off x="3490825" y="257950"/>
            <a:ext cx="4406700" cy="10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None/>
            </a:pPr>
            <a:r>
              <a:rPr b="1"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Details</a:t>
            </a:r>
            <a:endParaRPr b="1" sz="3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94" name="Google Shape;94;p13"/>
          <p:cNvGrpSpPr/>
          <p:nvPr/>
        </p:nvGrpSpPr>
        <p:grpSpPr>
          <a:xfrm>
            <a:off x="1006781" y="4118060"/>
            <a:ext cx="8709492" cy="975576"/>
            <a:chOff x="755105" y="3088625"/>
            <a:chExt cx="6532282" cy="731700"/>
          </a:xfrm>
        </p:grpSpPr>
        <p:sp>
          <p:nvSpPr>
            <p:cNvPr id="95" name="Google Shape;95;p13"/>
            <p:cNvSpPr txBox="1"/>
            <p:nvPr/>
          </p:nvSpPr>
          <p:spPr>
            <a:xfrm>
              <a:off x="755105" y="3138825"/>
              <a:ext cx="19599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4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Problem Statement ID</a:t>
              </a:r>
              <a:endParaRPr b="0" i="0" sz="59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6" name="Google Shape;96;p13"/>
            <p:cNvSpPr txBox="1"/>
            <p:nvPr/>
          </p:nvSpPr>
          <p:spPr>
            <a:xfrm>
              <a:off x="2914388" y="3295180"/>
              <a:ext cx="38499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Vinit </a:t>
              </a:r>
              <a:r>
                <a:rPr b="0" i="0" lang="en-US" sz="2400" u="none" cap="none" strike="noStrik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</a:t>
              </a:r>
              <a:r>
                <a:rPr b="0" i="0" lang="en-US" sz="2400" u="none" cap="none" strike="noStrik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asrani</a:t>
              </a:r>
              <a:endParaRPr b="0"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2789787" y="3088625"/>
              <a:ext cx="4497600" cy="7317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24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SS-42</a:t>
              </a:r>
              <a:endParaRPr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12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2"/>
          <p:cNvSpPr txBox="1"/>
          <p:nvPr>
            <p:ph type="title"/>
          </p:nvPr>
        </p:nvSpPr>
        <p:spPr>
          <a:xfrm>
            <a:off x="2992825" y="150400"/>
            <a:ext cx="61737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3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 of Chatbot</a:t>
            </a:r>
            <a:endParaRPr b="1" sz="3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11" name="Google Shape;211;p22"/>
          <p:cNvGrpSpPr/>
          <p:nvPr/>
        </p:nvGrpSpPr>
        <p:grpSpPr>
          <a:xfrm>
            <a:off x="308075" y="674663"/>
            <a:ext cx="11464748" cy="6241145"/>
            <a:chOff x="0" y="2295575"/>
            <a:chExt cx="2286000" cy="2837400"/>
          </a:xfrm>
        </p:grpSpPr>
        <p:sp>
          <p:nvSpPr>
            <p:cNvPr id="212" name="Google Shape;212;p22"/>
            <p:cNvSpPr/>
            <p:nvPr/>
          </p:nvSpPr>
          <p:spPr>
            <a:xfrm>
              <a:off x="0" y="2365594"/>
              <a:ext cx="2286000" cy="25095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2"/>
            <p:cNvSpPr txBox="1"/>
            <p:nvPr/>
          </p:nvSpPr>
          <p:spPr>
            <a:xfrm>
              <a:off x="78596" y="2417557"/>
              <a:ext cx="2128800" cy="24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marR="0" rtl="0" algn="just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44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Consider User is there in Disaster zone -&gt; User sees a person who is injured and needs the first aid urgently -&gt; But User doesn’t have any knowledge about the first-aid steps -&gt; User connects to the Chatbot either through Website or App or Facebook Messenger or Telegram -&gt; User types in his query to get first aid for injury -&gt; User gives First-aid to person and person is relieved</a:t>
              </a:r>
              <a:endParaRPr b="0" i="0" sz="4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14" name="Google Shape;214;p22"/>
            <p:cNvCxnSpPr/>
            <p:nvPr/>
          </p:nvCxnSpPr>
          <p:spPr>
            <a:xfrm>
              <a:off x="2286000" y="2295575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EDA29B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12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3"/>
          <p:cNvSpPr txBox="1"/>
          <p:nvPr>
            <p:ph idx="4294967295" type="title"/>
          </p:nvPr>
        </p:nvSpPr>
        <p:spPr>
          <a:xfrm>
            <a:off x="3729798" y="111125"/>
            <a:ext cx="44247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stack</a:t>
            </a:r>
            <a:endParaRPr sz="3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21" name="Google Shape;221;p23"/>
          <p:cNvGrpSpPr/>
          <p:nvPr/>
        </p:nvGrpSpPr>
        <p:grpSpPr>
          <a:xfrm>
            <a:off x="393699" y="929059"/>
            <a:ext cx="11590645" cy="2425476"/>
            <a:chOff x="1593000" y="2322567"/>
            <a:chExt cx="5957975" cy="643501"/>
          </a:xfrm>
        </p:grpSpPr>
        <p:sp>
          <p:nvSpPr>
            <p:cNvPr id="222" name="Google Shape;222;p23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23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23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23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Scra</a:t>
              </a:r>
              <a:r>
                <a:rPr lang="en-US" sz="24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ping</a:t>
              </a:r>
              <a:endParaRPr b="0"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6" name="Google Shape;226;p23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5686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23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01</a:t>
              </a:r>
              <a:endParaRPr b="0"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8" name="Google Shape;228;p23"/>
            <p:cNvSpPr/>
            <p:nvPr/>
          </p:nvSpPr>
          <p:spPr>
            <a:xfrm>
              <a:off x="4776330" y="2323747"/>
              <a:ext cx="27216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Times New Roman"/>
                  <a:ea typeface="Times New Roman"/>
                  <a:cs typeface="Times New Roman"/>
                  <a:sym typeface="Times New Roman"/>
                </a:rPr>
                <a:t>Tools used:</a:t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Times New Roman"/>
                  <a:ea typeface="Times New Roman"/>
                  <a:cs typeface="Times New Roman"/>
                  <a:sym typeface="Times New Roman"/>
                </a:rPr>
                <a:t>1) Requests python library</a:t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Times New Roman"/>
                  <a:ea typeface="Times New Roman"/>
                  <a:cs typeface="Times New Roman"/>
                  <a:sym typeface="Times New Roman"/>
                </a:rPr>
                <a:t>2) Beautiful soup python library</a:t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Times New Roman"/>
                  <a:ea typeface="Times New Roman"/>
                  <a:cs typeface="Times New Roman"/>
                  <a:sym typeface="Times New Roman"/>
                </a:rPr>
                <a:t>3) </a:t>
              </a:r>
              <a:r>
                <a:rPr b="1" lang="en-US">
                  <a:latin typeface="Times New Roman"/>
                  <a:ea typeface="Times New Roman"/>
                  <a:cs typeface="Times New Roman"/>
                  <a:sym typeface="Times New Roman"/>
                </a:rPr>
                <a:t>Crontab</a:t>
              </a:r>
              <a:r>
                <a:rPr b="1" lang="en-US">
                  <a:latin typeface="Times New Roman"/>
                  <a:ea typeface="Times New Roman"/>
                  <a:cs typeface="Times New Roman"/>
                  <a:sym typeface="Times New Roman"/>
                </a:rPr>
                <a:t> scheduler</a:t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Times New Roman"/>
                  <a:ea typeface="Times New Roman"/>
                  <a:cs typeface="Times New Roman"/>
                  <a:sym typeface="Times New Roman"/>
                </a:rPr>
                <a:t>Why these tools were used:</a:t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Times New Roman"/>
                  <a:ea typeface="Times New Roman"/>
                  <a:cs typeface="Times New Roman"/>
                  <a:sym typeface="Times New Roman"/>
                </a:rPr>
                <a:t>1) Lightweight</a:t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Times New Roman"/>
                  <a:ea typeface="Times New Roman"/>
                  <a:cs typeface="Times New Roman"/>
                  <a:sym typeface="Times New Roman"/>
                </a:rPr>
                <a:t>2) Fast </a:t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Times New Roman"/>
                  <a:ea typeface="Times New Roman"/>
                  <a:cs typeface="Times New Roman"/>
                  <a:sym typeface="Times New Roman"/>
                </a:rPr>
                <a:t>3) Efficient for parsing HTML</a:t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Times New Roman"/>
                  <a:ea typeface="Times New Roman"/>
                  <a:cs typeface="Times New Roman"/>
                  <a:sym typeface="Times New Roman"/>
                </a:rPr>
                <a:t>4) Comprehensive documentation</a:t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29" name="Google Shape;229;p23"/>
          <p:cNvGrpSpPr/>
          <p:nvPr/>
        </p:nvGrpSpPr>
        <p:grpSpPr>
          <a:xfrm>
            <a:off x="468823" y="3647699"/>
            <a:ext cx="11578729" cy="2515759"/>
            <a:chOff x="1593000" y="2322567"/>
            <a:chExt cx="5957975" cy="643501"/>
          </a:xfrm>
        </p:grpSpPr>
        <p:sp>
          <p:nvSpPr>
            <p:cNvPr id="230" name="Google Shape;230;p23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23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23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23"/>
            <p:cNvSpPr/>
            <p:nvPr/>
          </p:nvSpPr>
          <p:spPr>
            <a:xfrm>
              <a:off x="2342627" y="2399956"/>
              <a:ext cx="1940700" cy="53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Machine Learning </a:t>
              </a:r>
              <a:r>
                <a:rPr lang="en-US" sz="24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 Detect Disaster Relevant News</a:t>
              </a:r>
              <a:endParaRPr b="0"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4" name="Google Shape;234;p23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5686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02</a:t>
              </a:r>
              <a:endParaRPr b="0"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6" name="Google Shape;236;p23"/>
            <p:cNvSpPr/>
            <p:nvPr/>
          </p:nvSpPr>
          <p:spPr>
            <a:xfrm>
              <a:off x="4748295" y="2323166"/>
              <a:ext cx="25593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>
                  <a:latin typeface="Times New Roman"/>
                  <a:ea typeface="Times New Roman"/>
                  <a:cs typeface="Times New Roman"/>
                  <a:sym typeface="Times New Roman"/>
                </a:rPr>
                <a:t>Tools used:</a:t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>
                  <a:latin typeface="Times New Roman"/>
                  <a:ea typeface="Times New Roman"/>
                  <a:cs typeface="Times New Roman"/>
                  <a:sym typeface="Times New Roman"/>
                </a:rPr>
                <a:t>1) Scikit-learn python library</a:t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>
                  <a:latin typeface="Times New Roman"/>
                  <a:ea typeface="Times New Roman"/>
                  <a:cs typeface="Times New Roman"/>
                  <a:sym typeface="Times New Roman"/>
                </a:rPr>
                <a:t>Why the tool was used:</a:t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>
                  <a:latin typeface="Times New Roman"/>
                  <a:ea typeface="Times New Roman"/>
                  <a:cs typeface="Times New Roman"/>
                  <a:sym typeface="Times New Roman"/>
                </a:rPr>
                <a:t>1) Accessibility and simplicity</a:t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>
                  <a:latin typeface="Times New Roman"/>
                  <a:ea typeface="Times New Roman"/>
                  <a:cs typeface="Times New Roman"/>
                  <a:sym typeface="Times New Roman"/>
                </a:rPr>
                <a:t>2) Useful utilities</a:t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>
                  <a:latin typeface="Times New Roman"/>
                  <a:ea typeface="Times New Roman"/>
                  <a:cs typeface="Times New Roman"/>
                  <a:sym typeface="Times New Roman"/>
                </a:rPr>
                <a:t>3) Good documentation</a:t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>
                  <a:latin typeface="Times New Roman"/>
                  <a:ea typeface="Times New Roman"/>
                  <a:cs typeface="Times New Roman"/>
                  <a:sym typeface="Times New Roman"/>
                </a:rPr>
                <a:t>4) Consistent API</a:t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4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12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4"/>
          <p:cNvSpPr txBox="1"/>
          <p:nvPr>
            <p:ph idx="4294967295" type="title"/>
          </p:nvPr>
        </p:nvSpPr>
        <p:spPr>
          <a:xfrm>
            <a:off x="3943675" y="160425"/>
            <a:ext cx="49866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stack</a:t>
            </a:r>
            <a:endParaRPr sz="3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43" name="Google Shape;243;p24"/>
          <p:cNvGrpSpPr/>
          <p:nvPr/>
        </p:nvGrpSpPr>
        <p:grpSpPr>
          <a:xfrm>
            <a:off x="386149" y="816141"/>
            <a:ext cx="11445270" cy="2537822"/>
            <a:chOff x="1593000" y="2322568"/>
            <a:chExt cx="5957975" cy="646480"/>
          </a:xfrm>
        </p:grpSpPr>
        <p:sp>
          <p:nvSpPr>
            <p:cNvPr id="244" name="Google Shape;244;p2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2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24"/>
            <p:cNvSpPr/>
            <p:nvPr/>
          </p:nvSpPr>
          <p:spPr>
            <a:xfrm rot="-5400000">
              <a:off x="3501574" y="193474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2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Machine Learning to Classify News into Categories</a:t>
              </a:r>
              <a:endParaRPr b="0"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8" name="Google Shape;248;p2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5690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2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r>
                <a:rPr lang="en-US" sz="24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b="0"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0" name="Google Shape;250;p24"/>
            <p:cNvSpPr/>
            <p:nvPr/>
          </p:nvSpPr>
          <p:spPr>
            <a:xfrm>
              <a:off x="4811507" y="2326748"/>
              <a:ext cx="25959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>
                  <a:latin typeface="Times New Roman"/>
                  <a:ea typeface="Times New Roman"/>
                  <a:cs typeface="Times New Roman"/>
                  <a:sym typeface="Times New Roman"/>
                </a:rPr>
                <a:t>Tools used:</a:t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>
                  <a:latin typeface="Times New Roman"/>
                  <a:ea typeface="Times New Roman"/>
                  <a:cs typeface="Times New Roman"/>
                  <a:sym typeface="Times New Roman"/>
                </a:rPr>
                <a:t>1) Scikit-learn python library</a:t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>
                  <a:latin typeface="Times New Roman"/>
                  <a:ea typeface="Times New Roman"/>
                  <a:cs typeface="Times New Roman"/>
                  <a:sym typeface="Times New Roman"/>
                </a:rPr>
                <a:t>Why the tool was used:</a:t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>
                  <a:latin typeface="Times New Roman"/>
                  <a:ea typeface="Times New Roman"/>
                  <a:cs typeface="Times New Roman"/>
                  <a:sym typeface="Times New Roman"/>
                </a:rPr>
                <a:t>1) Accessibility and simplicity</a:t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>
                  <a:latin typeface="Times New Roman"/>
                  <a:ea typeface="Times New Roman"/>
                  <a:cs typeface="Times New Roman"/>
                  <a:sym typeface="Times New Roman"/>
                </a:rPr>
                <a:t>2) Useful utilities</a:t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>
                  <a:latin typeface="Times New Roman"/>
                  <a:ea typeface="Times New Roman"/>
                  <a:cs typeface="Times New Roman"/>
                  <a:sym typeface="Times New Roman"/>
                </a:rPr>
                <a:t>3) Good documentation</a:t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>
                  <a:latin typeface="Times New Roman"/>
                  <a:ea typeface="Times New Roman"/>
                  <a:cs typeface="Times New Roman"/>
                  <a:sym typeface="Times New Roman"/>
                </a:rPr>
                <a:t>4) Consistent API</a:t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51" name="Google Shape;251;p24"/>
          <p:cNvGrpSpPr/>
          <p:nvPr/>
        </p:nvGrpSpPr>
        <p:grpSpPr>
          <a:xfrm>
            <a:off x="373365" y="3834126"/>
            <a:ext cx="11445270" cy="2526126"/>
            <a:chOff x="1593000" y="2322567"/>
            <a:chExt cx="5957975" cy="643501"/>
          </a:xfrm>
        </p:grpSpPr>
        <p:sp>
          <p:nvSpPr>
            <p:cNvPr id="252" name="Google Shape;252;p2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2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2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2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b="0" i="0" lang="en-US" sz="2400" u="none" cap="none" strike="noStrik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am</a:t>
              </a:r>
              <a:r>
                <a:rPr lang="en-US" sz="24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ed Entity Recognition for Location Extraction</a:t>
              </a:r>
              <a:endParaRPr b="0"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6" name="Google Shape;256;p2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5690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r>
                <a:rPr lang="en-US" sz="24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b="0"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8" name="Google Shape;258;p24"/>
            <p:cNvSpPr/>
            <p:nvPr/>
          </p:nvSpPr>
          <p:spPr>
            <a:xfrm>
              <a:off x="4886849" y="2323172"/>
              <a:ext cx="2539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>
                  <a:latin typeface="Times New Roman"/>
                  <a:ea typeface="Times New Roman"/>
                  <a:cs typeface="Times New Roman"/>
                  <a:sym typeface="Times New Roman"/>
                </a:rPr>
                <a:t>Tools used:</a:t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>
                  <a:latin typeface="Times New Roman"/>
                  <a:ea typeface="Times New Roman"/>
                  <a:cs typeface="Times New Roman"/>
                  <a:sym typeface="Times New Roman"/>
                </a:rPr>
                <a:t>1) spaCy library</a:t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>
                  <a:latin typeface="Times New Roman"/>
                  <a:ea typeface="Times New Roman"/>
                  <a:cs typeface="Times New Roman"/>
                  <a:sym typeface="Times New Roman"/>
                </a:rPr>
                <a:t>Why these tools were used:</a:t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>
                  <a:latin typeface="Times New Roman"/>
                  <a:ea typeface="Times New Roman"/>
                  <a:cs typeface="Times New Roman"/>
                  <a:sym typeface="Times New Roman"/>
                </a:rPr>
                <a:t>1) Fast and accurate</a:t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>
                  <a:latin typeface="Times New Roman"/>
                  <a:ea typeface="Times New Roman"/>
                  <a:cs typeface="Times New Roman"/>
                  <a:sym typeface="Times New Roman"/>
                </a:rPr>
                <a:t>2) Ready access to word vectors</a:t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>
                  <a:latin typeface="Times New Roman"/>
                  <a:ea typeface="Times New Roman"/>
                  <a:cs typeface="Times New Roman"/>
                  <a:sym typeface="Times New Roman"/>
                </a:rPr>
                <a:t>3) State-of-the-art accuracy</a:t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>
                  <a:latin typeface="Times New Roman"/>
                  <a:ea typeface="Times New Roman"/>
                  <a:cs typeface="Times New Roman"/>
                  <a:sym typeface="Times New Roman"/>
                </a:rPr>
                <a:t>4) Powerful and concise API</a:t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12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5"/>
          <p:cNvSpPr txBox="1"/>
          <p:nvPr>
            <p:ph idx="4294967295" type="title"/>
          </p:nvPr>
        </p:nvSpPr>
        <p:spPr>
          <a:xfrm>
            <a:off x="3836725" y="133675"/>
            <a:ext cx="4037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stack</a:t>
            </a:r>
            <a:endParaRPr sz="3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65" name="Google Shape;265;p25"/>
          <p:cNvGrpSpPr/>
          <p:nvPr/>
        </p:nvGrpSpPr>
        <p:grpSpPr>
          <a:xfrm>
            <a:off x="294059" y="3582777"/>
            <a:ext cx="11616860" cy="2364344"/>
            <a:chOff x="1593000" y="2322567"/>
            <a:chExt cx="5957975" cy="643501"/>
          </a:xfrm>
        </p:grpSpPr>
        <p:sp>
          <p:nvSpPr>
            <p:cNvPr id="266" name="Google Shape;266;p2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2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2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25"/>
            <p:cNvSpPr/>
            <p:nvPr/>
          </p:nvSpPr>
          <p:spPr>
            <a:xfrm>
              <a:off x="2342627" y="2356072"/>
              <a:ext cx="1940700" cy="53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Plug-in</a:t>
              </a:r>
              <a:endParaRPr b="0"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0" name="Google Shape;270;p2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5686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2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r>
                <a:rPr lang="en-US" sz="24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 b="0"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2" name="Google Shape;272;p25"/>
            <p:cNvSpPr/>
            <p:nvPr/>
          </p:nvSpPr>
          <p:spPr>
            <a:xfrm>
              <a:off x="4871537" y="2323174"/>
              <a:ext cx="25914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just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>
                  <a:latin typeface="Times New Roman"/>
                  <a:ea typeface="Times New Roman"/>
                  <a:cs typeface="Times New Roman"/>
                  <a:sym typeface="Times New Roman"/>
                </a:rPr>
                <a:t>Tools used:</a:t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just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>
                  <a:latin typeface="Times New Roman"/>
                  <a:ea typeface="Times New Roman"/>
                  <a:cs typeface="Times New Roman"/>
                  <a:sym typeface="Times New Roman"/>
                </a:rPr>
                <a:t>1) Rich notification API by Google</a:t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just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>
                  <a:latin typeface="Times New Roman"/>
                  <a:ea typeface="Times New Roman"/>
                  <a:cs typeface="Times New Roman"/>
                  <a:sym typeface="Times New Roman"/>
                </a:rPr>
                <a:t>2) Firebase</a:t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just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just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>
                  <a:latin typeface="Times New Roman"/>
                  <a:ea typeface="Times New Roman"/>
                  <a:cs typeface="Times New Roman"/>
                  <a:sym typeface="Times New Roman"/>
                </a:rPr>
                <a:t>Why the tool was used:</a:t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just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>
                  <a:latin typeface="Times New Roman"/>
                  <a:ea typeface="Times New Roman"/>
                  <a:cs typeface="Times New Roman"/>
                  <a:sym typeface="Times New Roman"/>
                </a:rPr>
                <a:t>1) Create notifications using templates</a:t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just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>
                  <a:latin typeface="Times New Roman"/>
                  <a:ea typeface="Times New Roman"/>
                  <a:cs typeface="Times New Roman"/>
                  <a:sym typeface="Times New Roman"/>
                </a:rPr>
                <a:t>2) Dynamic event listener</a:t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just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73" name="Google Shape;273;p25"/>
          <p:cNvGrpSpPr/>
          <p:nvPr/>
        </p:nvGrpSpPr>
        <p:grpSpPr>
          <a:xfrm>
            <a:off x="280901" y="764667"/>
            <a:ext cx="11630563" cy="2387858"/>
            <a:chOff x="1593000" y="2322567"/>
            <a:chExt cx="5957975" cy="646487"/>
          </a:xfrm>
        </p:grpSpPr>
        <p:sp>
          <p:nvSpPr>
            <p:cNvPr id="274" name="Google Shape;274;p2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2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2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25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Website</a:t>
              </a:r>
              <a:endParaRPr b="0"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8" name="Google Shape;278;p2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5686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r>
                <a:rPr lang="en-US" sz="24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b="0"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0" name="Google Shape;280;p25"/>
            <p:cNvSpPr/>
            <p:nvPr/>
          </p:nvSpPr>
          <p:spPr>
            <a:xfrm>
              <a:off x="4567027" y="2326754"/>
              <a:ext cx="16908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>
                  <a:latin typeface="Times New Roman"/>
                  <a:ea typeface="Times New Roman"/>
                  <a:cs typeface="Times New Roman"/>
                  <a:sym typeface="Times New Roman"/>
                </a:rPr>
                <a:t>Tools used(Back-End):</a:t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>
                  <a:latin typeface="Times New Roman"/>
                  <a:ea typeface="Times New Roman"/>
                  <a:cs typeface="Times New Roman"/>
                  <a:sym typeface="Times New Roman"/>
                </a:rPr>
                <a:t>1) Django</a:t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>
                  <a:latin typeface="Times New Roman"/>
                  <a:ea typeface="Times New Roman"/>
                  <a:cs typeface="Times New Roman"/>
                  <a:sym typeface="Times New Roman"/>
                </a:rPr>
                <a:t>2) Firebase</a:t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>
                  <a:latin typeface="Times New Roman"/>
                  <a:ea typeface="Times New Roman"/>
                  <a:cs typeface="Times New Roman"/>
                  <a:sym typeface="Times New Roman"/>
                </a:rPr>
                <a:t>Why these tools were used:</a:t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>
                  <a:latin typeface="Times New Roman"/>
                  <a:ea typeface="Times New Roman"/>
                  <a:cs typeface="Times New Roman"/>
                  <a:sym typeface="Times New Roman"/>
                </a:rPr>
                <a:t>1) Accelerates custom web application development</a:t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>
                  <a:latin typeface="Times New Roman"/>
                  <a:ea typeface="Times New Roman"/>
                  <a:cs typeface="Times New Roman"/>
                  <a:sym typeface="Times New Roman"/>
                </a:rPr>
                <a:t>2) More functionality out of the box</a:t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Times New Roman"/>
                  <a:ea typeface="Times New Roman"/>
                  <a:cs typeface="Times New Roman"/>
                  <a:sym typeface="Times New Roman"/>
                </a:rPr>
                <a:t>3) Smart security defaults</a:t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81" name="Google Shape;281;p25"/>
          <p:cNvSpPr/>
          <p:nvPr/>
        </p:nvSpPr>
        <p:spPr>
          <a:xfrm>
            <a:off x="9510750" y="772413"/>
            <a:ext cx="3300600" cy="23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used (Front-end):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HTML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 CSS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3) Javascript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these tools were used: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Efficient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 Wide documentation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6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12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26"/>
          <p:cNvSpPr txBox="1"/>
          <p:nvPr>
            <p:ph idx="4294967295" type="title"/>
          </p:nvPr>
        </p:nvSpPr>
        <p:spPr>
          <a:xfrm>
            <a:off x="3943675" y="160425"/>
            <a:ext cx="49866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stack</a:t>
            </a:r>
            <a:endParaRPr sz="3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88" name="Google Shape;288;p26"/>
          <p:cNvGrpSpPr/>
          <p:nvPr/>
        </p:nvGrpSpPr>
        <p:grpSpPr>
          <a:xfrm>
            <a:off x="386149" y="816124"/>
            <a:ext cx="11445270" cy="2537817"/>
            <a:chOff x="1593000" y="2322568"/>
            <a:chExt cx="5957975" cy="646480"/>
          </a:xfrm>
        </p:grpSpPr>
        <p:sp>
          <p:nvSpPr>
            <p:cNvPr id="289" name="Google Shape;289;p26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26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26"/>
            <p:cNvSpPr/>
            <p:nvPr/>
          </p:nvSpPr>
          <p:spPr>
            <a:xfrm rot="-5400000">
              <a:off x="3501574" y="193474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SMS and Email</a:t>
              </a:r>
              <a:endParaRPr b="0"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3" name="Google Shape;293;p26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5686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r>
                <a:rPr lang="en-US" sz="24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 b="0"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4811507" y="2326748"/>
              <a:ext cx="25959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Times New Roman"/>
                  <a:ea typeface="Times New Roman"/>
                  <a:cs typeface="Times New Roman"/>
                  <a:sym typeface="Times New Roman"/>
                </a:rPr>
                <a:t>Tools used:</a:t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Times New Roman"/>
                  <a:ea typeface="Times New Roman"/>
                  <a:cs typeface="Times New Roman"/>
                  <a:sym typeface="Times New Roman"/>
                </a:rPr>
                <a:t>1) Fast2sms API</a:t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Times New Roman"/>
                  <a:ea typeface="Times New Roman"/>
                  <a:cs typeface="Times New Roman"/>
                  <a:sym typeface="Times New Roman"/>
                </a:rPr>
                <a:t>2) Inbuilt django utility (django.core. mail)</a:t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Times New Roman"/>
                  <a:ea typeface="Times New Roman"/>
                  <a:cs typeface="Times New Roman"/>
                  <a:sym typeface="Times New Roman"/>
                </a:rPr>
                <a:t>Why these tools were used:</a:t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Times New Roman"/>
                  <a:ea typeface="Times New Roman"/>
                  <a:cs typeface="Times New Roman"/>
                  <a:sym typeface="Times New Roman"/>
                </a:rPr>
                <a:t>1) SMS API is fastest and simplest</a:t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Times New Roman"/>
                  <a:ea typeface="Times New Roman"/>
                  <a:cs typeface="Times New Roman"/>
                  <a:sym typeface="Times New Roman"/>
                </a:rPr>
                <a:t>2) SMS API sends bulk messages </a:t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Times New Roman"/>
                  <a:ea typeface="Times New Roman"/>
                  <a:cs typeface="Times New Roman"/>
                  <a:sym typeface="Times New Roman"/>
                </a:rPr>
                <a:t>3) Django utility is easy and efficient to connect</a:t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96" name="Google Shape;296;p26"/>
          <p:cNvGrpSpPr/>
          <p:nvPr/>
        </p:nvGrpSpPr>
        <p:grpSpPr>
          <a:xfrm>
            <a:off x="373365" y="3834106"/>
            <a:ext cx="11445270" cy="2526120"/>
            <a:chOff x="1593000" y="2322567"/>
            <a:chExt cx="5957975" cy="643501"/>
          </a:xfrm>
        </p:grpSpPr>
        <p:sp>
          <p:nvSpPr>
            <p:cNvPr id="297" name="Google Shape;297;p26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26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26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26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Mobile Application</a:t>
              </a:r>
              <a:endParaRPr b="0"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5686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r>
                <a:rPr lang="en-US" sz="24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 b="0"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4830160" y="2323172"/>
              <a:ext cx="25959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>
                  <a:latin typeface="Times New Roman"/>
                  <a:ea typeface="Times New Roman"/>
                  <a:cs typeface="Times New Roman"/>
                  <a:sym typeface="Times New Roman"/>
                </a:rPr>
                <a:t>Tools used:</a:t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>
                  <a:latin typeface="Times New Roman"/>
                  <a:ea typeface="Times New Roman"/>
                  <a:cs typeface="Times New Roman"/>
                  <a:sym typeface="Times New Roman"/>
                </a:rPr>
                <a:t>1) Flutter by Google</a:t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>
                  <a:latin typeface="Times New Roman"/>
                  <a:ea typeface="Times New Roman"/>
                  <a:cs typeface="Times New Roman"/>
                  <a:sym typeface="Times New Roman"/>
                </a:rPr>
                <a:t>2) Firebase by Google</a:t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>
                  <a:latin typeface="Times New Roman"/>
                  <a:ea typeface="Times New Roman"/>
                  <a:cs typeface="Times New Roman"/>
                  <a:sym typeface="Times New Roman"/>
                </a:rPr>
                <a:t>Why the tool was used:</a:t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>
                  <a:latin typeface="Times New Roman"/>
                  <a:ea typeface="Times New Roman"/>
                  <a:cs typeface="Times New Roman"/>
                  <a:sym typeface="Times New Roman"/>
                </a:rPr>
                <a:t>1) Cross platform</a:t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>
                  <a:latin typeface="Times New Roman"/>
                  <a:ea typeface="Times New Roman"/>
                  <a:cs typeface="Times New Roman"/>
                  <a:sym typeface="Times New Roman"/>
                </a:rPr>
                <a:t>2) Compatible to all OS versions</a:t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>
                  <a:latin typeface="Times New Roman"/>
                  <a:ea typeface="Times New Roman"/>
                  <a:cs typeface="Times New Roman"/>
                  <a:sym typeface="Times New Roman"/>
                </a:rPr>
                <a:t>3) Support for firebase</a:t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>
                  <a:latin typeface="Times New Roman"/>
                  <a:ea typeface="Times New Roman"/>
                  <a:cs typeface="Times New Roman"/>
                  <a:sym typeface="Times New Roman"/>
                </a:rPr>
                <a:t>4) Firebase is real time database</a:t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>
                  <a:latin typeface="Times New Roman"/>
                  <a:ea typeface="Times New Roman"/>
                  <a:cs typeface="Times New Roman"/>
                  <a:sym typeface="Times New Roman"/>
                </a:rPr>
                <a:t>5) Firebase authentication</a:t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7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12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27"/>
          <p:cNvSpPr txBox="1"/>
          <p:nvPr>
            <p:ph idx="4294967295" type="title"/>
          </p:nvPr>
        </p:nvSpPr>
        <p:spPr>
          <a:xfrm>
            <a:off x="3943675" y="160425"/>
            <a:ext cx="49866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stack</a:t>
            </a:r>
            <a:endParaRPr sz="3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10" name="Google Shape;310;p27"/>
          <p:cNvGrpSpPr/>
          <p:nvPr/>
        </p:nvGrpSpPr>
        <p:grpSpPr>
          <a:xfrm>
            <a:off x="386149" y="816141"/>
            <a:ext cx="11445270" cy="2537830"/>
            <a:chOff x="1593000" y="2322568"/>
            <a:chExt cx="5957975" cy="646482"/>
          </a:xfrm>
        </p:grpSpPr>
        <p:sp>
          <p:nvSpPr>
            <p:cNvPr id="311" name="Google Shape;311;p27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2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27"/>
            <p:cNvSpPr/>
            <p:nvPr/>
          </p:nvSpPr>
          <p:spPr>
            <a:xfrm rot="-5400000">
              <a:off x="3501574" y="193474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27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Chatbot</a:t>
              </a:r>
              <a:endParaRPr b="0"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5" name="Google Shape;315;p2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5690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27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r>
                <a:rPr lang="en-US" sz="24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  <a:endParaRPr b="0"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7" name="Google Shape;317;p27"/>
            <p:cNvSpPr/>
            <p:nvPr/>
          </p:nvSpPr>
          <p:spPr>
            <a:xfrm>
              <a:off x="4436145" y="2326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45720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>
                  <a:latin typeface="Times New Roman"/>
                  <a:ea typeface="Times New Roman"/>
                  <a:cs typeface="Times New Roman"/>
                  <a:sym typeface="Times New Roman"/>
                </a:rPr>
                <a:t>Tools used:</a:t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45720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>
                  <a:latin typeface="Times New Roman"/>
                  <a:ea typeface="Times New Roman"/>
                  <a:cs typeface="Times New Roman"/>
                  <a:sym typeface="Times New Roman"/>
                </a:rPr>
                <a:t>1) Dialog Flow</a:t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45720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>
                  <a:latin typeface="Times New Roman"/>
                  <a:ea typeface="Times New Roman"/>
                  <a:cs typeface="Times New Roman"/>
                  <a:sym typeface="Times New Roman"/>
                </a:rPr>
                <a:t>2) GCP</a:t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45720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45720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>
                  <a:latin typeface="Times New Roman"/>
                  <a:ea typeface="Times New Roman"/>
                  <a:cs typeface="Times New Roman"/>
                  <a:sym typeface="Times New Roman"/>
                </a:rPr>
                <a:t>Why the tool was used:</a:t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45720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>
                  <a:latin typeface="Times New Roman"/>
                  <a:ea typeface="Times New Roman"/>
                  <a:cs typeface="Times New Roman"/>
                  <a:sym typeface="Times New Roman"/>
                </a:rPr>
                <a:t>1) Integration is easier</a:t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45720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>
                  <a:latin typeface="Times New Roman"/>
                  <a:ea typeface="Times New Roman"/>
                  <a:cs typeface="Times New Roman"/>
                  <a:sym typeface="Times New Roman"/>
                </a:rPr>
                <a:t>2) Training takes less time as supported by Cloud</a:t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45720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18" name="Google Shape;318;p27"/>
          <p:cNvGrpSpPr/>
          <p:nvPr/>
        </p:nvGrpSpPr>
        <p:grpSpPr>
          <a:xfrm>
            <a:off x="373365" y="3834126"/>
            <a:ext cx="11445270" cy="2526126"/>
            <a:chOff x="1593000" y="2322567"/>
            <a:chExt cx="5957975" cy="643501"/>
          </a:xfrm>
        </p:grpSpPr>
        <p:sp>
          <p:nvSpPr>
            <p:cNvPr id="319" name="Google Shape;319;p27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2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27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en-US" sz="24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ds</a:t>
              </a:r>
              <a:r>
                <a:rPr b="0" i="0" lang="en-US" sz="2400" u="none" cap="none" strike="noStrik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	</a:t>
              </a:r>
              <a:endParaRPr b="0"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3" name="Google Shape;323;p2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5690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27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lang="en-US" sz="24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  <a:endParaRPr b="0"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5" name="Google Shape;325;p27"/>
            <p:cNvSpPr/>
            <p:nvPr/>
          </p:nvSpPr>
          <p:spPr>
            <a:xfrm>
              <a:off x="4730655" y="2323172"/>
              <a:ext cx="2695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>
                  <a:latin typeface="Times New Roman"/>
                  <a:ea typeface="Times New Roman"/>
                  <a:cs typeface="Times New Roman"/>
                  <a:sym typeface="Times New Roman"/>
                </a:rPr>
                <a:t>Tools used:</a:t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>
                  <a:latin typeface="Times New Roman"/>
                  <a:ea typeface="Times New Roman"/>
                  <a:cs typeface="Times New Roman"/>
                  <a:sym typeface="Times New Roman"/>
                </a:rPr>
                <a:t>1) HTML Templates</a:t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>
                  <a:latin typeface="Times New Roman"/>
                  <a:ea typeface="Times New Roman"/>
                  <a:cs typeface="Times New Roman"/>
                  <a:sym typeface="Times New Roman"/>
                </a:rPr>
                <a:t>Why the tool was used:</a:t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>
                  <a:latin typeface="Times New Roman"/>
                  <a:ea typeface="Times New Roman"/>
                  <a:cs typeface="Times New Roman"/>
                  <a:sym typeface="Times New Roman"/>
                </a:rPr>
                <a:t>1) They provide easy integration with the website we want to register the ads with</a:t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8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12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8"/>
          <p:cNvSpPr txBox="1"/>
          <p:nvPr>
            <p:ph idx="4294967295" type="title"/>
          </p:nvPr>
        </p:nvSpPr>
        <p:spPr>
          <a:xfrm>
            <a:off x="3943675" y="160425"/>
            <a:ext cx="49866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our solution?</a:t>
            </a:r>
            <a:endParaRPr b="1" sz="3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32" name="Google Shape;332;p28"/>
          <p:cNvGrpSpPr/>
          <p:nvPr/>
        </p:nvGrpSpPr>
        <p:grpSpPr>
          <a:xfrm>
            <a:off x="840953" y="1141838"/>
            <a:ext cx="9840894" cy="1008345"/>
            <a:chOff x="630730" y="856400"/>
            <a:chExt cx="7380855" cy="756277"/>
          </a:xfrm>
        </p:grpSpPr>
        <p:sp>
          <p:nvSpPr>
            <p:cNvPr id="333" name="Google Shape;333;p28"/>
            <p:cNvSpPr txBox="1"/>
            <p:nvPr/>
          </p:nvSpPr>
          <p:spPr>
            <a:xfrm>
              <a:off x="630730" y="931175"/>
              <a:ext cx="20844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600">
                  <a:solidFill>
                    <a:srgbClr val="802017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1</a:t>
              </a:r>
              <a:endParaRPr sz="5600">
                <a:solidFill>
                  <a:srgbClr val="802017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34" name="Google Shape;334;p28"/>
            <p:cNvSpPr/>
            <p:nvPr/>
          </p:nvSpPr>
          <p:spPr>
            <a:xfrm>
              <a:off x="2789785" y="880977"/>
              <a:ext cx="5221800" cy="731700"/>
            </a:xfrm>
            <a:prstGeom prst="rect">
              <a:avLst/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8"/>
            <p:cNvSpPr txBox="1"/>
            <p:nvPr/>
          </p:nvSpPr>
          <p:spPr>
            <a:xfrm>
              <a:off x="2872290" y="856400"/>
              <a:ext cx="5056800" cy="5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25" lIns="121900" spcFirstLastPara="1" rIns="121900" wrap="square" tIns="609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1) All components  in one platform: latest news, ministry news, disaster forecast,  maps, precautions,  first aid, donations, chatbot, SOS button</a:t>
              </a:r>
              <a:endPara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36" name="Google Shape;336;p28"/>
          <p:cNvGrpSpPr/>
          <p:nvPr/>
        </p:nvGrpSpPr>
        <p:grpSpPr>
          <a:xfrm>
            <a:off x="592225" y="2353724"/>
            <a:ext cx="9607637" cy="975576"/>
            <a:chOff x="444180" y="1765338"/>
            <a:chExt cx="7205908" cy="731700"/>
          </a:xfrm>
        </p:grpSpPr>
        <p:sp>
          <p:nvSpPr>
            <p:cNvPr id="337" name="Google Shape;337;p28"/>
            <p:cNvSpPr txBox="1"/>
            <p:nvPr/>
          </p:nvSpPr>
          <p:spPr>
            <a:xfrm>
              <a:off x="444180" y="1815550"/>
              <a:ext cx="22710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600">
                  <a:solidFill>
                    <a:srgbClr val="A72A1E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2</a:t>
              </a:r>
              <a:endParaRPr sz="5600">
                <a:solidFill>
                  <a:srgbClr val="A72A1E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38" name="Google Shape;338;p28"/>
            <p:cNvSpPr/>
            <p:nvPr/>
          </p:nvSpPr>
          <p:spPr>
            <a:xfrm>
              <a:off x="2789787" y="1765338"/>
              <a:ext cx="4860300" cy="7317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8"/>
            <p:cNvSpPr txBox="1"/>
            <p:nvPr/>
          </p:nvSpPr>
          <p:spPr>
            <a:xfrm>
              <a:off x="2914387" y="1971908"/>
              <a:ext cx="43731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2) User friendly UI</a:t>
              </a:r>
              <a:endPara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40" name="Google Shape;340;p28"/>
          <p:cNvGrpSpPr/>
          <p:nvPr/>
        </p:nvGrpSpPr>
        <p:grpSpPr>
          <a:xfrm>
            <a:off x="1397635" y="3528495"/>
            <a:ext cx="8318638" cy="975576"/>
            <a:chOff x="1048253" y="2646438"/>
            <a:chExt cx="6239135" cy="731700"/>
          </a:xfrm>
        </p:grpSpPr>
        <p:sp>
          <p:nvSpPr>
            <p:cNvPr id="341" name="Google Shape;341;p28"/>
            <p:cNvSpPr txBox="1"/>
            <p:nvPr/>
          </p:nvSpPr>
          <p:spPr>
            <a:xfrm>
              <a:off x="1048253" y="2696625"/>
              <a:ext cx="16668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600">
                  <a:solidFill>
                    <a:srgbClr val="B02C20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3</a:t>
              </a:r>
              <a:endParaRPr sz="5600">
                <a:solidFill>
                  <a:srgbClr val="B02C20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42" name="Google Shape;342;p28"/>
            <p:cNvSpPr/>
            <p:nvPr/>
          </p:nvSpPr>
          <p:spPr>
            <a:xfrm>
              <a:off x="2789787" y="2646438"/>
              <a:ext cx="4497600" cy="7317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8"/>
            <p:cNvSpPr txBox="1"/>
            <p:nvPr/>
          </p:nvSpPr>
          <p:spPr>
            <a:xfrm>
              <a:off x="2914385" y="2696618"/>
              <a:ext cx="3849900" cy="60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25" lIns="121900" spcFirstLastPara="1" rIns="121900" wrap="square" tIns="609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3) OS compatible (Android and IOS)</a:t>
              </a:r>
              <a:r>
                <a:rPr lang="en-US" sz="18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and cross </a:t>
              </a:r>
              <a:r>
                <a:rPr lang="en-US" sz="18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platform (website, plug-in , mobile app)</a:t>
              </a:r>
              <a:endParaRPr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44" name="Google Shape;344;p28"/>
          <p:cNvGrpSpPr/>
          <p:nvPr/>
        </p:nvGrpSpPr>
        <p:grpSpPr>
          <a:xfrm>
            <a:off x="1579209" y="4707632"/>
            <a:ext cx="7655077" cy="975576"/>
            <a:chOff x="1184436" y="3530813"/>
            <a:chExt cx="5741451" cy="731700"/>
          </a:xfrm>
        </p:grpSpPr>
        <p:sp>
          <p:nvSpPr>
            <p:cNvPr id="345" name="Google Shape;345;p28"/>
            <p:cNvSpPr txBox="1"/>
            <p:nvPr/>
          </p:nvSpPr>
          <p:spPr>
            <a:xfrm>
              <a:off x="1184436" y="3581001"/>
              <a:ext cx="15306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600">
                  <a:solidFill>
                    <a:srgbClr val="BE2F2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4</a:t>
              </a:r>
              <a:endParaRPr sz="5600">
                <a:solidFill>
                  <a:srgbClr val="BE2F22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2789787" y="3530813"/>
              <a:ext cx="4136100" cy="7317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8"/>
            <p:cNvSpPr txBox="1"/>
            <p:nvPr/>
          </p:nvSpPr>
          <p:spPr>
            <a:xfrm>
              <a:off x="2914388" y="3737366"/>
              <a:ext cx="38499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4) Minimal human intervention</a:t>
              </a:r>
              <a:endPara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9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12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29"/>
          <p:cNvSpPr txBox="1"/>
          <p:nvPr>
            <p:ph type="title"/>
          </p:nvPr>
        </p:nvSpPr>
        <p:spPr>
          <a:xfrm>
            <a:off x="838200" y="365125"/>
            <a:ext cx="105156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3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54" name="Google Shape;354;p29"/>
          <p:cNvGrpSpPr/>
          <p:nvPr/>
        </p:nvGrpSpPr>
        <p:grpSpPr>
          <a:xfrm>
            <a:off x="1486358" y="794847"/>
            <a:ext cx="5381986" cy="4950636"/>
            <a:chOff x="2256566" y="677103"/>
            <a:chExt cx="4036590" cy="3713070"/>
          </a:xfrm>
        </p:grpSpPr>
        <p:sp>
          <p:nvSpPr>
            <p:cNvPr id="355" name="Google Shape;355;p29"/>
            <p:cNvSpPr/>
            <p:nvPr/>
          </p:nvSpPr>
          <p:spPr>
            <a:xfrm rot="-6596588">
              <a:off x="3726388" y="3510395"/>
              <a:ext cx="771357" cy="771357"/>
            </a:xfrm>
            <a:prstGeom prst="ellipse">
              <a:avLst/>
            </a:prstGeom>
            <a:solidFill>
              <a:srgbClr val="EDA29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29"/>
            <p:cNvSpPr/>
            <p:nvPr/>
          </p:nvSpPr>
          <p:spPr>
            <a:xfrm rot="-6599386">
              <a:off x="2318596" y="1407533"/>
              <a:ext cx="440541" cy="440541"/>
            </a:xfrm>
            <a:prstGeom prst="ellipse">
              <a:avLst/>
            </a:prstGeom>
            <a:solidFill>
              <a:srgbClr val="EDA29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29"/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solidFill>
              <a:srgbClr val="EDA29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29"/>
            <p:cNvSpPr/>
            <p:nvPr/>
          </p:nvSpPr>
          <p:spPr>
            <a:xfrm rot="-6598620">
              <a:off x="4374916" y="913763"/>
              <a:ext cx="1681581" cy="1681581"/>
            </a:xfrm>
            <a:prstGeom prst="ellipse">
              <a:avLst/>
            </a:prstGeom>
            <a:solidFill>
              <a:srgbClr val="EDA29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29"/>
            <p:cNvSpPr/>
            <p:nvPr/>
          </p:nvSpPr>
          <p:spPr>
            <a:xfrm rot="-6597866">
              <a:off x="2661829" y="2208216"/>
              <a:ext cx="629106" cy="629106"/>
            </a:xfrm>
            <a:prstGeom prst="ellipse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9"/>
            <p:cNvSpPr/>
            <p:nvPr/>
          </p:nvSpPr>
          <p:spPr>
            <a:xfrm rot="-6597701">
              <a:off x="3267625" y="1113818"/>
              <a:ext cx="274172" cy="274172"/>
            </a:xfrm>
            <a:prstGeom prst="ellipse">
              <a:avLst/>
            </a:prstGeom>
            <a:solidFill>
              <a:srgbClr val="EDA29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1" name="Google Shape;361;p29"/>
          <p:cNvGrpSpPr/>
          <p:nvPr/>
        </p:nvGrpSpPr>
        <p:grpSpPr>
          <a:xfrm>
            <a:off x="4466355" y="1936242"/>
            <a:ext cx="5007778" cy="4345508"/>
            <a:chOff x="4447194" y="1815766"/>
            <a:chExt cx="2440200" cy="2440200"/>
          </a:xfrm>
        </p:grpSpPr>
        <p:sp>
          <p:nvSpPr>
            <p:cNvPr id="362" name="Google Shape;362;p29"/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solidFill>
              <a:srgbClr val="802017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3333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29"/>
            <p:cNvSpPr txBox="1"/>
            <p:nvPr/>
          </p:nvSpPr>
          <p:spPr>
            <a:xfrm>
              <a:off x="4735950" y="2504275"/>
              <a:ext cx="1862700" cy="116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Thus, We successfully made the system which can reach out to masses before, during and after disaster achieving disaster management through various platforms providing various different services and thus fulfilling the objective.</a:t>
              </a:r>
              <a:endParaRPr b="0"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64" name="Google Shape;364;p29"/>
          <p:cNvGrpSpPr/>
          <p:nvPr/>
        </p:nvGrpSpPr>
        <p:grpSpPr>
          <a:xfrm>
            <a:off x="3148582" y="1822065"/>
            <a:ext cx="2057533" cy="1958579"/>
            <a:chOff x="3490737" y="1374053"/>
            <a:chExt cx="1423800" cy="1423800"/>
          </a:xfrm>
        </p:grpSpPr>
        <p:sp>
          <p:nvSpPr>
            <p:cNvPr id="365" name="Google Shape;365;p29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A72A1E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3333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29"/>
            <p:cNvSpPr txBox="1"/>
            <p:nvPr/>
          </p:nvSpPr>
          <p:spPr>
            <a:xfrm>
              <a:off x="3620791" y="1603221"/>
              <a:ext cx="1105200" cy="108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12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 txBox="1"/>
          <p:nvPr>
            <p:ph idx="4294967295" type="title"/>
          </p:nvPr>
        </p:nvSpPr>
        <p:spPr>
          <a:xfrm>
            <a:off x="3637025" y="180350"/>
            <a:ext cx="40248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None/>
            </a:pPr>
            <a:r>
              <a:rPr b="1"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1" sz="3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04" name="Google Shape;104;p14"/>
          <p:cNvGrpSpPr/>
          <p:nvPr/>
        </p:nvGrpSpPr>
        <p:grpSpPr>
          <a:xfrm>
            <a:off x="1928759" y="843867"/>
            <a:ext cx="4166881" cy="5799835"/>
            <a:chOff x="2744034" y="1146343"/>
            <a:chExt cx="1827900" cy="2399700"/>
          </a:xfrm>
        </p:grpSpPr>
        <p:sp>
          <p:nvSpPr>
            <p:cNvPr id="105" name="Google Shape;105;p14"/>
            <p:cNvSpPr/>
            <p:nvPr/>
          </p:nvSpPr>
          <p:spPr>
            <a:xfrm rot="-5400000">
              <a:off x="2458134" y="1432243"/>
              <a:ext cx="2399700" cy="1827900"/>
            </a:xfrm>
            <a:prstGeom prst="rightArrowCallout">
              <a:avLst>
                <a:gd fmla="val 9283" name="adj1"/>
                <a:gd fmla="val 13570" name="adj2"/>
                <a:gd fmla="val 16082" name="adj3"/>
                <a:gd fmla="val 81236" name="adj4"/>
              </a:avLst>
            </a:prstGeom>
            <a:solidFill>
              <a:srgbClr val="EDA29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 flipH="1">
              <a:off x="2832600" y="1686400"/>
              <a:ext cx="1649400" cy="1769700"/>
            </a:xfrm>
            <a:prstGeom prst="snip1Rect">
              <a:avLst>
                <a:gd fmla="val 0" name="adj"/>
              </a:avLst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4"/>
            <p:cNvSpPr txBox="1"/>
            <p:nvPr/>
          </p:nvSpPr>
          <p:spPr>
            <a:xfrm>
              <a:off x="2861572" y="1795524"/>
              <a:ext cx="1620300" cy="161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Problem Statement:</a:t>
              </a:r>
              <a:endParaRPr b="1"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342900" lvl="0" marL="45720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Char char="●"/>
              </a:pPr>
              <a:r>
                <a:rPr b="0" i="0" lang="en-US" sz="1700" u="none" cap="none" strike="noStrik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Emergencies and disasters impact population health. </a:t>
              </a:r>
              <a:endParaRPr b="0" i="0" sz="17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342900" lvl="0" marL="45720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Char char="●"/>
              </a:pPr>
              <a:r>
                <a:rPr b="0" i="0" lang="en-US" sz="1700" u="none" cap="none" strike="noStrik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Public health plays a critical role in working with health and non-health sectors responsible for preparing and responding to emergencies. </a:t>
              </a:r>
              <a:endParaRPr b="0" i="0" sz="17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342900" lvl="0" marL="45720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Char char="●"/>
              </a:pPr>
              <a:r>
                <a:rPr b="0" i="0" lang="en-US" sz="1700" u="none" cap="none" strike="noStrik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 emergencies, large numbers of people may require medical attention. </a:t>
              </a:r>
              <a:endParaRPr b="0" i="0" sz="17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08" name="Google Shape;108;p14"/>
          <p:cNvGrpSpPr/>
          <p:nvPr/>
        </p:nvGrpSpPr>
        <p:grpSpPr>
          <a:xfrm>
            <a:off x="6092522" y="719509"/>
            <a:ext cx="4646339" cy="6048550"/>
            <a:chOff x="4572084" y="1597469"/>
            <a:chExt cx="1827900" cy="2399700"/>
          </a:xfrm>
        </p:grpSpPr>
        <p:sp>
          <p:nvSpPr>
            <p:cNvPr id="109" name="Google Shape;109;p14"/>
            <p:cNvSpPr/>
            <p:nvPr/>
          </p:nvSpPr>
          <p:spPr>
            <a:xfrm rot="5400000">
              <a:off x="4286184" y="1883369"/>
              <a:ext cx="2399700" cy="1827900"/>
            </a:xfrm>
            <a:prstGeom prst="rightArrowCallout">
              <a:avLst>
                <a:gd fmla="val 9283" name="adj1"/>
                <a:gd fmla="val 13570" name="adj2"/>
                <a:gd fmla="val 16082" name="adj3"/>
                <a:gd fmla="val 81236" name="adj4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4"/>
            <p:cNvSpPr/>
            <p:nvPr/>
          </p:nvSpPr>
          <p:spPr>
            <a:xfrm flipH="1" rot="10800000">
              <a:off x="4662018" y="1687411"/>
              <a:ext cx="1649400" cy="1769700"/>
            </a:xfrm>
            <a:prstGeom prst="snip1Rect">
              <a:avLst>
                <a:gd fmla="val 0" name="adj"/>
              </a:avLst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4"/>
            <p:cNvSpPr txBox="1"/>
            <p:nvPr/>
          </p:nvSpPr>
          <p:spPr>
            <a:xfrm>
              <a:off x="4672184" y="1632788"/>
              <a:ext cx="1639200" cy="18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-330200" lvl="0" marL="45720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Calibri"/>
                <a:buChar char="●"/>
              </a:pPr>
              <a:r>
                <a:rPr b="0" i="0" lang="en-US" sz="1700" u="none" cap="none" strike="noStrik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Health care systems may be overstretched, and public order may be threatened. Hence the use of social media in public health emergency response.</a:t>
              </a:r>
              <a:endParaRPr b="0" i="0" sz="17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330200" lvl="0" marL="45720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Calibri"/>
                <a:buChar char="●"/>
              </a:pPr>
              <a:r>
                <a:rPr b="0" i="0" lang="en-US" sz="1700" u="none" cap="none" strike="noStrik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Such tool/page/plugin should have below capabilities:</a:t>
              </a:r>
              <a:endParaRPr b="0" i="0" sz="17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45720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-US" sz="1700" u="none" cap="none" strike="noStrik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(1) Alarm message during emergencies.</a:t>
              </a:r>
              <a:endParaRPr b="0" i="0" sz="17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45720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-US" sz="1700" u="none" cap="none" strike="noStrik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(2) Providing Precautionary steps to be taken during emergency/disasters.</a:t>
              </a:r>
              <a:endParaRPr b="0" i="0" sz="17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45720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-US" sz="1700" u="none" cap="none" strike="noStrik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(3) Help in finding nearby available healthcare systems.</a:t>
              </a:r>
              <a:endParaRPr b="0" i="0" sz="17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45720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-US" sz="1700" u="none" cap="none" strike="noStrik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(4) Providing First aid/primary steps to be taken/provided to patients, in case of emergencies/disasters.</a:t>
              </a:r>
              <a:endParaRPr b="0" i="0" sz="17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12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5"/>
          <p:cNvSpPr txBox="1"/>
          <p:nvPr>
            <p:ph type="title"/>
          </p:nvPr>
        </p:nvSpPr>
        <p:spPr>
          <a:xfrm>
            <a:off x="838200" y="126425"/>
            <a:ext cx="10515600" cy="65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we want to achieve?</a:t>
            </a:r>
            <a:endParaRPr b="1" sz="3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18" name="Google Shape;118;p15"/>
          <p:cNvGrpSpPr/>
          <p:nvPr/>
        </p:nvGrpSpPr>
        <p:grpSpPr>
          <a:xfrm>
            <a:off x="4101507" y="928763"/>
            <a:ext cx="3231147" cy="2785060"/>
            <a:chOff x="3067421" y="2353631"/>
            <a:chExt cx="1944600" cy="1704130"/>
          </a:xfrm>
        </p:grpSpPr>
        <p:sp>
          <p:nvSpPr>
            <p:cNvPr id="119" name="Google Shape;119;p15"/>
            <p:cNvSpPr/>
            <p:nvPr/>
          </p:nvSpPr>
          <p:spPr>
            <a:xfrm flipH="1" rot="10800000">
              <a:off x="3067421" y="2353631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5"/>
            <p:cNvSpPr txBox="1"/>
            <p:nvPr/>
          </p:nvSpPr>
          <p:spPr>
            <a:xfrm>
              <a:off x="3172865" y="2488161"/>
              <a:ext cx="1733700" cy="15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200" u="none" cap="none" strike="noStrik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Alert</a:t>
              </a:r>
              <a:r>
                <a:rPr b="1" lang="en-US" sz="22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200" u="none" cap="none" strike="noStrik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about disasters and provide first aid and precautionary steps through so</a:t>
              </a:r>
              <a:r>
                <a:rPr b="1" lang="en-US" sz="22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cial media (offline and online)</a:t>
              </a:r>
              <a:endParaRPr b="0" i="0" sz="2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21" name="Google Shape;121;p15"/>
          <p:cNvGrpSpPr/>
          <p:nvPr/>
        </p:nvGrpSpPr>
        <p:grpSpPr>
          <a:xfrm>
            <a:off x="924222" y="1073092"/>
            <a:ext cx="3177282" cy="2419381"/>
            <a:chOff x="1126871" y="2105648"/>
            <a:chExt cx="1944600" cy="1569600"/>
          </a:xfrm>
        </p:grpSpPr>
        <p:sp>
          <p:nvSpPr>
            <p:cNvPr id="122" name="Google Shape;122;p15"/>
            <p:cNvSpPr/>
            <p:nvPr/>
          </p:nvSpPr>
          <p:spPr>
            <a:xfrm>
              <a:off x="1126871" y="2105648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5"/>
            <p:cNvSpPr txBox="1"/>
            <p:nvPr/>
          </p:nvSpPr>
          <p:spPr>
            <a:xfrm>
              <a:off x="1438895" y="2517785"/>
              <a:ext cx="1451700" cy="62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Multitude of people</a:t>
              </a:r>
              <a:endParaRPr b="0"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24" name="Google Shape;124;p15"/>
          <p:cNvGrpSpPr/>
          <p:nvPr/>
        </p:nvGrpSpPr>
        <p:grpSpPr>
          <a:xfrm>
            <a:off x="7332640" y="928764"/>
            <a:ext cx="3891956" cy="2525172"/>
            <a:chOff x="5078230" y="2002895"/>
            <a:chExt cx="3001200" cy="1569600"/>
          </a:xfrm>
        </p:grpSpPr>
        <p:sp>
          <p:nvSpPr>
            <p:cNvPr id="125" name="Google Shape;125;p15"/>
            <p:cNvSpPr/>
            <p:nvPr/>
          </p:nvSpPr>
          <p:spPr>
            <a:xfrm>
              <a:off x="5078230" y="2002895"/>
              <a:ext cx="30012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5"/>
            <p:cNvSpPr txBox="1"/>
            <p:nvPr/>
          </p:nvSpPr>
          <p:spPr>
            <a:xfrm>
              <a:off x="5597972" y="2557751"/>
              <a:ext cx="196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45720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Save lives</a:t>
              </a:r>
              <a:endParaRPr b="0"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27" name="Google Shape;127;p15"/>
          <p:cNvGrpSpPr/>
          <p:nvPr/>
        </p:nvGrpSpPr>
        <p:grpSpPr>
          <a:xfrm>
            <a:off x="7154874" y="1845493"/>
            <a:ext cx="348751" cy="347161"/>
            <a:chOff x="4858109" y="2631368"/>
            <a:chExt cx="316442" cy="315000"/>
          </a:xfrm>
        </p:grpSpPr>
        <p:sp>
          <p:nvSpPr>
            <p:cNvPr id="128" name="Google Shape;128;p15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fmla="val 32020" name="adj1"/>
                <a:gd fmla="val 66970" name="adj2"/>
              </a:avLst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br>
                <a:rPr b="0" i="0" lang="en-US" sz="1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endParaRPr b="0" i="0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" name="Google Shape;130;p15"/>
          <p:cNvGrpSpPr/>
          <p:nvPr/>
        </p:nvGrpSpPr>
        <p:grpSpPr>
          <a:xfrm>
            <a:off x="3971189" y="2017770"/>
            <a:ext cx="347155" cy="347155"/>
            <a:chOff x="3157188" y="909150"/>
            <a:chExt cx="470400" cy="470400"/>
          </a:xfrm>
        </p:grpSpPr>
        <p:sp>
          <p:nvSpPr>
            <p:cNvPr id="131" name="Google Shape;131;p15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fmla="val 9900" name="adj1"/>
              </a:avLst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3" name="Google Shape;133;p15"/>
          <p:cNvSpPr txBox="1"/>
          <p:nvPr/>
        </p:nvSpPr>
        <p:spPr>
          <a:xfrm>
            <a:off x="1553775" y="4085325"/>
            <a:ext cx="9550200" cy="21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Use social media for:</a:t>
            </a: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1) Proactive approach and preparedness by disaster forecasts (Pre-disaster)</a:t>
            </a: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2) Disseminate genuine news to people and emergency aid (In-disaster)</a:t>
            </a: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3) Provide precautionary measures and donation means (Post-disaster)</a:t>
            </a: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4) Minimal human intervention</a:t>
            </a: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12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6"/>
          <p:cNvSpPr txBox="1"/>
          <p:nvPr>
            <p:ph type="title"/>
          </p:nvPr>
        </p:nvSpPr>
        <p:spPr>
          <a:xfrm>
            <a:off x="2928250" y="147350"/>
            <a:ext cx="55050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overview</a:t>
            </a:r>
            <a:endParaRPr b="1" sz="3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16"/>
          <p:cNvSpPr/>
          <p:nvPr/>
        </p:nvSpPr>
        <p:spPr>
          <a:xfrm>
            <a:off x="778350" y="844075"/>
            <a:ext cx="10822800" cy="57459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The aim of our project is to reach the masses immediately so as to alert them about the emergencies and disasters to take action promptly.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 The latest news is scraped from the leading news websites.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3) The news is classified into disaster relevant news or irrelevant news.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4) Then, the disaster relevant news is classified into disaster type: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Floods, earthquakes, wildfire, pandemic, storms and violence.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5) Other fields related to the news is extracted like: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description, location, date, URL to news, URL to image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6) These news in form of alerts are sent through social media platforms along with disaster forecasts  like website, plug-ins, mobile application, advertisements, SMS and email.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7) Accordingly, the preventive and first aid measures are shown on the tool and healthcare centers are exhibited for people along with donation provisions.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12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7"/>
          <p:cNvSpPr txBox="1"/>
          <p:nvPr>
            <p:ph type="title"/>
          </p:nvPr>
        </p:nvSpPr>
        <p:spPr>
          <a:xfrm>
            <a:off x="3157025" y="53600"/>
            <a:ext cx="55050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Diagram</a:t>
            </a:r>
            <a:endParaRPr b="1" sz="3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7" name="Google Shape;14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449" y="629750"/>
            <a:ext cx="9746150" cy="600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12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8"/>
          <p:cNvSpPr txBox="1"/>
          <p:nvPr>
            <p:ph type="title"/>
          </p:nvPr>
        </p:nvSpPr>
        <p:spPr>
          <a:xfrm>
            <a:off x="3343500" y="174150"/>
            <a:ext cx="55050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Diagram</a:t>
            </a:r>
            <a:endParaRPr b="1" sz="3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4" name="Google Shape;15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175" y="750300"/>
            <a:ext cx="10531203" cy="59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12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9"/>
          <p:cNvSpPr txBox="1"/>
          <p:nvPr>
            <p:ph type="title"/>
          </p:nvPr>
        </p:nvSpPr>
        <p:spPr>
          <a:xfrm>
            <a:off x="2992825" y="150400"/>
            <a:ext cx="61737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3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 of Website + Plugin</a:t>
            </a:r>
            <a:endParaRPr b="1" sz="3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61" name="Google Shape;161;p19"/>
          <p:cNvGrpSpPr/>
          <p:nvPr/>
        </p:nvGrpSpPr>
        <p:grpSpPr>
          <a:xfrm>
            <a:off x="6228470" y="689058"/>
            <a:ext cx="5424344" cy="5707928"/>
            <a:chOff x="-52" y="2295575"/>
            <a:chExt cx="2286052" cy="2847699"/>
          </a:xfrm>
        </p:grpSpPr>
        <p:grpSp>
          <p:nvGrpSpPr>
            <p:cNvPr id="162" name="Google Shape;162;p19"/>
            <p:cNvGrpSpPr/>
            <p:nvPr/>
          </p:nvGrpSpPr>
          <p:grpSpPr>
            <a:xfrm>
              <a:off x="-1" y="2295575"/>
              <a:ext cx="2286001" cy="2847699"/>
              <a:chOff x="-1" y="2295575"/>
              <a:chExt cx="2286001" cy="2847699"/>
            </a:xfrm>
          </p:grpSpPr>
          <p:sp>
            <p:nvSpPr>
              <p:cNvPr id="163" name="Google Shape;163;p19"/>
              <p:cNvSpPr/>
              <p:nvPr/>
            </p:nvSpPr>
            <p:spPr>
              <a:xfrm>
                <a:off x="-1" y="2744174"/>
                <a:ext cx="2286000" cy="2399100"/>
              </a:xfrm>
              <a:prstGeom prst="rect">
                <a:avLst/>
              </a:prstGeom>
              <a:solidFill>
                <a:srgbClr val="A72A1E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19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A72A1E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5" name="Google Shape;165;p19"/>
            <p:cNvSpPr txBox="1"/>
            <p:nvPr/>
          </p:nvSpPr>
          <p:spPr>
            <a:xfrm>
              <a:off x="-52" y="2310022"/>
              <a:ext cx="2286000" cy="427200"/>
            </a:xfrm>
            <a:prstGeom prst="rect">
              <a:avLst/>
            </a:prstGeom>
            <a:solidFill>
              <a:srgbClr val="AEABAB"/>
            </a:solidFill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-US" sz="3000">
                  <a:latin typeface="Times New Roman"/>
                  <a:ea typeface="Times New Roman"/>
                  <a:cs typeface="Times New Roman"/>
                  <a:sym typeface="Times New Roman"/>
                </a:rPr>
                <a:t>User out of Disaster Zone</a:t>
              </a:r>
              <a:endParaRPr b="1" i="0" sz="3000" u="none" cap="none" strike="noStrike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66" name="Google Shape;166;p19"/>
            <p:cNvCxnSpPr/>
            <p:nvPr/>
          </p:nvCxnSpPr>
          <p:spPr>
            <a:xfrm>
              <a:off x="2286000" y="2295575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EDA29B"/>
              </a:solidFill>
              <a:prstDash val="dot"/>
              <a:round/>
              <a:headEnd len="sm" w="sm" type="none"/>
              <a:tailEnd len="sm" w="sm" type="none"/>
            </a:ln>
          </p:spPr>
        </p:cxnSp>
        <p:sp>
          <p:nvSpPr>
            <p:cNvPr id="167" name="Google Shape;167;p19"/>
            <p:cNvSpPr txBox="1"/>
            <p:nvPr/>
          </p:nvSpPr>
          <p:spPr>
            <a:xfrm>
              <a:off x="16902" y="2797857"/>
              <a:ext cx="2252100" cy="23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marR="0" rtl="0" algn="just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30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Disaster occured -&gt; Person gets notification through Plug-In -&gt; </a:t>
              </a:r>
              <a:r>
                <a:rPr lang="en-US" sz="30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Plugin</a:t>
              </a:r>
              <a:r>
                <a:rPr lang="en-US" sz="30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30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redirects</a:t>
              </a:r>
              <a:r>
                <a:rPr lang="en-US" sz="30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to Website -&gt; He is unable to read English -&gt; Change to Local Language -&gt; Person views the news -&gt; And then the Person shares the news on social media -&gt; And makes the donations if interested to relief funds -&gt; also views disaster forecast to be prepared before crisis</a:t>
              </a:r>
              <a:endParaRPr i="0" sz="3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68" name="Google Shape;168;p19"/>
          <p:cNvGrpSpPr/>
          <p:nvPr/>
        </p:nvGrpSpPr>
        <p:grpSpPr>
          <a:xfrm>
            <a:off x="308075" y="674663"/>
            <a:ext cx="5652592" cy="6241145"/>
            <a:chOff x="0" y="2295575"/>
            <a:chExt cx="2286000" cy="2837400"/>
          </a:xfrm>
        </p:grpSpPr>
        <p:grpSp>
          <p:nvGrpSpPr>
            <p:cNvPr id="169" name="Google Shape;169;p19"/>
            <p:cNvGrpSpPr/>
            <p:nvPr/>
          </p:nvGrpSpPr>
          <p:grpSpPr>
            <a:xfrm>
              <a:off x="0" y="2295575"/>
              <a:ext cx="2286000" cy="2579412"/>
              <a:chOff x="0" y="2295575"/>
              <a:chExt cx="2286000" cy="2579412"/>
            </a:xfrm>
          </p:grpSpPr>
          <p:sp>
            <p:nvSpPr>
              <p:cNvPr id="170" name="Google Shape;170;p19"/>
              <p:cNvSpPr/>
              <p:nvPr/>
            </p:nvSpPr>
            <p:spPr>
              <a:xfrm>
                <a:off x="0" y="2704487"/>
                <a:ext cx="2286000" cy="2170500"/>
              </a:xfrm>
              <a:prstGeom prst="rect">
                <a:avLst/>
              </a:prstGeom>
              <a:solidFill>
                <a:srgbClr val="A72A1E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19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A72A1E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2" name="Google Shape;172;p19"/>
            <p:cNvSpPr txBox="1"/>
            <p:nvPr/>
          </p:nvSpPr>
          <p:spPr>
            <a:xfrm>
              <a:off x="78598" y="2779573"/>
              <a:ext cx="2128800" cy="206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marR="0" rtl="0" algn="just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30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Disaster occurred -&gt; Person is stuck and needs help -&gt; Person opens the website and click on SOS button for sending alert to the nearby health centres -&gt; Person is injured also -&gt; So opens the Chatbot and gets first aid steps/views the first aid steps page -&gt; In the meantime, health services arrive</a:t>
              </a:r>
              <a:endParaRPr b="0" i="0" sz="3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73" name="Google Shape;173;p19"/>
            <p:cNvCxnSpPr/>
            <p:nvPr/>
          </p:nvCxnSpPr>
          <p:spPr>
            <a:xfrm>
              <a:off x="2286000" y="2295575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EDA29B"/>
              </a:solidFill>
              <a:prstDash val="dot"/>
              <a:round/>
              <a:headEnd len="sm" w="sm" type="none"/>
              <a:tailEnd len="sm" w="sm" type="none"/>
            </a:ln>
          </p:spPr>
        </p:cxnSp>
        <p:sp>
          <p:nvSpPr>
            <p:cNvPr id="174" name="Google Shape;174;p19"/>
            <p:cNvSpPr txBox="1"/>
            <p:nvPr/>
          </p:nvSpPr>
          <p:spPr>
            <a:xfrm>
              <a:off x="0" y="2308457"/>
              <a:ext cx="2286000" cy="422700"/>
            </a:xfrm>
            <a:prstGeom prst="rect">
              <a:avLst/>
            </a:prstGeom>
            <a:solidFill>
              <a:srgbClr val="AEABAB"/>
            </a:solidFill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n-US" sz="3000">
                  <a:latin typeface="Times New Roman"/>
                  <a:ea typeface="Times New Roman"/>
                  <a:cs typeface="Times New Roman"/>
                  <a:sym typeface="Times New Roman"/>
                </a:rPr>
                <a:t>User in the Disaster Zone</a:t>
              </a:r>
              <a:endParaRPr b="1" i="0" sz="3000" u="none" cap="none" strike="noStrike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12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0"/>
          <p:cNvSpPr txBox="1"/>
          <p:nvPr>
            <p:ph type="title"/>
          </p:nvPr>
        </p:nvSpPr>
        <p:spPr>
          <a:xfrm>
            <a:off x="2992825" y="150400"/>
            <a:ext cx="61737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3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 of Android App</a:t>
            </a:r>
            <a:endParaRPr b="1" sz="3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81" name="Google Shape;181;p20"/>
          <p:cNvGrpSpPr/>
          <p:nvPr/>
        </p:nvGrpSpPr>
        <p:grpSpPr>
          <a:xfrm>
            <a:off x="6228470" y="689058"/>
            <a:ext cx="5424344" cy="5707928"/>
            <a:chOff x="-52" y="2295575"/>
            <a:chExt cx="2286052" cy="2847699"/>
          </a:xfrm>
        </p:grpSpPr>
        <p:grpSp>
          <p:nvGrpSpPr>
            <p:cNvPr id="182" name="Google Shape;182;p20"/>
            <p:cNvGrpSpPr/>
            <p:nvPr/>
          </p:nvGrpSpPr>
          <p:grpSpPr>
            <a:xfrm>
              <a:off x="-1" y="2295575"/>
              <a:ext cx="2286001" cy="2847699"/>
              <a:chOff x="-1" y="2295575"/>
              <a:chExt cx="2286001" cy="2847699"/>
            </a:xfrm>
          </p:grpSpPr>
          <p:sp>
            <p:nvSpPr>
              <p:cNvPr id="183" name="Google Shape;183;p20"/>
              <p:cNvSpPr/>
              <p:nvPr/>
            </p:nvSpPr>
            <p:spPr>
              <a:xfrm>
                <a:off x="-1" y="2744174"/>
                <a:ext cx="2286000" cy="2399100"/>
              </a:xfrm>
              <a:prstGeom prst="rect">
                <a:avLst/>
              </a:prstGeom>
              <a:solidFill>
                <a:srgbClr val="A72A1E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20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A72A1E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5" name="Google Shape;185;p20"/>
            <p:cNvSpPr txBox="1"/>
            <p:nvPr/>
          </p:nvSpPr>
          <p:spPr>
            <a:xfrm>
              <a:off x="-52" y="2310022"/>
              <a:ext cx="2286000" cy="427200"/>
            </a:xfrm>
            <a:prstGeom prst="rect">
              <a:avLst/>
            </a:prstGeom>
            <a:solidFill>
              <a:srgbClr val="AEABAB"/>
            </a:solidFill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lang="en-US" sz="3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User not in the Disaster Zone</a:t>
              </a:r>
              <a:endParaRPr b="1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just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86" name="Google Shape;186;p20"/>
            <p:cNvCxnSpPr/>
            <p:nvPr/>
          </p:nvCxnSpPr>
          <p:spPr>
            <a:xfrm>
              <a:off x="2286000" y="2295575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EDA29B"/>
              </a:solidFill>
              <a:prstDash val="dot"/>
              <a:round/>
              <a:headEnd len="sm" w="sm" type="none"/>
              <a:tailEnd len="sm" w="sm" type="none"/>
            </a:ln>
          </p:spPr>
        </p:cxnSp>
        <p:sp>
          <p:nvSpPr>
            <p:cNvPr id="187" name="Google Shape;187;p20"/>
            <p:cNvSpPr txBox="1"/>
            <p:nvPr/>
          </p:nvSpPr>
          <p:spPr>
            <a:xfrm>
              <a:off x="16902" y="2797857"/>
              <a:ext cx="2252100" cy="23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marR="0" rtl="0" algn="just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30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User near one is stuck in the Disaster -&gt; The User gets SOS message of the near ones and where he’s stuck along with nearby Hospital contact -&gt; User contacts the hospital and alerts them -&gt; And then the user goes through the app to see the news -&gt; User also shares the news with others over the social media platform -&gt; User does the donation</a:t>
              </a:r>
              <a:endParaRPr i="0" sz="3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88" name="Google Shape;188;p20"/>
          <p:cNvGrpSpPr/>
          <p:nvPr/>
        </p:nvGrpSpPr>
        <p:grpSpPr>
          <a:xfrm>
            <a:off x="308075" y="674663"/>
            <a:ext cx="5652592" cy="6241145"/>
            <a:chOff x="0" y="2295575"/>
            <a:chExt cx="2286000" cy="2837400"/>
          </a:xfrm>
        </p:grpSpPr>
        <p:grpSp>
          <p:nvGrpSpPr>
            <p:cNvPr id="189" name="Google Shape;189;p20"/>
            <p:cNvGrpSpPr/>
            <p:nvPr/>
          </p:nvGrpSpPr>
          <p:grpSpPr>
            <a:xfrm>
              <a:off x="0" y="2295575"/>
              <a:ext cx="2286000" cy="2579412"/>
              <a:chOff x="0" y="2295575"/>
              <a:chExt cx="2286000" cy="2579412"/>
            </a:xfrm>
          </p:grpSpPr>
          <p:sp>
            <p:nvSpPr>
              <p:cNvPr id="190" name="Google Shape;190;p20"/>
              <p:cNvSpPr/>
              <p:nvPr/>
            </p:nvSpPr>
            <p:spPr>
              <a:xfrm>
                <a:off x="0" y="2704487"/>
                <a:ext cx="2286000" cy="2170500"/>
              </a:xfrm>
              <a:prstGeom prst="rect">
                <a:avLst/>
              </a:prstGeom>
              <a:solidFill>
                <a:srgbClr val="A72A1E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20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A72A1E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2" name="Google Shape;192;p20"/>
            <p:cNvSpPr txBox="1"/>
            <p:nvPr/>
          </p:nvSpPr>
          <p:spPr>
            <a:xfrm>
              <a:off x="78598" y="2779573"/>
              <a:ext cx="2128800" cy="206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marR="0" rtl="0" algn="just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30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User is stuck inside the disaster zone -&gt; User needs emergency services -&gt; User sends SOS alert to the near ones -&gt; The User is also bleeding -&gt; And goes to first aid section of the App -&gt; And gets the steps and heals himself temporarily -&gt; Hospital reaches to User after the alert message is sent</a:t>
              </a:r>
              <a:endParaRPr b="0" i="0" sz="3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93" name="Google Shape;193;p20"/>
            <p:cNvCxnSpPr/>
            <p:nvPr/>
          </p:nvCxnSpPr>
          <p:spPr>
            <a:xfrm>
              <a:off x="2286000" y="2295575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EDA29B"/>
              </a:solidFill>
              <a:prstDash val="dot"/>
              <a:round/>
              <a:headEnd len="sm" w="sm" type="none"/>
              <a:tailEnd len="sm" w="sm" type="none"/>
            </a:ln>
          </p:spPr>
        </p:cxnSp>
        <p:sp>
          <p:nvSpPr>
            <p:cNvPr id="194" name="Google Shape;194;p20"/>
            <p:cNvSpPr txBox="1"/>
            <p:nvPr/>
          </p:nvSpPr>
          <p:spPr>
            <a:xfrm>
              <a:off x="0" y="2308457"/>
              <a:ext cx="2286000" cy="422700"/>
            </a:xfrm>
            <a:prstGeom prst="rect">
              <a:avLst/>
            </a:prstGeom>
            <a:solidFill>
              <a:srgbClr val="AEABAB"/>
            </a:solidFill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lang="en-US" sz="3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User in the Disaster Zone</a:t>
              </a:r>
              <a:endParaRPr b="1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12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1"/>
          <p:cNvSpPr txBox="1"/>
          <p:nvPr>
            <p:ph type="title"/>
          </p:nvPr>
        </p:nvSpPr>
        <p:spPr>
          <a:xfrm>
            <a:off x="2992825" y="150400"/>
            <a:ext cx="61737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3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 of Advertisements</a:t>
            </a:r>
            <a:endParaRPr b="1" sz="3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01" name="Google Shape;201;p21"/>
          <p:cNvGrpSpPr/>
          <p:nvPr/>
        </p:nvGrpSpPr>
        <p:grpSpPr>
          <a:xfrm>
            <a:off x="308075" y="674663"/>
            <a:ext cx="11464748" cy="6241145"/>
            <a:chOff x="0" y="2295575"/>
            <a:chExt cx="2286000" cy="2837400"/>
          </a:xfrm>
        </p:grpSpPr>
        <p:sp>
          <p:nvSpPr>
            <p:cNvPr id="202" name="Google Shape;202;p21"/>
            <p:cNvSpPr/>
            <p:nvPr/>
          </p:nvSpPr>
          <p:spPr>
            <a:xfrm>
              <a:off x="0" y="2365594"/>
              <a:ext cx="2286000" cy="25095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1"/>
            <p:cNvSpPr txBox="1"/>
            <p:nvPr/>
          </p:nvSpPr>
          <p:spPr>
            <a:xfrm>
              <a:off x="78596" y="2417557"/>
              <a:ext cx="2128800" cy="24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marR="0" rtl="0" algn="just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36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User is on the social media where the ad is deployed -&gt; He sees about the disaster that has occurred through the Ad and immediately clicks on it -&gt; User is redirected to the Website -&gt; He sees the news in detail -&gt; Makes donation if interested -&gt; And while surfing on the website he sees the Pre-Disaster alert -&gt; And sees the warning of Disaster going to happen in his location -&gt; User Gets alerted about it -&gt; User then visits the Precautions sections on website of that disaster -&gt; User prepares himself</a:t>
              </a:r>
              <a:endParaRPr b="0" i="0" sz="3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04" name="Google Shape;204;p21"/>
            <p:cNvCxnSpPr/>
            <p:nvPr/>
          </p:nvCxnSpPr>
          <p:spPr>
            <a:xfrm>
              <a:off x="2286000" y="2295575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EDA29B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