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1" r:id="rId6"/>
    <p:sldId id="262" r:id="rId7"/>
    <p:sldId id="266" r:id="rId8"/>
    <p:sldId id="267" r:id="rId9"/>
    <p:sldId id="265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A3539-3218-460E-A81E-C6DF246869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D364A8D-AD33-4251-8EE2-176315AB55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“logistics”</a:t>
          </a:r>
          <a:r>
            <a:rPr lang="zh-CN"/>
            <a:t>词源来自古罗马军队</a:t>
          </a:r>
          <a:endParaRPr lang="en-US"/>
        </a:p>
      </dgm:t>
    </dgm:pt>
    <dgm:pt modelId="{805DC5A3-B41F-4829-98AE-FD200A4F4890}" type="parTrans" cxnId="{45E94131-2EA8-4178-B9B1-A691D870456B}">
      <dgm:prSet/>
      <dgm:spPr/>
      <dgm:t>
        <a:bodyPr/>
        <a:lstStyle/>
        <a:p>
          <a:endParaRPr lang="en-US"/>
        </a:p>
      </dgm:t>
    </dgm:pt>
    <dgm:pt modelId="{7EE6F554-99C9-41C0-9015-E22B14A50A5A}" type="sibTrans" cxnId="{45E94131-2EA8-4178-B9B1-A691D87045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8EE8C4-D3CB-43F1-9B2C-E07B91B3DBB0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二战欧洲战场，美国空军后勤体系明确了供应链管理的专业分工基础</a:t>
          </a:r>
          <a:endParaRPr lang="en-US"/>
        </a:p>
      </dgm:t>
    </dgm:pt>
    <dgm:pt modelId="{CBE77DF7-D735-4F4F-ACD9-5D9F338C36F6}" type="parTrans" cxnId="{28499965-0A5A-4EB8-AEDB-A707C23B967C}">
      <dgm:prSet/>
      <dgm:spPr/>
      <dgm:t>
        <a:bodyPr/>
        <a:lstStyle/>
        <a:p>
          <a:endParaRPr lang="en-US"/>
        </a:p>
      </dgm:t>
    </dgm:pt>
    <dgm:pt modelId="{E29B9424-4113-4197-9441-B947D9237CDE}" type="sibTrans" cxnId="{28499965-0A5A-4EB8-AEDB-A707C23B96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46C5D9-19BF-43F6-ADBE-36D534F4AC3D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随着跨国公司业务发展逐步成形</a:t>
          </a:r>
          <a:endParaRPr lang="en-US"/>
        </a:p>
      </dgm:t>
    </dgm:pt>
    <dgm:pt modelId="{532F226F-9F49-435A-A807-82011AE66512}" type="parTrans" cxnId="{A561D4EC-ACC0-4927-A12F-D148FA01C8D9}">
      <dgm:prSet/>
      <dgm:spPr/>
      <dgm:t>
        <a:bodyPr/>
        <a:lstStyle/>
        <a:p>
          <a:endParaRPr lang="en-US"/>
        </a:p>
      </dgm:t>
    </dgm:pt>
    <dgm:pt modelId="{E0648D7A-5776-43C8-92C9-583A3F875B35}" type="sibTrans" cxnId="{A561D4EC-ACC0-4927-A12F-D148FA01C8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661179-BD69-46E3-AE52-AE19157B59F7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麻省理工学院</a:t>
          </a:r>
          <a:r>
            <a:rPr lang="en-US"/>
            <a:t>Jay W. Forrester</a:t>
          </a:r>
          <a:r>
            <a:rPr lang="zh-CN"/>
            <a:t>教授的系统动力学模型结果</a:t>
          </a:r>
          <a:r>
            <a:rPr lang="en-US"/>
            <a:t>——</a:t>
          </a:r>
          <a:r>
            <a:rPr lang="zh-CN"/>
            <a:t>要想采购、生产、分销和运输整体效率最优，必须靠这四个方面的核心企业进行信息集成</a:t>
          </a:r>
          <a:r>
            <a:rPr lang="en-US"/>
            <a:t>+</a:t>
          </a:r>
          <a:r>
            <a:rPr lang="zh-CN"/>
            <a:t>动作协同。</a:t>
          </a:r>
          <a:endParaRPr lang="en-US"/>
        </a:p>
      </dgm:t>
    </dgm:pt>
    <dgm:pt modelId="{6237BDA4-A178-4264-907C-49CE90D35CDA}" type="parTrans" cxnId="{3856448D-9097-423F-A4A0-A8C7D4043B95}">
      <dgm:prSet/>
      <dgm:spPr/>
      <dgm:t>
        <a:bodyPr/>
        <a:lstStyle/>
        <a:p>
          <a:endParaRPr lang="en-US"/>
        </a:p>
      </dgm:t>
    </dgm:pt>
    <dgm:pt modelId="{24E57D10-1C7A-4F31-BAA1-90072E67AE3F}" type="sibTrans" cxnId="{3856448D-9097-423F-A4A0-A8C7D4043B95}">
      <dgm:prSet/>
      <dgm:spPr/>
      <dgm:t>
        <a:bodyPr/>
        <a:lstStyle/>
        <a:p>
          <a:endParaRPr lang="en-US"/>
        </a:p>
      </dgm:t>
    </dgm:pt>
    <dgm:pt modelId="{06808AFD-1A2B-4794-9384-F8A6C3DD4838}" type="pres">
      <dgm:prSet presAssocID="{604A3539-3218-460E-A81E-C6DF246869E4}" presName="root" presStyleCnt="0">
        <dgm:presLayoutVars>
          <dgm:dir/>
          <dgm:resizeHandles val="exact"/>
        </dgm:presLayoutVars>
      </dgm:prSet>
      <dgm:spPr/>
    </dgm:pt>
    <dgm:pt modelId="{2CD9AFF4-5F9B-4D1D-B9D0-031E2B6FD925}" type="pres">
      <dgm:prSet presAssocID="{2D364A8D-AD33-4251-8EE2-176315AB55AB}" presName="compNode" presStyleCnt="0"/>
      <dgm:spPr/>
    </dgm:pt>
    <dgm:pt modelId="{ADD6D653-360E-4D9D-8AA6-02FB6ED899EB}" type="pres">
      <dgm:prSet presAssocID="{2D364A8D-AD33-4251-8EE2-176315AB55AB}" presName="bgRect" presStyleLbl="bgShp" presStyleIdx="0" presStyleCnt="4"/>
      <dgm:spPr/>
    </dgm:pt>
    <dgm:pt modelId="{B3BA5FDD-9338-461D-BE68-20819595729C}" type="pres">
      <dgm:prSet presAssocID="{2D364A8D-AD33-4251-8EE2-176315AB55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D80E7746-EF1C-485C-BF38-52614B86233F}" type="pres">
      <dgm:prSet presAssocID="{2D364A8D-AD33-4251-8EE2-176315AB55AB}" presName="spaceRect" presStyleCnt="0"/>
      <dgm:spPr/>
    </dgm:pt>
    <dgm:pt modelId="{19590471-72A9-4041-9516-D6D51266E8D5}" type="pres">
      <dgm:prSet presAssocID="{2D364A8D-AD33-4251-8EE2-176315AB55AB}" presName="parTx" presStyleLbl="revTx" presStyleIdx="0" presStyleCnt="4">
        <dgm:presLayoutVars>
          <dgm:chMax val="0"/>
          <dgm:chPref val="0"/>
        </dgm:presLayoutVars>
      </dgm:prSet>
      <dgm:spPr/>
    </dgm:pt>
    <dgm:pt modelId="{BABF1D1C-1716-44F1-89EF-33C886E3C05E}" type="pres">
      <dgm:prSet presAssocID="{7EE6F554-99C9-41C0-9015-E22B14A50A5A}" presName="sibTrans" presStyleCnt="0"/>
      <dgm:spPr/>
    </dgm:pt>
    <dgm:pt modelId="{025BDE7C-99F3-47B2-8B69-B9340A30EBC8}" type="pres">
      <dgm:prSet presAssocID="{078EE8C4-D3CB-43F1-9B2C-E07B91B3DBB0}" presName="compNode" presStyleCnt="0"/>
      <dgm:spPr/>
    </dgm:pt>
    <dgm:pt modelId="{F4D9F63A-8475-4528-A4CD-E4F03484A358}" type="pres">
      <dgm:prSet presAssocID="{078EE8C4-D3CB-43F1-9B2C-E07B91B3DBB0}" presName="bgRect" presStyleLbl="bgShp" presStyleIdx="1" presStyleCnt="4"/>
      <dgm:spPr/>
    </dgm:pt>
    <dgm:pt modelId="{8357FE0F-BFCD-48D0-AC20-C2D6DBD7F5D7}" type="pres">
      <dgm:prSet presAssocID="{078EE8C4-D3CB-43F1-9B2C-E07B91B3DB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AD0A9A-B80F-4589-8777-A357510AC3C3}" type="pres">
      <dgm:prSet presAssocID="{078EE8C4-D3CB-43F1-9B2C-E07B91B3DBB0}" presName="spaceRect" presStyleCnt="0"/>
      <dgm:spPr/>
    </dgm:pt>
    <dgm:pt modelId="{57E1DB50-8CCA-4AB1-BEE9-8DF114871C3C}" type="pres">
      <dgm:prSet presAssocID="{078EE8C4-D3CB-43F1-9B2C-E07B91B3DBB0}" presName="parTx" presStyleLbl="revTx" presStyleIdx="1" presStyleCnt="4">
        <dgm:presLayoutVars>
          <dgm:chMax val="0"/>
          <dgm:chPref val="0"/>
        </dgm:presLayoutVars>
      </dgm:prSet>
      <dgm:spPr/>
    </dgm:pt>
    <dgm:pt modelId="{C4549806-6A4E-40A7-9A6A-3788962050ED}" type="pres">
      <dgm:prSet presAssocID="{E29B9424-4113-4197-9441-B947D9237CDE}" presName="sibTrans" presStyleCnt="0"/>
      <dgm:spPr/>
    </dgm:pt>
    <dgm:pt modelId="{361462A4-7251-4886-A371-9056B87C3E91}" type="pres">
      <dgm:prSet presAssocID="{7846C5D9-19BF-43F6-ADBE-36D534F4AC3D}" presName="compNode" presStyleCnt="0"/>
      <dgm:spPr/>
    </dgm:pt>
    <dgm:pt modelId="{8B09D0DC-640E-4C19-AADF-C195B9BB3B08}" type="pres">
      <dgm:prSet presAssocID="{7846C5D9-19BF-43F6-ADBE-36D534F4AC3D}" presName="bgRect" presStyleLbl="bgShp" presStyleIdx="2" presStyleCnt="4"/>
      <dgm:spPr/>
    </dgm:pt>
    <dgm:pt modelId="{BF0BD4C4-BD69-4446-A74F-474DA54F634D}" type="pres">
      <dgm:prSet presAssocID="{7846C5D9-19BF-43F6-ADBE-36D534F4AC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82362E8-D4D6-4056-88DB-80AAC4516806}" type="pres">
      <dgm:prSet presAssocID="{7846C5D9-19BF-43F6-ADBE-36D534F4AC3D}" presName="spaceRect" presStyleCnt="0"/>
      <dgm:spPr/>
    </dgm:pt>
    <dgm:pt modelId="{522E8754-58B9-4FC8-A5F2-F051015AC047}" type="pres">
      <dgm:prSet presAssocID="{7846C5D9-19BF-43F6-ADBE-36D534F4AC3D}" presName="parTx" presStyleLbl="revTx" presStyleIdx="2" presStyleCnt="4">
        <dgm:presLayoutVars>
          <dgm:chMax val="0"/>
          <dgm:chPref val="0"/>
        </dgm:presLayoutVars>
      </dgm:prSet>
      <dgm:spPr/>
    </dgm:pt>
    <dgm:pt modelId="{1E2AA692-1A53-476E-AEC4-6F877C4822EC}" type="pres">
      <dgm:prSet presAssocID="{E0648D7A-5776-43C8-92C9-583A3F875B35}" presName="sibTrans" presStyleCnt="0"/>
      <dgm:spPr/>
    </dgm:pt>
    <dgm:pt modelId="{824A6928-0365-40EB-8E25-4D28AB9410DA}" type="pres">
      <dgm:prSet presAssocID="{81661179-BD69-46E3-AE52-AE19157B59F7}" presName="compNode" presStyleCnt="0"/>
      <dgm:spPr/>
    </dgm:pt>
    <dgm:pt modelId="{61581808-962B-4711-9FAB-5347923ECA71}" type="pres">
      <dgm:prSet presAssocID="{81661179-BD69-46E3-AE52-AE19157B59F7}" presName="bgRect" presStyleLbl="bgShp" presStyleIdx="3" presStyleCnt="4"/>
      <dgm:spPr/>
    </dgm:pt>
    <dgm:pt modelId="{A48F906A-045A-4B02-85BA-130361FDB5E7}" type="pres">
      <dgm:prSet presAssocID="{81661179-BD69-46E3-AE52-AE19157B59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374BAD8-001F-4987-96C4-FF3B4FB8A68A}" type="pres">
      <dgm:prSet presAssocID="{81661179-BD69-46E3-AE52-AE19157B59F7}" presName="spaceRect" presStyleCnt="0"/>
      <dgm:spPr/>
    </dgm:pt>
    <dgm:pt modelId="{3ED96014-2D51-438D-AE8E-47F13711A740}" type="pres">
      <dgm:prSet presAssocID="{81661179-BD69-46E3-AE52-AE19157B59F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E94131-2EA8-4178-B9B1-A691D870456B}" srcId="{604A3539-3218-460E-A81E-C6DF246869E4}" destId="{2D364A8D-AD33-4251-8EE2-176315AB55AB}" srcOrd="0" destOrd="0" parTransId="{805DC5A3-B41F-4829-98AE-FD200A4F4890}" sibTransId="{7EE6F554-99C9-41C0-9015-E22B14A50A5A}"/>
    <dgm:cxn modelId="{DD59CA5F-F691-4966-B86E-0EBD26E858AC}" type="presOf" srcId="{2D364A8D-AD33-4251-8EE2-176315AB55AB}" destId="{19590471-72A9-4041-9516-D6D51266E8D5}" srcOrd="0" destOrd="0" presId="urn:microsoft.com/office/officeart/2018/2/layout/IconVerticalSolidList"/>
    <dgm:cxn modelId="{ED22E960-3C39-450D-83BA-CCAFFE41AC11}" type="presOf" srcId="{078EE8C4-D3CB-43F1-9B2C-E07B91B3DBB0}" destId="{57E1DB50-8CCA-4AB1-BEE9-8DF114871C3C}" srcOrd="0" destOrd="0" presId="urn:microsoft.com/office/officeart/2018/2/layout/IconVerticalSolidList"/>
    <dgm:cxn modelId="{26266345-EDE0-497C-84F0-3749A5232600}" type="presOf" srcId="{81661179-BD69-46E3-AE52-AE19157B59F7}" destId="{3ED96014-2D51-438D-AE8E-47F13711A740}" srcOrd="0" destOrd="0" presId="urn:microsoft.com/office/officeart/2018/2/layout/IconVerticalSolidList"/>
    <dgm:cxn modelId="{28499965-0A5A-4EB8-AEDB-A707C23B967C}" srcId="{604A3539-3218-460E-A81E-C6DF246869E4}" destId="{078EE8C4-D3CB-43F1-9B2C-E07B91B3DBB0}" srcOrd="1" destOrd="0" parTransId="{CBE77DF7-D735-4F4F-ACD9-5D9F338C36F6}" sibTransId="{E29B9424-4113-4197-9441-B947D9237CDE}"/>
    <dgm:cxn modelId="{C9657B85-1613-404D-B32C-6758897620BD}" type="presOf" srcId="{7846C5D9-19BF-43F6-ADBE-36D534F4AC3D}" destId="{522E8754-58B9-4FC8-A5F2-F051015AC047}" srcOrd="0" destOrd="0" presId="urn:microsoft.com/office/officeart/2018/2/layout/IconVerticalSolidList"/>
    <dgm:cxn modelId="{7EEF268A-3C55-4AB8-8AFA-775F2096D43A}" type="presOf" srcId="{604A3539-3218-460E-A81E-C6DF246869E4}" destId="{06808AFD-1A2B-4794-9384-F8A6C3DD4838}" srcOrd="0" destOrd="0" presId="urn:microsoft.com/office/officeart/2018/2/layout/IconVerticalSolidList"/>
    <dgm:cxn modelId="{3856448D-9097-423F-A4A0-A8C7D4043B95}" srcId="{604A3539-3218-460E-A81E-C6DF246869E4}" destId="{81661179-BD69-46E3-AE52-AE19157B59F7}" srcOrd="3" destOrd="0" parTransId="{6237BDA4-A178-4264-907C-49CE90D35CDA}" sibTransId="{24E57D10-1C7A-4F31-BAA1-90072E67AE3F}"/>
    <dgm:cxn modelId="{A561D4EC-ACC0-4927-A12F-D148FA01C8D9}" srcId="{604A3539-3218-460E-A81E-C6DF246869E4}" destId="{7846C5D9-19BF-43F6-ADBE-36D534F4AC3D}" srcOrd="2" destOrd="0" parTransId="{532F226F-9F49-435A-A807-82011AE66512}" sibTransId="{E0648D7A-5776-43C8-92C9-583A3F875B35}"/>
    <dgm:cxn modelId="{8F6B3154-743D-4336-B804-D1DC1A3C39AB}" type="presParOf" srcId="{06808AFD-1A2B-4794-9384-F8A6C3DD4838}" destId="{2CD9AFF4-5F9B-4D1D-B9D0-031E2B6FD925}" srcOrd="0" destOrd="0" presId="urn:microsoft.com/office/officeart/2018/2/layout/IconVerticalSolidList"/>
    <dgm:cxn modelId="{1BCC19EA-51CC-4BE6-BD3D-D5102DDD5138}" type="presParOf" srcId="{2CD9AFF4-5F9B-4D1D-B9D0-031E2B6FD925}" destId="{ADD6D653-360E-4D9D-8AA6-02FB6ED899EB}" srcOrd="0" destOrd="0" presId="urn:microsoft.com/office/officeart/2018/2/layout/IconVerticalSolidList"/>
    <dgm:cxn modelId="{F8F00211-9248-4EF1-B67E-BD1F28A7BD52}" type="presParOf" srcId="{2CD9AFF4-5F9B-4D1D-B9D0-031E2B6FD925}" destId="{B3BA5FDD-9338-461D-BE68-20819595729C}" srcOrd="1" destOrd="0" presId="urn:microsoft.com/office/officeart/2018/2/layout/IconVerticalSolidList"/>
    <dgm:cxn modelId="{F2221170-CBBA-4D94-91AA-24F3DCA4E1F5}" type="presParOf" srcId="{2CD9AFF4-5F9B-4D1D-B9D0-031E2B6FD925}" destId="{D80E7746-EF1C-485C-BF38-52614B86233F}" srcOrd="2" destOrd="0" presId="urn:microsoft.com/office/officeart/2018/2/layout/IconVerticalSolidList"/>
    <dgm:cxn modelId="{6AB8CC46-34E9-42C5-885B-798829EE6953}" type="presParOf" srcId="{2CD9AFF4-5F9B-4D1D-B9D0-031E2B6FD925}" destId="{19590471-72A9-4041-9516-D6D51266E8D5}" srcOrd="3" destOrd="0" presId="urn:microsoft.com/office/officeart/2018/2/layout/IconVerticalSolidList"/>
    <dgm:cxn modelId="{4C82813A-1443-4D50-A89F-A7671101030A}" type="presParOf" srcId="{06808AFD-1A2B-4794-9384-F8A6C3DD4838}" destId="{BABF1D1C-1716-44F1-89EF-33C886E3C05E}" srcOrd="1" destOrd="0" presId="urn:microsoft.com/office/officeart/2018/2/layout/IconVerticalSolidList"/>
    <dgm:cxn modelId="{CD28446E-2B9B-4819-919D-1C691359F80A}" type="presParOf" srcId="{06808AFD-1A2B-4794-9384-F8A6C3DD4838}" destId="{025BDE7C-99F3-47B2-8B69-B9340A30EBC8}" srcOrd="2" destOrd="0" presId="urn:microsoft.com/office/officeart/2018/2/layout/IconVerticalSolidList"/>
    <dgm:cxn modelId="{E7FBF6E0-B70B-4F9B-8682-105123D9104E}" type="presParOf" srcId="{025BDE7C-99F3-47B2-8B69-B9340A30EBC8}" destId="{F4D9F63A-8475-4528-A4CD-E4F03484A358}" srcOrd="0" destOrd="0" presId="urn:microsoft.com/office/officeart/2018/2/layout/IconVerticalSolidList"/>
    <dgm:cxn modelId="{CC32D447-A19F-43FF-A3D1-7679A072CE6C}" type="presParOf" srcId="{025BDE7C-99F3-47B2-8B69-B9340A30EBC8}" destId="{8357FE0F-BFCD-48D0-AC20-C2D6DBD7F5D7}" srcOrd="1" destOrd="0" presId="urn:microsoft.com/office/officeart/2018/2/layout/IconVerticalSolidList"/>
    <dgm:cxn modelId="{3D90B980-F446-4D50-B574-F50DC3878AF9}" type="presParOf" srcId="{025BDE7C-99F3-47B2-8B69-B9340A30EBC8}" destId="{89AD0A9A-B80F-4589-8777-A357510AC3C3}" srcOrd="2" destOrd="0" presId="urn:microsoft.com/office/officeart/2018/2/layout/IconVerticalSolidList"/>
    <dgm:cxn modelId="{FCE18CD4-8EB8-44F7-B5F6-2B21C1BB9B6B}" type="presParOf" srcId="{025BDE7C-99F3-47B2-8B69-B9340A30EBC8}" destId="{57E1DB50-8CCA-4AB1-BEE9-8DF114871C3C}" srcOrd="3" destOrd="0" presId="urn:microsoft.com/office/officeart/2018/2/layout/IconVerticalSolidList"/>
    <dgm:cxn modelId="{5C877E0E-5AF5-4B8C-B97C-111B85115C30}" type="presParOf" srcId="{06808AFD-1A2B-4794-9384-F8A6C3DD4838}" destId="{C4549806-6A4E-40A7-9A6A-3788962050ED}" srcOrd="3" destOrd="0" presId="urn:microsoft.com/office/officeart/2018/2/layout/IconVerticalSolidList"/>
    <dgm:cxn modelId="{3260772D-70D7-4314-AEDC-77BC758113E9}" type="presParOf" srcId="{06808AFD-1A2B-4794-9384-F8A6C3DD4838}" destId="{361462A4-7251-4886-A371-9056B87C3E91}" srcOrd="4" destOrd="0" presId="urn:microsoft.com/office/officeart/2018/2/layout/IconVerticalSolidList"/>
    <dgm:cxn modelId="{37E9EB10-0431-4CA9-B8F4-8116E9703DB4}" type="presParOf" srcId="{361462A4-7251-4886-A371-9056B87C3E91}" destId="{8B09D0DC-640E-4C19-AADF-C195B9BB3B08}" srcOrd="0" destOrd="0" presId="urn:microsoft.com/office/officeart/2018/2/layout/IconVerticalSolidList"/>
    <dgm:cxn modelId="{DF6CCA87-C6D9-4765-BEE8-20F1A9906CD4}" type="presParOf" srcId="{361462A4-7251-4886-A371-9056B87C3E91}" destId="{BF0BD4C4-BD69-4446-A74F-474DA54F634D}" srcOrd="1" destOrd="0" presId="urn:microsoft.com/office/officeart/2018/2/layout/IconVerticalSolidList"/>
    <dgm:cxn modelId="{FE56894F-729E-44C3-A16E-AFA6182A796D}" type="presParOf" srcId="{361462A4-7251-4886-A371-9056B87C3E91}" destId="{282362E8-D4D6-4056-88DB-80AAC4516806}" srcOrd="2" destOrd="0" presId="urn:microsoft.com/office/officeart/2018/2/layout/IconVerticalSolidList"/>
    <dgm:cxn modelId="{4043D3CB-50C1-4BD8-9127-E76EE4D653A2}" type="presParOf" srcId="{361462A4-7251-4886-A371-9056B87C3E91}" destId="{522E8754-58B9-4FC8-A5F2-F051015AC047}" srcOrd="3" destOrd="0" presId="urn:microsoft.com/office/officeart/2018/2/layout/IconVerticalSolidList"/>
    <dgm:cxn modelId="{C5B8557B-EE33-4F56-A48E-3633C786D307}" type="presParOf" srcId="{06808AFD-1A2B-4794-9384-F8A6C3DD4838}" destId="{1E2AA692-1A53-476E-AEC4-6F877C4822EC}" srcOrd="5" destOrd="0" presId="urn:microsoft.com/office/officeart/2018/2/layout/IconVerticalSolidList"/>
    <dgm:cxn modelId="{3049CAF1-3A6C-4383-8462-4955C810B3CC}" type="presParOf" srcId="{06808AFD-1A2B-4794-9384-F8A6C3DD4838}" destId="{824A6928-0365-40EB-8E25-4D28AB9410DA}" srcOrd="6" destOrd="0" presId="urn:microsoft.com/office/officeart/2018/2/layout/IconVerticalSolidList"/>
    <dgm:cxn modelId="{74C46687-0C30-4ADC-8735-81130E0043FB}" type="presParOf" srcId="{824A6928-0365-40EB-8E25-4D28AB9410DA}" destId="{61581808-962B-4711-9FAB-5347923ECA71}" srcOrd="0" destOrd="0" presId="urn:microsoft.com/office/officeart/2018/2/layout/IconVerticalSolidList"/>
    <dgm:cxn modelId="{FB22334F-CADB-4D74-A1D1-93DC600F62D2}" type="presParOf" srcId="{824A6928-0365-40EB-8E25-4D28AB9410DA}" destId="{A48F906A-045A-4B02-85BA-130361FDB5E7}" srcOrd="1" destOrd="0" presId="urn:microsoft.com/office/officeart/2018/2/layout/IconVerticalSolidList"/>
    <dgm:cxn modelId="{3939C3A5-F2BC-466F-BA49-8774EDBE2636}" type="presParOf" srcId="{824A6928-0365-40EB-8E25-4D28AB9410DA}" destId="{1374BAD8-001F-4987-96C4-FF3B4FB8A68A}" srcOrd="2" destOrd="0" presId="urn:microsoft.com/office/officeart/2018/2/layout/IconVerticalSolidList"/>
    <dgm:cxn modelId="{021E0100-5D0F-42DA-BC5E-93542C68B86A}" type="presParOf" srcId="{824A6928-0365-40EB-8E25-4D28AB9410DA}" destId="{3ED96014-2D51-438D-AE8E-47F13711A7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0E73A0-0D16-4BBF-95A7-2D5C92DE4B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9EC83FAA-0D4C-4295-ADC3-C3FEFA32680C}">
      <dgm:prSet/>
      <dgm:spPr/>
      <dgm:t>
        <a:bodyPr/>
        <a:lstStyle/>
        <a:p>
          <a:r>
            <a:rPr lang="en-US"/>
            <a:t>1. </a:t>
          </a:r>
          <a:r>
            <a:rPr lang="zh-CN"/>
            <a:t>预测永远是错的</a:t>
          </a:r>
          <a:endParaRPr lang="en-US"/>
        </a:p>
      </dgm:t>
    </dgm:pt>
    <dgm:pt modelId="{3887E174-8605-45D7-BF63-D5465F8AE430}" type="parTrans" cxnId="{942BA8FF-702A-49CD-9F95-5F6BC010C484}">
      <dgm:prSet/>
      <dgm:spPr/>
      <dgm:t>
        <a:bodyPr/>
        <a:lstStyle/>
        <a:p>
          <a:endParaRPr lang="en-US"/>
        </a:p>
      </dgm:t>
    </dgm:pt>
    <dgm:pt modelId="{35D9DA9B-3B83-464A-B3B0-60EA6ED7082F}" type="sibTrans" cxnId="{942BA8FF-702A-49CD-9F95-5F6BC010C484}">
      <dgm:prSet/>
      <dgm:spPr/>
      <dgm:t>
        <a:bodyPr/>
        <a:lstStyle/>
        <a:p>
          <a:endParaRPr lang="en-US"/>
        </a:p>
      </dgm:t>
    </dgm:pt>
    <dgm:pt modelId="{930C814C-F277-41FF-8417-0AE56F0E45B8}">
      <dgm:prSet/>
      <dgm:spPr/>
      <dgm:t>
        <a:bodyPr/>
        <a:lstStyle/>
        <a:p>
          <a:r>
            <a:rPr lang="en-US"/>
            <a:t>2. </a:t>
          </a:r>
          <a:r>
            <a:rPr lang="zh-CN"/>
            <a:t>对近期进行预测好过对远期的预测</a:t>
          </a:r>
          <a:endParaRPr lang="en-US"/>
        </a:p>
      </dgm:t>
    </dgm:pt>
    <dgm:pt modelId="{07177392-261B-4D2C-8469-357C22A67763}" type="parTrans" cxnId="{3E30C4FE-4377-42E4-AFA9-5853DF8D6C3B}">
      <dgm:prSet/>
      <dgm:spPr/>
      <dgm:t>
        <a:bodyPr/>
        <a:lstStyle/>
        <a:p>
          <a:endParaRPr lang="en-US"/>
        </a:p>
      </dgm:t>
    </dgm:pt>
    <dgm:pt modelId="{66A691BB-9CE5-4F48-9EEF-A95E36E73B59}" type="sibTrans" cxnId="{3E30C4FE-4377-42E4-AFA9-5853DF8D6C3B}">
      <dgm:prSet/>
      <dgm:spPr/>
      <dgm:t>
        <a:bodyPr/>
        <a:lstStyle/>
        <a:p>
          <a:endParaRPr lang="en-US"/>
        </a:p>
      </dgm:t>
    </dgm:pt>
    <dgm:pt modelId="{B6E951FA-CA5A-42FC-A4EC-008453462681}">
      <dgm:prSet/>
      <dgm:spPr/>
      <dgm:t>
        <a:bodyPr/>
        <a:lstStyle/>
        <a:p>
          <a:r>
            <a:rPr lang="en-US"/>
            <a:t>3. </a:t>
          </a:r>
          <a:r>
            <a:rPr lang="zh-CN"/>
            <a:t>综合预测好过单项预测</a:t>
          </a:r>
          <a:endParaRPr lang="en-US"/>
        </a:p>
      </dgm:t>
    </dgm:pt>
    <dgm:pt modelId="{9558DC8A-3ED8-47AE-AE56-C9F8473312B0}" type="parTrans" cxnId="{BAF64599-9C60-42E3-A6A3-027AE6C78812}">
      <dgm:prSet/>
      <dgm:spPr/>
      <dgm:t>
        <a:bodyPr/>
        <a:lstStyle/>
        <a:p>
          <a:endParaRPr lang="en-US"/>
        </a:p>
      </dgm:t>
    </dgm:pt>
    <dgm:pt modelId="{99EC9B25-3DFA-43FF-9A02-A883AE37F68E}" type="sibTrans" cxnId="{BAF64599-9C60-42E3-A6A3-027AE6C78812}">
      <dgm:prSet/>
      <dgm:spPr/>
      <dgm:t>
        <a:bodyPr/>
        <a:lstStyle/>
        <a:p>
          <a:endParaRPr lang="en-US"/>
        </a:p>
      </dgm:t>
    </dgm:pt>
    <dgm:pt modelId="{F3A8CCA4-4CAB-494A-B87E-3ED8EA790369}" type="pres">
      <dgm:prSet presAssocID="{330E73A0-0D16-4BBF-95A7-2D5C92DE4B60}" presName="root" presStyleCnt="0">
        <dgm:presLayoutVars>
          <dgm:dir/>
          <dgm:resizeHandles val="exact"/>
        </dgm:presLayoutVars>
      </dgm:prSet>
      <dgm:spPr/>
    </dgm:pt>
    <dgm:pt modelId="{64532A8F-142D-4EDB-95E0-FCD5FC665AF7}" type="pres">
      <dgm:prSet presAssocID="{9EC83FAA-0D4C-4295-ADC3-C3FEFA32680C}" presName="compNode" presStyleCnt="0"/>
      <dgm:spPr/>
    </dgm:pt>
    <dgm:pt modelId="{3E6476DC-5E43-4DF0-9DBC-C0F6256068EB}" type="pres">
      <dgm:prSet presAssocID="{9EC83FAA-0D4C-4295-ADC3-C3FEFA32680C}" presName="bgRect" presStyleLbl="bgShp" presStyleIdx="0" presStyleCnt="3"/>
      <dgm:spPr/>
    </dgm:pt>
    <dgm:pt modelId="{57ABE7AC-FD42-4E5B-B7B1-8034AC02DF34}" type="pres">
      <dgm:prSet presAssocID="{9EC83FAA-0D4C-4295-ADC3-C3FEFA3268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B03FCB3-0278-4B07-9020-6B566CAF3D79}" type="pres">
      <dgm:prSet presAssocID="{9EC83FAA-0D4C-4295-ADC3-C3FEFA32680C}" presName="spaceRect" presStyleCnt="0"/>
      <dgm:spPr/>
    </dgm:pt>
    <dgm:pt modelId="{4F6DCBBA-E58A-4B2C-80AA-466564DD8434}" type="pres">
      <dgm:prSet presAssocID="{9EC83FAA-0D4C-4295-ADC3-C3FEFA32680C}" presName="parTx" presStyleLbl="revTx" presStyleIdx="0" presStyleCnt="3">
        <dgm:presLayoutVars>
          <dgm:chMax val="0"/>
          <dgm:chPref val="0"/>
        </dgm:presLayoutVars>
      </dgm:prSet>
      <dgm:spPr/>
    </dgm:pt>
    <dgm:pt modelId="{74F97CA4-AD1A-42C9-B898-E2EE4EEFB622}" type="pres">
      <dgm:prSet presAssocID="{35D9DA9B-3B83-464A-B3B0-60EA6ED7082F}" presName="sibTrans" presStyleCnt="0"/>
      <dgm:spPr/>
    </dgm:pt>
    <dgm:pt modelId="{FD16DD2B-B3F5-4CFE-BDC0-0C1C3CBE7767}" type="pres">
      <dgm:prSet presAssocID="{930C814C-F277-41FF-8417-0AE56F0E45B8}" presName="compNode" presStyleCnt="0"/>
      <dgm:spPr/>
    </dgm:pt>
    <dgm:pt modelId="{54D687FF-CDC9-49FF-B022-EF1C75306D50}" type="pres">
      <dgm:prSet presAssocID="{930C814C-F277-41FF-8417-0AE56F0E45B8}" presName="bgRect" presStyleLbl="bgShp" presStyleIdx="1" presStyleCnt="3"/>
      <dgm:spPr/>
    </dgm:pt>
    <dgm:pt modelId="{91BECC10-FDA7-437C-B573-B0B03C806273}" type="pres">
      <dgm:prSet presAssocID="{930C814C-F277-41FF-8417-0AE56F0E45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D4CD8E64-DAAF-4C03-930D-414EA94E74D7}" type="pres">
      <dgm:prSet presAssocID="{930C814C-F277-41FF-8417-0AE56F0E45B8}" presName="spaceRect" presStyleCnt="0"/>
      <dgm:spPr/>
    </dgm:pt>
    <dgm:pt modelId="{DEE116C2-933E-4C9F-B67D-2F04C7E6149C}" type="pres">
      <dgm:prSet presAssocID="{930C814C-F277-41FF-8417-0AE56F0E45B8}" presName="parTx" presStyleLbl="revTx" presStyleIdx="1" presStyleCnt="3">
        <dgm:presLayoutVars>
          <dgm:chMax val="0"/>
          <dgm:chPref val="0"/>
        </dgm:presLayoutVars>
      </dgm:prSet>
      <dgm:spPr/>
    </dgm:pt>
    <dgm:pt modelId="{581760FC-6B69-4D4E-9F19-AE670302654F}" type="pres">
      <dgm:prSet presAssocID="{66A691BB-9CE5-4F48-9EEF-A95E36E73B59}" presName="sibTrans" presStyleCnt="0"/>
      <dgm:spPr/>
    </dgm:pt>
    <dgm:pt modelId="{003F8E55-E079-4FD7-8CA0-C8BD97192AA6}" type="pres">
      <dgm:prSet presAssocID="{B6E951FA-CA5A-42FC-A4EC-008453462681}" presName="compNode" presStyleCnt="0"/>
      <dgm:spPr/>
    </dgm:pt>
    <dgm:pt modelId="{37596E60-92EB-47CC-9A5F-6DC6DCDE14A9}" type="pres">
      <dgm:prSet presAssocID="{B6E951FA-CA5A-42FC-A4EC-008453462681}" presName="bgRect" presStyleLbl="bgShp" presStyleIdx="2" presStyleCnt="3"/>
      <dgm:spPr/>
    </dgm:pt>
    <dgm:pt modelId="{A2EE1BF0-73F7-47A2-9BE3-B7AEC46F71BF}" type="pres">
      <dgm:prSet presAssocID="{B6E951FA-CA5A-42FC-A4EC-0084534626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9F9F1C18-C49A-4D8B-A9F3-3F5E76E490E3}" type="pres">
      <dgm:prSet presAssocID="{B6E951FA-CA5A-42FC-A4EC-008453462681}" presName="spaceRect" presStyleCnt="0"/>
      <dgm:spPr/>
    </dgm:pt>
    <dgm:pt modelId="{46233AC1-63C5-40A2-BDF9-BE51C4F93772}" type="pres">
      <dgm:prSet presAssocID="{B6E951FA-CA5A-42FC-A4EC-0084534626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F6AC67-405C-4B3E-BA40-89AB680F7E0D}" type="presOf" srcId="{B6E951FA-CA5A-42FC-A4EC-008453462681}" destId="{46233AC1-63C5-40A2-BDF9-BE51C4F93772}" srcOrd="0" destOrd="0" presId="urn:microsoft.com/office/officeart/2018/2/layout/IconVerticalSolidList"/>
    <dgm:cxn modelId="{EC96DB53-C09B-4EBE-9865-5B94F26E24CD}" type="presOf" srcId="{930C814C-F277-41FF-8417-0AE56F0E45B8}" destId="{DEE116C2-933E-4C9F-B67D-2F04C7E6149C}" srcOrd="0" destOrd="0" presId="urn:microsoft.com/office/officeart/2018/2/layout/IconVerticalSolidList"/>
    <dgm:cxn modelId="{C4780992-03A9-4B3F-951C-A432C78BE9BB}" type="presOf" srcId="{9EC83FAA-0D4C-4295-ADC3-C3FEFA32680C}" destId="{4F6DCBBA-E58A-4B2C-80AA-466564DD8434}" srcOrd="0" destOrd="0" presId="urn:microsoft.com/office/officeart/2018/2/layout/IconVerticalSolidList"/>
    <dgm:cxn modelId="{BAF64599-9C60-42E3-A6A3-027AE6C78812}" srcId="{330E73A0-0D16-4BBF-95A7-2D5C92DE4B60}" destId="{B6E951FA-CA5A-42FC-A4EC-008453462681}" srcOrd="2" destOrd="0" parTransId="{9558DC8A-3ED8-47AE-AE56-C9F8473312B0}" sibTransId="{99EC9B25-3DFA-43FF-9A02-A883AE37F68E}"/>
    <dgm:cxn modelId="{524D32E7-BA3D-441A-A62B-084C033D9FB8}" type="presOf" srcId="{330E73A0-0D16-4BBF-95A7-2D5C92DE4B60}" destId="{F3A8CCA4-4CAB-494A-B87E-3ED8EA790369}" srcOrd="0" destOrd="0" presId="urn:microsoft.com/office/officeart/2018/2/layout/IconVerticalSolidList"/>
    <dgm:cxn modelId="{3E30C4FE-4377-42E4-AFA9-5853DF8D6C3B}" srcId="{330E73A0-0D16-4BBF-95A7-2D5C92DE4B60}" destId="{930C814C-F277-41FF-8417-0AE56F0E45B8}" srcOrd="1" destOrd="0" parTransId="{07177392-261B-4D2C-8469-357C22A67763}" sibTransId="{66A691BB-9CE5-4F48-9EEF-A95E36E73B59}"/>
    <dgm:cxn modelId="{942BA8FF-702A-49CD-9F95-5F6BC010C484}" srcId="{330E73A0-0D16-4BBF-95A7-2D5C92DE4B60}" destId="{9EC83FAA-0D4C-4295-ADC3-C3FEFA32680C}" srcOrd="0" destOrd="0" parTransId="{3887E174-8605-45D7-BF63-D5465F8AE430}" sibTransId="{35D9DA9B-3B83-464A-B3B0-60EA6ED7082F}"/>
    <dgm:cxn modelId="{8C2E771A-9D18-4EA6-8CF1-2A0310ACA2B6}" type="presParOf" srcId="{F3A8CCA4-4CAB-494A-B87E-3ED8EA790369}" destId="{64532A8F-142D-4EDB-95E0-FCD5FC665AF7}" srcOrd="0" destOrd="0" presId="urn:microsoft.com/office/officeart/2018/2/layout/IconVerticalSolidList"/>
    <dgm:cxn modelId="{846907A6-FD06-4C77-829A-997F7DAEF93A}" type="presParOf" srcId="{64532A8F-142D-4EDB-95E0-FCD5FC665AF7}" destId="{3E6476DC-5E43-4DF0-9DBC-C0F6256068EB}" srcOrd="0" destOrd="0" presId="urn:microsoft.com/office/officeart/2018/2/layout/IconVerticalSolidList"/>
    <dgm:cxn modelId="{29F56FD9-5F44-43E7-BEFE-51FBA51A8251}" type="presParOf" srcId="{64532A8F-142D-4EDB-95E0-FCD5FC665AF7}" destId="{57ABE7AC-FD42-4E5B-B7B1-8034AC02DF34}" srcOrd="1" destOrd="0" presId="urn:microsoft.com/office/officeart/2018/2/layout/IconVerticalSolidList"/>
    <dgm:cxn modelId="{456124A4-9CBA-43BA-8DE7-D7BD23DFAD87}" type="presParOf" srcId="{64532A8F-142D-4EDB-95E0-FCD5FC665AF7}" destId="{9B03FCB3-0278-4B07-9020-6B566CAF3D79}" srcOrd="2" destOrd="0" presId="urn:microsoft.com/office/officeart/2018/2/layout/IconVerticalSolidList"/>
    <dgm:cxn modelId="{560DC417-613C-47BA-B35B-60665A2B08CD}" type="presParOf" srcId="{64532A8F-142D-4EDB-95E0-FCD5FC665AF7}" destId="{4F6DCBBA-E58A-4B2C-80AA-466564DD8434}" srcOrd="3" destOrd="0" presId="urn:microsoft.com/office/officeart/2018/2/layout/IconVerticalSolidList"/>
    <dgm:cxn modelId="{EA192AE9-2F23-4912-B4D8-2C2054583DC9}" type="presParOf" srcId="{F3A8CCA4-4CAB-494A-B87E-3ED8EA790369}" destId="{74F97CA4-AD1A-42C9-B898-E2EE4EEFB622}" srcOrd="1" destOrd="0" presId="urn:microsoft.com/office/officeart/2018/2/layout/IconVerticalSolidList"/>
    <dgm:cxn modelId="{42E48EEF-2970-4EEA-BEFC-D6732FA2A056}" type="presParOf" srcId="{F3A8CCA4-4CAB-494A-B87E-3ED8EA790369}" destId="{FD16DD2B-B3F5-4CFE-BDC0-0C1C3CBE7767}" srcOrd="2" destOrd="0" presId="urn:microsoft.com/office/officeart/2018/2/layout/IconVerticalSolidList"/>
    <dgm:cxn modelId="{2EE956EC-4886-4594-8CCE-631E9302440F}" type="presParOf" srcId="{FD16DD2B-B3F5-4CFE-BDC0-0C1C3CBE7767}" destId="{54D687FF-CDC9-49FF-B022-EF1C75306D50}" srcOrd="0" destOrd="0" presId="urn:microsoft.com/office/officeart/2018/2/layout/IconVerticalSolidList"/>
    <dgm:cxn modelId="{109EC20B-C992-4875-AC44-3F6D5988549C}" type="presParOf" srcId="{FD16DD2B-B3F5-4CFE-BDC0-0C1C3CBE7767}" destId="{91BECC10-FDA7-437C-B573-B0B03C806273}" srcOrd="1" destOrd="0" presId="urn:microsoft.com/office/officeart/2018/2/layout/IconVerticalSolidList"/>
    <dgm:cxn modelId="{8009DC44-5195-4F9D-9F81-353E94CB049A}" type="presParOf" srcId="{FD16DD2B-B3F5-4CFE-BDC0-0C1C3CBE7767}" destId="{D4CD8E64-DAAF-4C03-930D-414EA94E74D7}" srcOrd="2" destOrd="0" presId="urn:microsoft.com/office/officeart/2018/2/layout/IconVerticalSolidList"/>
    <dgm:cxn modelId="{0B054E69-A4B1-4ACA-B33C-50D84AB0B646}" type="presParOf" srcId="{FD16DD2B-B3F5-4CFE-BDC0-0C1C3CBE7767}" destId="{DEE116C2-933E-4C9F-B67D-2F04C7E6149C}" srcOrd="3" destOrd="0" presId="urn:microsoft.com/office/officeart/2018/2/layout/IconVerticalSolidList"/>
    <dgm:cxn modelId="{C09B4952-C230-4469-8876-05D230F2877C}" type="presParOf" srcId="{F3A8CCA4-4CAB-494A-B87E-3ED8EA790369}" destId="{581760FC-6B69-4D4E-9F19-AE670302654F}" srcOrd="3" destOrd="0" presId="urn:microsoft.com/office/officeart/2018/2/layout/IconVerticalSolidList"/>
    <dgm:cxn modelId="{E05DA1CD-BB1E-4B6D-A0A4-9F6362B4F96B}" type="presParOf" srcId="{F3A8CCA4-4CAB-494A-B87E-3ED8EA790369}" destId="{003F8E55-E079-4FD7-8CA0-C8BD97192AA6}" srcOrd="4" destOrd="0" presId="urn:microsoft.com/office/officeart/2018/2/layout/IconVerticalSolidList"/>
    <dgm:cxn modelId="{64C0534A-2F45-4015-B426-4895DF7D550C}" type="presParOf" srcId="{003F8E55-E079-4FD7-8CA0-C8BD97192AA6}" destId="{37596E60-92EB-47CC-9A5F-6DC6DCDE14A9}" srcOrd="0" destOrd="0" presId="urn:microsoft.com/office/officeart/2018/2/layout/IconVerticalSolidList"/>
    <dgm:cxn modelId="{2ED8A9DB-30A6-46E3-99E0-5F53743C90CE}" type="presParOf" srcId="{003F8E55-E079-4FD7-8CA0-C8BD97192AA6}" destId="{A2EE1BF0-73F7-47A2-9BE3-B7AEC46F71BF}" srcOrd="1" destOrd="0" presId="urn:microsoft.com/office/officeart/2018/2/layout/IconVerticalSolidList"/>
    <dgm:cxn modelId="{C367966D-6225-4CA5-8C3A-AA9E4D2D86A3}" type="presParOf" srcId="{003F8E55-E079-4FD7-8CA0-C8BD97192AA6}" destId="{9F9F1C18-C49A-4D8B-A9F3-3F5E76E490E3}" srcOrd="2" destOrd="0" presId="urn:microsoft.com/office/officeart/2018/2/layout/IconVerticalSolidList"/>
    <dgm:cxn modelId="{22609041-EA93-4320-A5C6-2A2AEA6C98E4}" type="presParOf" srcId="{003F8E55-E079-4FD7-8CA0-C8BD97192AA6}" destId="{46233AC1-63C5-40A2-BDF9-BE51C4F937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6D653-360E-4D9D-8AA6-02FB6ED899EB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A5FDD-9338-461D-BE68-20819595729C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90471-72A9-4041-9516-D6D51266E8D5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“logistics”</a:t>
          </a:r>
          <a:r>
            <a:rPr lang="zh-CN" sz="1900" kern="1200"/>
            <a:t>词源来自古罗马军队</a:t>
          </a:r>
          <a:endParaRPr lang="en-US" sz="1900" kern="1200"/>
        </a:p>
      </dsp:txBody>
      <dsp:txXfrm>
        <a:off x="1057476" y="1806"/>
        <a:ext cx="9458123" cy="915564"/>
      </dsp:txXfrm>
    </dsp:sp>
    <dsp:sp modelId="{F4D9F63A-8475-4528-A4CD-E4F03484A358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7FE0F-BFCD-48D0-AC20-C2D6DBD7F5D7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1DB50-8CCA-4AB1-BEE9-8DF114871C3C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二战欧洲战场，美国空军后勤体系明确了供应链管理的专业分工基础</a:t>
          </a:r>
          <a:endParaRPr lang="en-US" sz="1900" kern="1200"/>
        </a:p>
      </dsp:txBody>
      <dsp:txXfrm>
        <a:off x="1057476" y="1146262"/>
        <a:ext cx="9458123" cy="915564"/>
      </dsp:txXfrm>
    </dsp:sp>
    <dsp:sp modelId="{8B09D0DC-640E-4C19-AADF-C195B9BB3B08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BD4C4-BD69-4446-A74F-474DA54F634D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E8754-58B9-4FC8-A5F2-F051015AC047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随着跨国公司业务发展逐步成形</a:t>
          </a:r>
          <a:endParaRPr lang="en-US" sz="1900" kern="1200"/>
        </a:p>
      </dsp:txBody>
      <dsp:txXfrm>
        <a:off x="1057476" y="2290717"/>
        <a:ext cx="9458123" cy="915564"/>
      </dsp:txXfrm>
    </dsp:sp>
    <dsp:sp modelId="{61581808-962B-4711-9FAB-5347923ECA71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F906A-045A-4B02-85BA-130361FDB5E7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96014-2D51-438D-AE8E-47F13711A740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麻省理工学院</a:t>
          </a:r>
          <a:r>
            <a:rPr lang="en-US" sz="1900" kern="1200"/>
            <a:t>Jay W. Forrester</a:t>
          </a:r>
          <a:r>
            <a:rPr lang="zh-CN" sz="1900" kern="1200"/>
            <a:t>教授的系统动力学模型结果</a:t>
          </a:r>
          <a:r>
            <a:rPr lang="en-US" sz="1900" kern="1200"/>
            <a:t>——</a:t>
          </a:r>
          <a:r>
            <a:rPr lang="zh-CN" sz="1900" kern="1200"/>
            <a:t>要想采购、生产、分销和运输整体效率最优，必须靠这四个方面的核心企业进行信息集成</a:t>
          </a:r>
          <a:r>
            <a:rPr lang="en-US" sz="1900" kern="1200"/>
            <a:t>+</a:t>
          </a:r>
          <a:r>
            <a:rPr lang="zh-CN" sz="1900" kern="1200"/>
            <a:t>动作协同。</a:t>
          </a:r>
          <a:endParaRPr lang="en-US" sz="1900" kern="1200"/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476DC-5E43-4DF0-9DBC-C0F6256068EB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BE7AC-FD42-4E5B-B7B1-8034AC02DF34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DCBBA-E58A-4B2C-80AA-466564DD8434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</a:t>
          </a:r>
          <a:r>
            <a:rPr lang="zh-CN" sz="2500" kern="1200"/>
            <a:t>预测永远是错的</a:t>
          </a:r>
          <a:endParaRPr lang="en-US" sz="2500" kern="1200"/>
        </a:p>
      </dsp:txBody>
      <dsp:txXfrm>
        <a:off x="1435988" y="531"/>
        <a:ext cx="9079611" cy="1243280"/>
      </dsp:txXfrm>
    </dsp:sp>
    <dsp:sp modelId="{54D687FF-CDC9-49FF-B022-EF1C75306D50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ECC10-FDA7-437C-B573-B0B03C806273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116C2-933E-4C9F-B67D-2F04C7E6149C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</a:t>
          </a:r>
          <a:r>
            <a:rPr lang="zh-CN" sz="2500" kern="1200"/>
            <a:t>对近期进行预测好过对远期的预测</a:t>
          </a:r>
          <a:endParaRPr lang="en-US" sz="2500" kern="1200"/>
        </a:p>
      </dsp:txBody>
      <dsp:txXfrm>
        <a:off x="1435988" y="1554631"/>
        <a:ext cx="9079611" cy="1243280"/>
      </dsp:txXfrm>
    </dsp:sp>
    <dsp:sp modelId="{37596E60-92EB-47CC-9A5F-6DC6DCDE14A9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E1BF0-73F7-47A2-9BE3-B7AEC46F71BF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3AC1-63C5-40A2-BDF9-BE51C4F93772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</a:t>
          </a:r>
          <a:r>
            <a:rPr lang="zh-CN" sz="2500" kern="1200"/>
            <a:t>综合预测好过单项预测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4B8-C89C-4550-A5D1-90DAD79CD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595C-EFC4-4B44-8881-3D5C7E14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0E2F4-A52E-40CB-9AA8-802FF654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4B80D-888C-4751-9C78-EFD66C05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EE1E-E109-4D00-940B-A4E720B1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DFFF-9D77-40D6-B81D-564B106D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BFEE9-0490-4B77-9922-89C2528AD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F34F-1550-43A2-AF4C-0FD2253A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13961-C99D-4E89-B7A2-AFA735F4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113A6-0578-44BB-A625-EE30EA34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6C24E-A45C-4E20-ABAF-8C8983602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76EF8-F0DE-40AD-B519-F868CCC81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73C0-35AF-4295-A959-65190C5A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D7E49-099D-4AE3-B05E-5FF9CEBF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9911-4C7D-4E47-9199-4AFF8EAB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6DD5-C168-4E4F-94F5-76DB1628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9F59-06CF-4180-A352-2C2A1729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B27D-CB73-44D9-9C50-29E7BACB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7263-E7D2-4C43-9E84-1245A90E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B4B2-3E86-4C9F-99E2-86497CD5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C347-493A-4024-9C3F-9A46A8A8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5399B-4A52-435F-9022-8F9C8668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791A-89B4-423E-B6C0-FC79EEA6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3830-4173-4972-8CDA-E8A21A58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4429D-3608-4076-9E9D-992880AE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5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8E32-A221-4331-9F96-F1A20DC6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8495-F995-4941-83FA-952FE27E8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BBE9-B766-48B9-B388-76F635B39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D897-96C8-4DA6-A736-E972743D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81696-F4E8-401F-91D3-81588761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894D1-A950-4CDC-B406-503178CD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D038-A731-4BC6-972F-1B8435B4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98878-7106-43CC-BF8C-CD77FF24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0AFB-404B-4EF0-96F3-A63442AA7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39C6F-B8BE-4802-B31C-0D281EF67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3C070-DF15-4F8E-BDBF-0F38AC538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46575-47A6-45B4-AE95-C18B9989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EE82-F18B-405E-90D8-1512DE1B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7FB99-199B-4956-B61D-0C71A092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5784-1D5A-4593-849F-34A8D70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EDCA0-F8AF-4B1E-966C-0EAE4B7C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6E366-B858-44E3-B1DE-FABE4199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B3818-C49E-4583-807E-EB2EB4B7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39C44-F3E1-4842-A74F-FBE66FC8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51B59-1411-4A09-B276-75BCB0DD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E0408-D477-4034-A763-39E53C39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CC83-1041-41C7-A8F8-753ABF6D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459D-8EEC-496B-81AB-D94F5A03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3A826-99F3-46C1-83FA-31C45EFE9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7EE2E-5EF0-4507-9311-8D4C5092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40E3E-B034-49A4-B931-127B478E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52910-D0E0-4760-989C-D29DFDD2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6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D057-AEE6-4B33-9D86-406207B4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74B4-6993-4DFD-97BF-2DFC02577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0A68E-003C-4BD7-88F5-3ACACD9A5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1AF4C-010C-41E2-B9B4-DEACFDE4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60AFB-F55B-476D-A344-5280ECE7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9C08-00FD-4CA1-AE58-707955DD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8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E267E-AF9B-47E3-A1CD-49A3E090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CB1D-5A5F-4619-B012-9B72899C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58C8-6CEB-4556-86BB-8071466F8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80DF-1DEE-4246-956F-6F37882C4CB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80E9-AE31-40E2-B206-684F8FFBE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9939-9B77-447D-BFCD-BCB858484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D26A-9208-44E9-AFC7-F2048AB7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systemdynamics.org/jay-w-forrester-page#co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507AB-9DC6-4CB3-9DD6-BFBBF5EBB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zh-CN" altLang="en-US">
                <a:solidFill>
                  <a:srgbClr val="FFFFFF"/>
                </a:solidFill>
              </a:rPr>
              <a:t>关于供应链管理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E0C92-BB96-42BD-8518-9181E6EB2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zh-CN" altLang="en-US">
                <a:solidFill>
                  <a:srgbClr val="FFFFFF"/>
                </a:solidFill>
              </a:rPr>
              <a:t>京京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6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368F-6EA8-4BEC-948C-F3DE8A8F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供应链</a:t>
            </a:r>
            <a:r>
              <a:rPr lang="en-US" altLang="zh-CN" dirty="0"/>
              <a:t> X </a:t>
            </a:r>
            <a:r>
              <a:rPr lang="zh-CN" altLang="en-US" dirty="0"/>
              <a:t>疫情</a:t>
            </a:r>
            <a:endParaRPr lang="en-US" dirty="0"/>
          </a:p>
        </p:txBody>
      </p:sp>
      <p:pic>
        <p:nvPicPr>
          <p:cNvPr id="2050" name="Picture 2" descr="a close up of text on a white background">
            <a:extLst>
              <a:ext uri="{FF2B5EF4-FFF2-40B4-BE49-F238E27FC236}">
                <a16:creationId xmlns:a16="http://schemas.microsoft.com/office/drawing/2014/main" id="{5741F478-55D9-49B5-A948-7DF180417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972" y="233437"/>
            <a:ext cx="4793343" cy="63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C0FDB36-4BFF-45F4-ABF5-7B07FA88B4C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1722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牛鞭效应 </a:t>
            </a:r>
            <a:r>
              <a:rPr lang="en-US" altLang="zh-CN" dirty="0"/>
              <a:t>(BWE) </a:t>
            </a:r>
          </a:p>
          <a:p>
            <a:endParaRPr lang="en-US" dirty="0"/>
          </a:p>
          <a:p>
            <a:r>
              <a:rPr lang="zh-CN" altLang="en-US" dirty="0"/>
              <a:t>随着供应链向上游移动，带来的波动会越来越大。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7AA7-32BD-4CA6-8890-5F684819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接龙</a:t>
            </a:r>
            <a:r>
              <a:rPr lang="en-US" altLang="zh-CN" dirty="0"/>
              <a:t>Ex. </a:t>
            </a:r>
            <a:r>
              <a:rPr lang="zh-CN" altLang="en-US" dirty="0"/>
              <a:t>供应链提问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3509-4AD6-4339-9547-D84DBBB7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请问买不到</a:t>
            </a:r>
            <a:r>
              <a:rPr lang="en-US" altLang="zh-CN" dirty="0"/>
              <a:t>switch Lego</a:t>
            </a:r>
            <a:r>
              <a:rPr lang="zh-CN" altLang="en-US" dirty="0"/>
              <a:t>是否与供应链有关？（应该如何看待。。？）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疫情期间，为啥有的超市断货，有的超市能保证货源充足？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全球化下的工业界供应链  可以多分享下吗？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我想知道国内的医疗物资要进入美国的医院 从供应链的角度来讲有哪些挑战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5. </a:t>
            </a:r>
            <a:r>
              <a:rPr lang="zh-CN" altLang="en-US" dirty="0"/>
              <a:t>在现在疫情的情况下，供应链是如何预测市场需求来安排供给的？有什么考量</a:t>
            </a:r>
            <a:r>
              <a:rPr lang="en-US" altLang="zh-CN" dirty="0"/>
              <a:t>/</a:t>
            </a:r>
            <a:r>
              <a:rPr lang="zh-CN" altLang="en-US" dirty="0"/>
              <a:t>模拟的因素吗？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6. </a:t>
            </a:r>
            <a:r>
              <a:rPr lang="zh-CN" altLang="en-US" dirty="0"/>
              <a:t>中国供应链管理的特点和发展趋势如何，需要哪些部门的配合，对农村地区的经济有哪些方面的影响。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7. </a:t>
            </a:r>
            <a:r>
              <a:rPr lang="zh-CN" altLang="en-US" dirty="0"/>
              <a:t>供应链的路径是怎么制定的，也像谷歌地图一样用图论算法么   。   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8. </a:t>
            </a:r>
            <a:r>
              <a:rPr lang="zh-CN" altLang="en-US" dirty="0"/>
              <a:t>供应链是否使用模型来决策和优化？有哪些常用模型？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7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0DAA-4744-426C-A4D2-C5C556D9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供应链管理的前世今生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4D6EB-BF90-4B80-8790-CDE02DC048BB}"/>
              </a:ext>
            </a:extLst>
          </p:cNvPr>
          <p:cNvSpPr/>
          <p:nvPr/>
        </p:nvSpPr>
        <p:spPr>
          <a:xfrm>
            <a:off x="6096000" y="6388046"/>
            <a:ext cx="5812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2"/>
              </a:rPr>
              <a:t>https://www.systemdynamics.org/jay-w-forrester-page#con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D59FEE-090D-4861-8FFD-F4DCC4E1F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67499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749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CDA80-D59C-417C-96BD-786892D8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与不确定性缠斗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D802500-4BD7-4BDC-B155-C103F40C6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Uncertainty —— </a:t>
            </a:r>
            <a:r>
              <a:rPr lang="zh-CN" altLang="en-US" sz="2400" dirty="0"/>
              <a:t>难以量化</a:t>
            </a:r>
            <a:endParaRPr lang="en-US" altLang="zh-CN" sz="2400" dirty="0"/>
          </a:p>
          <a:p>
            <a:r>
              <a:rPr lang="en-US" altLang="zh-CN" sz="2400" dirty="0"/>
              <a:t>Risk —— </a:t>
            </a:r>
            <a:r>
              <a:rPr lang="zh-CN" altLang="en-US" sz="2400" dirty="0"/>
              <a:t>可以量化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需求预测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量化分析： 时间序列、指数平滑</a:t>
            </a:r>
            <a:endParaRPr lang="en-US" altLang="zh-CN" sz="2400" dirty="0"/>
          </a:p>
          <a:p>
            <a:r>
              <a:rPr lang="en-US" altLang="zh-CN" sz="2400" dirty="0"/>
              <a:t>     </a:t>
            </a:r>
            <a:r>
              <a:rPr lang="zh-CN" altLang="en-US" sz="2400" dirty="0"/>
              <a:t>主观判断： 老司机带带我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过程管理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全流程意外情况预判与处理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8119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F92DE0-0AED-4067-90E9-A7282C2E7EFD}"/>
              </a:ext>
            </a:extLst>
          </p:cNvPr>
          <p:cNvSpPr/>
          <p:nvPr/>
        </p:nvSpPr>
        <p:spPr>
          <a:xfrm>
            <a:off x="7390052" y="2133600"/>
            <a:ext cx="2569029" cy="235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7FA589-9594-4D2D-9253-141C325DBE8D}"/>
              </a:ext>
            </a:extLst>
          </p:cNvPr>
          <p:cNvSpPr/>
          <p:nvPr/>
        </p:nvSpPr>
        <p:spPr>
          <a:xfrm>
            <a:off x="1437381" y="1995488"/>
            <a:ext cx="3077029" cy="355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63CC1-23D5-4AE0-A958-DEA40339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34-D995-4848-BF82-97AB8D334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422"/>
            <a:ext cx="3077029" cy="3428546"/>
          </a:xfrm>
        </p:spPr>
        <p:txBody>
          <a:bodyPr/>
          <a:lstStyle/>
          <a:p>
            <a:pPr marL="0" indent="0" algn="r">
              <a:buNone/>
            </a:pPr>
            <a:r>
              <a:rPr lang="zh-CN" altLang="en-US" dirty="0"/>
              <a:t>系统分析</a:t>
            </a: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决策分析</a:t>
            </a: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运筹学</a:t>
            </a: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控制论</a:t>
            </a: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统计学</a:t>
            </a: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计算机算法</a:t>
            </a:r>
            <a:endParaRPr lang="en-US" dirty="0"/>
          </a:p>
          <a:p>
            <a:pPr marL="0" indent="0" algn="r">
              <a:buNone/>
            </a:pP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93AC79-4EE6-4615-B66D-6CFC744B3580}"/>
              </a:ext>
            </a:extLst>
          </p:cNvPr>
          <p:cNvSpPr/>
          <p:nvPr/>
        </p:nvSpPr>
        <p:spPr>
          <a:xfrm>
            <a:off x="4912207" y="3167390"/>
            <a:ext cx="2367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供应链管理</a:t>
            </a:r>
            <a:endParaRPr lang="en-US" altLang="zh-CN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37D7EE-17A8-4EA8-BA7F-8DF60D28B0E9}"/>
              </a:ext>
            </a:extLst>
          </p:cNvPr>
          <p:cNvSpPr txBox="1">
            <a:spLocks/>
          </p:cNvSpPr>
          <p:nvPr/>
        </p:nvSpPr>
        <p:spPr>
          <a:xfrm>
            <a:off x="8075386" y="2533649"/>
            <a:ext cx="4401457" cy="342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货物流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资金流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信息流</a:t>
            </a:r>
            <a:endParaRPr lang="en-US" altLang="zh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4A7EA2-E3E4-4941-B966-ED44DF83DBD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2.</a:t>
            </a:r>
            <a:r>
              <a:rPr lang="zh-CN" altLang="en-US"/>
              <a:t> 供应链“能好怎</a:t>
            </a:r>
            <a:r>
              <a:rPr lang="en-US" altLang="zh-CN"/>
              <a:t> </a:t>
            </a:r>
            <a:r>
              <a:rPr lang="zh-CN" altLang="en-US"/>
              <a:t>”？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4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D795B-0928-4492-BF11-C4162DBFD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66" r="1" b="10422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FFD0-FFC2-4731-8115-261282DB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最终目的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8ED7-281C-4AE7-98B2-CEBCB31BE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91" y="182562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满足供应链末端客户的需求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zh-CN" altLang="en-US" dirty="0"/>
              <a:t>客户支付费用 </a:t>
            </a:r>
            <a:r>
              <a:rPr lang="en-US" altLang="zh-CN" dirty="0"/>
              <a:t>– </a:t>
            </a:r>
            <a:r>
              <a:rPr lang="zh-CN" altLang="en-US" dirty="0">
                <a:solidFill>
                  <a:srgbClr val="FF0000"/>
                </a:solidFill>
              </a:rPr>
              <a:t>整条供应链</a:t>
            </a:r>
            <a:r>
              <a:rPr lang="zh-CN" altLang="en-US" dirty="0"/>
              <a:t>为了满足需求而产生的成本</a:t>
            </a:r>
            <a:endParaRPr lang="en-US" dirty="0"/>
          </a:p>
        </p:txBody>
      </p:sp>
      <p:sp>
        <p:nvSpPr>
          <p:cNvPr id="8" name="Rectangle 7" descr="Checkmark">
            <a:extLst>
              <a:ext uri="{FF2B5EF4-FFF2-40B4-BE49-F238E27FC236}">
                <a16:creationId xmlns:a16="http://schemas.microsoft.com/office/drawing/2014/main" id="{0F6F001B-90DB-4C3E-91DA-323B1D9B9FEB}"/>
              </a:ext>
            </a:extLst>
          </p:cNvPr>
          <p:cNvSpPr/>
          <p:nvPr/>
        </p:nvSpPr>
        <p:spPr>
          <a:xfrm>
            <a:off x="3099481" y="2606676"/>
            <a:ext cx="746805" cy="82232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 descr="Money">
            <a:extLst>
              <a:ext uri="{FF2B5EF4-FFF2-40B4-BE49-F238E27FC236}">
                <a16:creationId xmlns:a16="http://schemas.microsoft.com/office/drawing/2014/main" id="{9574E1B4-BAD4-4333-9010-5B8C5B0ECD87}"/>
              </a:ext>
            </a:extLst>
          </p:cNvPr>
          <p:cNvSpPr/>
          <p:nvPr/>
        </p:nvSpPr>
        <p:spPr>
          <a:xfrm>
            <a:off x="838200" y="3515745"/>
            <a:ext cx="971095" cy="97109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36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2DEB-27D6-4B8F-9933-4744FFB6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关于需求预测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4442A2-1EA2-4E5A-8E55-6C30F0AA7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34929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91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E528-0065-40D2-8C6F-F041B33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预测准确率参考图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349E1-2C24-4107-8161-A3C66055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62" y="1690688"/>
            <a:ext cx="1102447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0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ED25947-FE30-4DCC-9873-C674F7DC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0"/>
            <a:ext cx="9682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5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659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关于供应链管理</vt:lpstr>
      <vt:lpstr>1. 供应链管理的前世今生</vt:lpstr>
      <vt:lpstr>与不确定性缠斗</vt:lpstr>
      <vt:lpstr> </vt:lpstr>
      <vt:lpstr>PowerPoint Presentation</vt:lpstr>
      <vt:lpstr>最终目的</vt:lpstr>
      <vt:lpstr>关于需求预测</vt:lpstr>
      <vt:lpstr>预测准确率参考图</vt:lpstr>
      <vt:lpstr>PowerPoint Presentation</vt:lpstr>
      <vt:lpstr>3. 供应链 X 疫情</vt:lpstr>
      <vt:lpstr>#接龙Ex. 供应链提问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关于……供应链管理的123</dc:title>
  <dc:creator>Wei Zheng</dc:creator>
  <cp:lastModifiedBy>Wei Zheng</cp:lastModifiedBy>
  <cp:revision>10</cp:revision>
  <dcterms:created xsi:type="dcterms:W3CDTF">2020-04-26T06:31:15Z</dcterms:created>
  <dcterms:modified xsi:type="dcterms:W3CDTF">2020-04-26T11:59:23Z</dcterms:modified>
</cp:coreProperties>
</file>