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76" autoAdjust="0"/>
    <p:restoredTop sz="94671" autoAdjust="0"/>
  </p:normalViewPr>
  <p:slideViewPr>
    <p:cSldViewPr>
      <p:cViewPr varScale="1">
        <p:scale>
          <a:sx n="72" d="100"/>
          <a:sy n="72" d="100"/>
        </p:scale>
        <p:origin x="16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3/7/2025</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a:p>
        </p:txBody>
      </p:sp>
    </p:spTree>
    <p:extLst>
      <p:ext uri="{BB962C8B-B14F-4D97-AF65-F5344CB8AC3E}">
        <p14:creationId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3/7/2025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a:p>
        </p:txBody>
      </p:sp>
    </p:spTree>
    <p:extLst>
      <p:ext uri="{BB962C8B-B14F-4D97-AF65-F5344CB8AC3E}">
        <p14:creationId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pPr/>
              <a:t>1</a:t>
            </a:fld>
            <a:endParaRPr lang="en-US"/>
          </a:p>
        </p:txBody>
      </p:sp>
    </p:spTree>
    <p:extLst>
      <p:ext uri="{BB962C8B-B14F-4D97-AF65-F5344CB8AC3E}">
        <p14:creationId xmlns:p14="http://schemas.microsoft.com/office/powerpoint/2010/main" val="7746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E8865-AC8C-43A7-9CFB-C31998A53B40}"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DE8865-AC8C-43A7-9CFB-C31998A53B40}"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DE8865-AC8C-43A7-9CFB-C31998A53B40}" type="datetimeFigureOut">
              <a:rPr lang="en-US" smtClean="0"/>
              <a:pPr/>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8865-AC8C-43A7-9CFB-C31998A53B40}" type="datetimeFigureOut">
              <a:rPr lang="en-US" smtClean="0"/>
              <a:pPr/>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pPr/>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pPr/>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678"/>
            <a:ext cx="4343400" cy="759022"/>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3200" b="1" baseline="30000" dirty="0" smtClean="0">
                <a:solidFill>
                  <a:srgbClr val="FFFF00"/>
                </a:solidFill>
                <a:latin typeface="Times New Roman" pitchFamily="18" charset="0"/>
                <a:cs typeface="Times New Roman" pitchFamily="18" charset="0"/>
              </a:rPr>
              <a:t>Traveler Recommendation</a:t>
            </a:r>
            <a:r>
              <a:rPr lang="en-US" sz="3200" b="1" dirty="0" smtClean="0">
                <a:solidFill>
                  <a:srgbClr val="FFFF00"/>
                </a:solidFill>
                <a:latin typeface="Times New Roman" pitchFamily="18" charset="0"/>
                <a:cs typeface="Times New Roman" pitchFamily="18" charset="0"/>
              </a:rPr>
              <a:t> </a:t>
            </a:r>
            <a:r>
              <a:rPr lang="en-US" sz="3200" b="1" baseline="30000" dirty="0" smtClean="0">
                <a:solidFill>
                  <a:srgbClr val="FFFF00"/>
                </a:solidFill>
                <a:latin typeface="Times New Roman" pitchFamily="18" charset="0"/>
                <a:cs typeface="Times New Roman" pitchFamily="18" charset="0"/>
              </a:rPr>
              <a:t>System</a:t>
            </a:r>
            <a:r>
              <a:rPr lang="en-US" sz="2400" b="1" baseline="30000" dirty="0">
                <a:solidFill>
                  <a:srgbClr val="FFFF00"/>
                </a:solidFill>
                <a:latin typeface="Times New Roman" pitchFamily="18" charset="0"/>
                <a:cs typeface="Times New Roman" pitchFamily="18" charset="0"/>
              </a:rPr>
              <a:t/>
            </a:r>
            <a:br>
              <a:rPr lang="en-US" sz="2400" b="1" baseline="30000" dirty="0">
                <a:solidFill>
                  <a:srgbClr val="FFFF00"/>
                </a:solidFill>
                <a:latin typeface="Times New Roman" pitchFamily="18" charset="0"/>
                <a:cs typeface="Times New Roman" pitchFamily="18" charset="0"/>
              </a:rPr>
            </a:br>
            <a:endParaRPr lang="en-US" sz="1400" b="1" baseline="30000" dirty="0">
              <a:solidFill>
                <a:srgbClr val="FFFF00"/>
              </a:solidFill>
              <a:latin typeface="Times New Roman" pitchFamily="18" charset="0"/>
              <a:cs typeface="Times New Roman" pitchFamily="18" charset="0"/>
            </a:endParaRPr>
          </a:p>
        </p:txBody>
      </p:sp>
      <p:sp>
        <p:nvSpPr>
          <p:cNvPr id="9" name="Content Placeholder 2"/>
          <p:cNvSpPr txBox="1">
            <a:spLocks/>
          </p:cNvSpPr>
          <p:nvPr/>
        </p:nvSpPr>
        <p:spPr>
          <a:xfrm>
            <a:off x="0" y="914399"/>
            <a:ext cx="2057400" cy="593110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300"/>
              </a:spcBef>
              <a:spcAft>
                <a:spcPts val="300"/>
              </a:spcAft>
              <a:buClrTx/>
              <a:buSzTx/>
              <a:buFont typeface="Arial" pitchFamily="34" charset="0"/>
              <a:buNone/>
              <a:tabLst/>
              <a:defRPr/>
            </a:pPr>
            <a:r>
              <a:rPr kumimoji="0" lang="en-US" sz="1400" b="1" i="0" u="none" strike="noStrike" kern="1200" cap="none" spc="0" normalizeH="0" baseline="0" noProof="0" dirty="0">
                <a:ln>
                  <a:noFill/>
                </a:ln>
                <a:solidFill>
                  <a:schemeClr val="bg2">
                    <a:lumMod val="10000"/>
                  </a:schemeClr>
                </a:solidFill>
                <a:effectLst/>
                <a:uLnTx/>
                <a:uFillTx/>
                <a:latin typeface="Arial" pitchFamily="34" charset="0"/>
                <a:cs typeface="Arial" pitchFamily="34" charset="0"/>
              </a:rPr>
              <a:t>Introduction</a:t>
            </a:r>
          </a:p>
          <a:p>
            <a:pPr marL="342900" lvl="0" indent="-342900">
              <a:lnSpc>
                <a:spcPct val="130000"/>
              </a:lnSpc>
              <a:spcBef>
                <a:spcPts val="370"/>
              </a:spcBef>
              <a:buClr>
                <a:schemeClr val="dk1"/>
              </a:buClr>
              <a:buSzPts val="1850"/>
              <a:buChar char="•"/>
            </a:pPr>
            <a:r>
              <a:rPr lang="en-US" sz="900" dirty="0">
                <a:latin typeface="Times New Roman"/>
                <a:ea typeface="Times New Roman"/>
                <a:cs typeface="Times New Roman"/>
                <a:sym typeface="Times New Roman"/>
              </a:rPr>
              <a:t> </a:t>
            </a:r>
            <a:r>
              <a:rPr lang="en-US" sz="800" dirty="0">
                <a:solidFill>
                  <a:srgbClr val="000000"/>
                </a:solidFill>
                <a:latin typeface="Times New Roman" panose="02020603050405020304" pitchFamily="18" charset="0"/>
                <a:ea typeface="Times New Roman" panose="02020603050405020304" pitchFamily="18" charset="0"/>
              </a:rPr>
              <a:t>In every year, national and international tourist had visited Gilgit Baltistan with families and get worried because of they have no idea about GB places and routes to where to go and where the hotels, hospitals, and they have to face problems</a:t>
            </a:r>
            <a:endParaRPr lang="en-US" sz="800" dirty="0"/>
          </a:p>
          <a:p>
            <a:pPr marL="342900" lvl="0" indent="-342900">
              <a:lnSpc>
                <a:spcPct val="130000"/>
              </a:lnSpc>
              <a:spcBef>
                <a:spcPts val="370"/>
              </a:spcBef>
              <a:buClr>
                <a:schemeClr val="dk1"/>
              </a:buClr>
              <a:buSzPts val="1850"/>
              <a:buChar char="•"/>
            </a:pPr>
            <a:r>
              <a:rPr lang="en-US" sz="800" dirty="0">
                <a:latin typeface="Times New Roman" panose="02020603050405020304" pitchFamily="18" charset="0"/>
                <a:ea typeface="Times New Roman" panose="02020603050405020304" pitchFamily="18" charset="0"/>
              </a:rPr>
              <a:t>To solve the problem facing by tourist in GB we design and develop this web application for tourist with complete information and suggestions</a:t>
            </a:r>
            <a:r>
              <a:rPr lang="en-US" sz="900" dirty="0">
                <a:latin typeface="Times New Roman"/>
                <a:ea typeface="Times New Roman"/>
                <a:cs typeface="Times New Roman"/>
                <a:sym typeface="Times New Roman"/>
              </a:rPr>
              <a:t>. </a:t>
            </a:r>
            <a:endParaRPr lang="en-US" sz="800" dirty="0"/>
          </a:p>
          <a:p>
            <a:pPr marL="342900" lvl="0" indent="-342900">
              <a:lnSpc>
                <a:spcPct val="130000"/>
              </a:lnSpc>
              <a:spcBef>
                <a:spcPts val="370"/>
              </a:spcBef>
              <a:buClr>
                <a:schemeClr val="dk1"/>
              </a:buClr>
              <a:buSzPts val="1850"/>
              <a:buChar char="•"/>
            </a:pPr>
            <a:r>
              <a:rPr lang="en-US" sz="800" dirty="0">
                <a:latin typeface="Times New Roman"/>
                <a:ea typeface="Times New Roman"/>
                <a:cs typeface="Times New Roman"/>
                <a:sym typeface="Times New Roman"/>
              </a:rPr>
              <a:t>It also uses a recommendation system to recommend places &amp; hotels to tourist, </a:t>
            </a:r>
            <a:r>
              <a:rPr lang="en-US" sz="800" dirty="0" smtClean="0">
                <a:latin typeface="Times New Roman"/>
                <a:ea typeface="Times New Roman"/>
                <a:cs typeface="Times New Roman"/>
                <a:sym typeface="Times New Roman"/>
              </a:rPr>
              <a:t>finding </a:t>
            </a:r>
            <a:r>
              <a:rPr lang="en-US" sz="800" dirty="0">
                <a:latin typeface="Times New Roman"/>
                <a:ea typeface="Times New Roman"/>
                <a:cs typeface="Times New Roman"/>
                <a:sym typeface="Times New Roman"/>
              </a:rPr>
              <a:t>location with distance and time and also tourist can adjust </a:t>
            </a:r>
            <a:r>
              <a:rPr lang="en-US" sz="800" dirty="0" smtClean="0">
                <a:latin typeface="Times New Roman"/>
                <a:ea typeface="Times New Roman"/>
                <a:cs typeface="Times New Roman"/>
                <a:sym typeface="Times New Roman"/>
              </a:rPr>
              <a:t>budget</a:t>
            </a:r>
            <a:endParaRPr lang="en-IE" sz="800" dirty="0"/>
          </a:p>
          <a:p>
            <a:pPr lvl="0" algn="just">
              <a:spcBef>
                <a:spcPts val="300"/>
              </a:spcBef>
              <a:spcAft>
                <a:spcPts val="300"/>
              </a:spcAft>
              <a:defRPr/>
            </a:pPr>
            <a:r>
              <a:rPr lang="en-IE" sz="800" dirty="0"/>
              <a:t> </a:t>
            </a:r>
            <a:r>
              <a:rPr lang="en-US" sz="1400" b="1" dirty="0">
                <a:solidFill>
                  <a:schemeClr val="bg2">
                    <a:lumMod val="10000"/>
                  </a:schemeClr>
                </a:solidFill>
                <a:latin typeface="Arial" pitchFamily="34" charset="0"/>
                <a:cs typeface="Arial" pitchFamily="34" charset="0"/>
              </a:rPr>
              <a:t>Motivations</a:t>
            </a:r>
          </a:p>
          <a:p>
            <a:pPr marL="171450" lvl="0" indent="-171450" algn="just">
              <a:buFont typeface="Arial" panose="020B0604020202020204" pitchFamily="34" charset="0"/>
              <a:buChar char="•"/>
            </a:pPr>
            <a:r>
              <a:rPr lang="en-US" sz="800" dirty="0">
                <a:solidFill>
                  <a:schemeClr val="tx1"/>
                </a:solidFill>
              </a:rPr>
              <a:t>This Traveler recommendation system application will recommend the tourist to select </a:t>
            </a:r>
            <a:r>
              <a:rPr lang="en-US" sz="800" dirty="0" smtClean="0">
                <a:solidFill>
                  <a:schemeClr val="tx1"/>
                </a:solidFill>
              </a:rPr>
              <a:t>the </a:t>
            </a:r>
            <a:r>
              <a:rPr lang="en-US" sz="800" dirty="0">
                <a:solidFill>
                  <a:schemeClr val="tx1"/>
                </a:solidFill>
              </a:rPr>
              <a:t>places according to their interest by recommendation algorithm.</a:t>
            </a:r>
          </a:p>
          <a:p>
            <a:pPr marL="171450" lvl="0" indent="-171450" algn="just">
              <a:buFont typeface="Arial" panose="020B0604020202020204" pitchFamily="34" charset="0"/>
              <a:buChar char="•"/>
            </a:pPr>
            <a:r>
              <a:rPr lang="en-US" sz="800" dirty="0">
                <a:solidFill>
                  <a:schemeClr val="tx1"/>
                </a:solidFill>
              </a:rPr>
              <a:t>To facilitate tourist to make  by interest according to there available budget. </a:t>
            </a:r>
          </a:p>
          <a:p>
            <a:pPr lvl="0" algn="just"/>
            <a:r>
              <a:rPr lang="en-US" sz="800" dirty="0" smtClean="0">
                <a:solidFill>
                  <a:schemeClr val="tx1"/>
                </a:solidFill>
              </a:rPr>
              <a:t>.</a:t>
            </a:r>
            <a:endParaRPr lang="en-US" sz="800" dirty="0">
              <a:solidFill>
                <a:schemeClr val="tx1"/>
              </a:solidFill>
            </a:endParaRPr>
          </a:p>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System Background</a:t>
            </a:r>
          </a:p>
          <a:p>
            <a:pPr>
              <a:spcBef>
                <a:spcPts val="300"/>
              </a:spcBef>
              <a:spcAft>
                <a:spcPts val="300"/>
              </a:spcAft>
              <a:defRPr/>
            </a:pPr>
            <a:r>
              <a:rPr lang="en-US" sz="800" dirty="0">
                <a:solidFill>
                  <a:schemeClr val="bg2">
                    <a:lumMod val="10000"/>
                  </a:schemeClr>
                </a:solidFill>
                <a:latin typeface="+mj-lt"/>
                <a:cs typeface="Arial" pitchFamily="34" charset="0"/>
              </a:rPr>
              <a:t>There are some problems with the existing </a:t>
            </a:r>
            <a:endParaRPr lang="en-US" sz="800" dirty="0" smtClean="0">
              <a:solidFill>
                <a:schemeClr val="bg2">
                  <a:lumMod val="10000"/>
                </a:schemeClr>
              </a:solidFill>
              <a:latin typeface="+mj-lt"/>
              <a:cs typeface="Arial" pitchFamily="34" charset="0"/>
            </a:endParaRPr>
          </a:p>
          <a:p>
            <a:pPr>
              <a:spcBef>
                <a:spcPts val="300"/>
              </a:spcBef>
              <a:spcAft>
                <a:spcPts val="300"/>
              </a:spcAft>
              <a:defRPr/>
            </a:pPr>
            <a:r>
              <a:rPr lang="en-GB" sz="800" dirty="0" smtClean="0"/>
              <a:t>.</a:t>
            </a:r>
            <a:r>
              <a:rPr lang="en-US" sz="800" dirty="0"/>
              <a:t> No any recommendation system  is given</a:t>
            </a:r>
            <a:endParaRPr lang="en-GB" sz="800" dirty="0"/>
          </a:p>
          <a:p>
            <a:pPr marL="171450" lvl="0" indent="-171450" algn="just">
              <a:lnSpc>
                <a:spcPct val="150000"/>
              </a:lnSpc>
              <a:buFont typeface="Arial" panose="020B0604020202020204" pitchFamily="34" charset="0"/>
              <a:buChar char="•"/>
            </a:pPr>
            <a:r>
              <a:rPr lang="en-GB" sz="800" dirty="0">
                <a:latin typeface="Times New Roman" panose="02020603050405020304" pitchFamily="18" charset="0"/>
                <a:ea typeface="Times New Roman" panose="02020603050405020304" pitchFamily="18" charset="0"/>
              </a:rPr>
              <a:t>Places are not </a:t>
            </a:r>
            <a:r>
              <a:rPr lang="en-GB" sz="800" dirty="0" smtClean="0">
                <a:latin typeface="Times New Roman" panose="02020603050405020304" pitchFamily="18" charset="0"/>
                <a:ea typeface="Times New Roman" panose="02020603050405020304" pitchFamily="18" charset="0"/>
              </a:rPr>
              <a:t>priorities.</a:t>
            </a:r>
          </a:p>
          <a:p>
            <a:pPr marL="171450" lvl="0" indent="-171450" algn="just">
              <a:lnSpc>
                <a:spcPct val="150000"/>
              </a:lnSpc>
              <a:buFont typeface="Arial" panose="020B0604020202020204" pitchFamily="34" charset="0"/>
              <a:buChar char="•"/>
            </a:pPr>
            <a:r>
              <a:rPr lang="en-GB" sz="800" dirty="0"/>
              <a:t>No recommendation and  use static </a:t>
            </a:r>
            <a:r>
              <a:rPr lang="en-GB" sz="800" dirty="0" smtClean="0"/>
              <a:t>map</a:t>
            </a:r>
            <a:endParaRPr lang="en-GB" sz="800" dirty="0"/>
          </a:p>
          <a:p>
            <a:pPr lvl="0" algn="just">
              <a:buFont typeface="Wingdings" pitchFamily="2" charset="2"/>
              <a:buChar char="ü"/>
            </a:pPr>
            <a:r>
              <a:rPr lang="en-US" sz="800" dirty="0"/>
              <a:t>No involvement of tourist in suggesting places</a:t>
            </a:r>
            <a:endParaRPr lang="en-GB" sz="800" dirty="0"/>
          </a:p>
          <a:p>
            <a:pPr lvl="0" algn="just">
              <a:buFont typeface="Wingdings" pitchFamily="2" charset="2"/>
              <a:buChar char="ü"/>
            </a:pPr>
            <a:endParaRPr lang="en-US" sz="800" i="1" dirty="0"/>
          </a:p>
          <a:p>
            <a:pPr algn="just">
              <a:spcBef>
                <a:spcPts val="300"/>
              </a:spcBef>
              <a:spcAft>
                <a:spcPts val="300"/>
              </a:spcAft>
              <a:defRPr/>
            </a:pPr>
            <a:r>
              <a:rPr lang="en-GB" sz="800" dirty="0"/>
              <a:t> </a:t>
            </a:r>
            <a:endParaRPr lang="en-US" sz="800" i="1" dirty="0"/>
          </a:p>
          <a:p>
            <a:pPr algn="ctr">
              <a:spcBef>
                <a:spcPts val="300"/>
              </a:spcBef>
              <a:spcAft>
                <a:spcPts val="300"/>
              </a:spcAft>
              <a:defRPr/>
            </a:pPr>
            <a:endParaRPr lang="en-US" sz="1400" b="1" dirty="0">
              <a:solidFill>
                <a:schemeClr val="bg2">
                  <a:lumMod val="10000"/>
                </a:schemeClr>
              </a:solidFill>
              <a:latin typeface="Arial" pitchFamily="34" charset="0"/>
              <a:cs typeface="Arial" pitchFamily="34" charset="0"/>
            </a:endParaRPr>
          </a:p>
          <a:p>
            <a:pPr marL="171450" lvl="0" indent="-171450" algn="just">
              <a:spcBef>
                <a:spcPts val="300"/>
              </a:spcBef>
              <a:spcAft>
                <a:spcPts val="300"/>
              </a:spcAft>
              <a:buFont typeface="Arial" pitchFamily="34" charset="0"/>
              <a:buChar char="•"/>
              <a:defRPr/>
            </a:pPr>
            <a:endParaRPr lang="en-US" sz="1200" dirty="0">
              <a:solidFill>
                <a:schemeClr val="tx1"/>
              </a:solidFill>
              <a:latin typeface="Arial" pitchFamily="34" charset="0"/>
              <a:cs typeface="Arial" pitchFamily="34" charset="0"/>
            </a:endParaRPr>
          </a:p>
        </p:txBody>
      </p:sp>
      <p:sp>
        <p:nvSpPr>
          <p:cNvPr id="12" name="Content Placeholder 2"/>
          <p:cNvSpPr txBox="1">
            <a:spLocks/>
          </p:cNvSpPr>
          <p:nvPr/>
        </p:nvSpPr>
        <p:spPr>
          <a:xfrm>
            <a:off x="2057400" y="914400"/>
            <a:ext cx="2819400" cy="59311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Architecture</a:t>
            </a:r>
          </a:p>
        </p:txBody>
      </p:sp>
      <p:sp>
        <p:nvSpPr>
          <p:cNvPr id="13" name="Content Placeholder 2"/>
          <p:cNvSpPr txBox="1">
            <a:spLocks/>
          </p:cNvSpPr>
          <p:nvPr/>
        </p:nvSpPr>
        <p:spPr>
          <a:xfrm>
            <a:off x="48768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a:solidFill>
                  <a:schemeClr val="bg2">
                    <a:lumMod val="10000"/>
                  </a:schemeClr>
                </a:solidFill>
                <a:latin typeface="Arial" pitchFamily="34" charset="0"/>
                <a:cs typeface="Arial" pitchFamily="34" charset="0"/>
              </a:rPr>
              <a:t>Results</a:t>
            </a:r>
          </a:p>
          <a:p>
            <a:pPr marL="92075" indent="-92075" algn="just">
              <a:lnSpc>
                <a:spcPct val="120000"/>
              </a:lnSpc>
              <a:spcBef>
                <a:spcPts val="300"/>
              </a:spcBef>
              <a:spcAft>
                <a:spcPts val="300"/>
              </a:spcAft>
              <a:defRPr/>
            </a:pPr>
            <a:r>
              <a:rPr lang="en-US" sz="1000" b="1" dirty="0">
                <a:solidFill>
                  <a:schemeClr val="tx1"/>
                </a:solidFill>
                <a:latin typeface="+mj-lt"/>
                <a:cs typeface="Arial" pitchFamily="34" charset="0"/>
              </a:rPr>
              <a:t>Admin Application</a:t>
            </a:r>
          </a:p>
          <a:p>
            <a:pPr marL="92075" indent="-92075" algn="just">
              <a:lnSpc>
                <a:spcPct val="120000"/>
              </a:lnSpc>
              <a:spcBef>
                <a:spcPts val="300"/>
              </a:spcBef>
              <a:spcAft>
                <a:spcPts val="300"/>
              </a:spcAft>
              <a:defRPr/>
            </a:pPr>
            <a:r>
              <a:rPr lang="en-US" sz="800" dirty="0">
                <a:solidFill>
                  <a:schemeClr val="tx1"/>
                </a:solidFill>
              </a:rPr>
              <a:t>To manage the orders and see the reports. </a:t>
            </a: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endParaRPr lang="en-US" sz="800" dirty="0"/>
          </a:p>
          <a:p>
            <a:pPr lvl="0"/>
            <a:endParaRPr lang="en-US" sz="1200" dirty="0"/>
          </a:p>
        </p:txBody>
      </p:sp>
      <p:sp>
        <p:nvSpPr>
          <p:cNvPr id="17" name="Content Placeholder 2"/>
          <p:cNvSpPr txBox="1">
            <a:spLocks/>
          </p:cNvSpPr>
          <p:nvPr/>
        </p:nvSpPr>
        <p:spPr>
          <a:xfrm>
            <a:off x="70104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p:txBody>
      </p:sp>
      <p:sp>
        <p:nvSpPr>
          <p:cNvPr id="18" name="Content Placeholder 2"/>
          <p:cNvSpPr txBox="1">
            <a:spLocks/>
          </p:cNvSpPr>
          <p:nvPr/>
        </p:nvSpPr>
        <p:spPr>
          <a:xfrm>
            <a:off x="4876800" y="5789058"/>
            <a:ext cx="4267200" cy="105644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endParaRPr lang="en-US" sz="1200" b="1" dirty="0">
              <a:solidFill>
                <a:schemeClr val="bg2">
                  <a:lumMod val="10000"/>
                </a:schemeClr>
              </a:solidFill>
              <a:latin typeface="Arial" pitchFamily="34" charset="0"/>
              <a:cs typeface="Arial" pitchFamily="34" charset="0"/>
            </a:endParaRPr>
          </a:p>
          <a:p>
            <a:pPr lvl="0" algn="just">
              <a:lnSpc>
                <a:spcPct val="120000"/>
              </a:lnSpc>
              <a:spcBef>
                <a:spcPts val="600"/>
              </a:spcBef>
              <a:defRPr/>
            </a:pPr>
            <a:r>
              <a:rPr lang="en-US" sz="900" i="1" dirty="0" smtClean="0">
                <a:solidFill>
                  <a:schemeClr val="bg2">
                    <a:lumMod val="10000"/>
                  </a:schemeClr>
                </a:solidFill>
                <a:latin typeface="+mj-lt"/>
                <a:cs typeface="Arial" pitchFamily="34" charset="0"/>
              </a:rPr>
              <a:t>Muhammad Aziz</a:t>
            </a:r>
            <a:r>
              <a:rPr lang="en-US" sz="900" i="1" dirty="0">
                <a:solidFill>
                  <a:schemeClr val="bg2">
                    <a:lumMod val="10000"/>
                  </a:schemeClr>
                </a:solidFill>
                <a:latin typeface="+mj-lt"/>
                <a:cs typeface="Arial" pitchFamily="34" charset="0"/>
              </a:rPr>
              <a:t>			</a:t>
            </a:r>
          </a:p>
          <a:p>
            <a:pPr lvl="0" algn="just">
              <a:lnSpc>
                <a:spcPct val="120000"/>
              </a:lnSpc>
              <a:defRPr/>
            </a:pPr>
            <a:r>
              <a:rPr lang="en-US" sz="800" i="1" dirty="0" smtClean="0">
                <a:solidFill>
                  <a:schemeClr val="bg2">
                    <a:lumMod val="10000"/>
                  </a:schemeClr>
                </a:solidFill>
                <a:latin typeface="+mj-lt"/>
                <a:cs typeface="Arial" pitchFamily="34" charset="0"/>
              </a:rPr>
              <a:t>Muhammadaziz977@yahoo.com</a:t>
            </a:r>
            <a:endParaRPr lang="en-US" sz="800" i="1" dirty="0">
              <a:solidFill>
                <a:schemeClr val="bg2">
                  <a:lumMod val="10000"/>
                </a:schemeClr>
              </a:solidFill>
              <a:latin typeface="+mj-lt"/>
              <a:cs typeface="Arial" pitchFamily="34" charset="0"/>
            </a:endParaRPr>
          </a:p>
          <a:p>
            <a:pPr lvl="0" algn="just">
              <a:lnSpc>
                <a:spcPct val="120000"/>
              </a:lnSpc>
              <a:spcBef>
                <a:spcPts val="600"/>
              </a:spcBef>
              <a:defRPr/>
            </a:pPr>
            <a:r>
              <a:rPr lang="en-US" sz="900" i="1" dirty="0">
                <a:solidFill>
                  <a:schemeClr val="bg2">
                    <a:lumMod val="10000"/>
                  </a:schemeClr>
                </a:solidFill>
                <a:latin typeface="+mj-lt"/>
                <a:cs typeface="Arial" pitchFamily="34" charset="0"/>
              </a:rPr>
              <a:t>	</a:t>
            </a:r>
          </a:p>
          <a:p>
            <a:pPr lvl="0" algn="just">
              <a:lnSpc>
                <a:spcPct val="120000"/>
              </a:lnSpc>
              <a:spcBef>
                <a:spcPts val="600"/>
              </a:spcBef>
              <a:defRPr/>
            </a:pPr>
            <a:endParaRPr lang="en-US" sz="800" i="1" dirty="0">
              <a:solidFill>
                <a:schemeClr val="bg2">
                  <a:lumMod val="10000"/>
                </a:schemeClr>
              </a:solidFill>
              <a:latin typeface="+mj-lt"/>
              <a:cs typeface="Arial" pitchFamily="34" charset="0"/>
            </a:endParaRPr>
          </a:p>
          <a:p>
            <a:pPr lvl="0" algn="just">
              <a:lnSpc>
                <a:spcPct val="120000"/>
              </a:lnSpc>
              <a:spcBef>
                <a:spcPts val="600"/>
              </a:spcBef>
              <a:spcAft>
                <a:spcPts val="600"/>
              </a:spcAft>
              <a:defRPr/>
            </a:pPr>
            <a:r>
              <a:rPr lang="en-US" sz="900" i="1" dirty="0" smtClean="0">
                <a:solidFill>
                  <a:schemeClr val="tx1"/>
                </a:solidFill>
                <a:latin typeface="+mj-lt"/>
                <a:cs typeface="Arial" pitchFamily="34" charset="0"/>
              </a:rPr>
              <a:t> </a:t>
            </a:r>
            <a:r>
              <a:rPr lang="en-US" sz="900" i="1" dirty="0">
                <a:solidFill>
                  <a:schemeClr val="tx1"/>
                </a:solidFill>
                <a:latin typeface="+mj-lt"/>
                <a:cs typeface="Arial" pitchFamily="34" charset="0"/>
              </a:rPr>
              <a:t>	</a:t>
            </a:r>
            <a:endParaRPr lang="en-US" sz="900" i="1" dirty="0">
              <a:solidFill>
                <a:schemeClr val="bg2">
                  <a:lumMod val="10000"/>
                </a:schemeClr>
              </a:solidFill>
              <a:latin typeface="+mj-lt"/>
              <a:cs typeface="Arial" pitchFamily="34" charset="0"/>
            </a:endParaRPr>
          </a:p>
        </p:txBody>
      </p:sp>
      <p:sp>
        <p:nvSpPr>
          <p:cNvPr id="15" name="TextBox 14"/>
          <p:cNvSpPr txBox="1"/>
          <p:nvPr/>
        </p:nvSpPr>
        <p:spPr>
          <a:xfrm>
            <a:off x="2667000" y="4677783"/>
            <a:ext cx="1088760" cy="307777"/>
          </a:xfrm>
          <a:prstGeom prst="rect">
            <a:avLst/>
          </a:prstGeom>
          <a:noFill/>
        </p:spPr>
        <p:txBody>
          <a:bodyPr wrap="none" rtlCol="0">
            <a:sp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Objectives</a:t>
            </a:r>
          </a:p>
        </p:txBody>
      </p:sp>
      <p:sp>
        <p:nvSpPr>
          <p:cNvPr id="16" name="TextBox 15"/>
          <p:cNvSpPr txBox="1"/>
          <p:nvPr/>
        </p:nvSpPr>
        <p:spPr>
          <a:xfrm>
            <a:off x="2171308" y="5011341"/>
            <a:ext cx="2553092" cy="1892826"/>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tabLst>
                <a:tab pos="171450" algn="l"/>
              </a:tabLst>
            </a:pPr>
            <a:r>
              <a:rPr lang="en-US" sz="1000" dirty="0"/>
              <a:t>To Guide the tourist by recommend the places according to his/her interest.</a:t>
            </a:r>
          </a:p>
          <a:p>
            <a:pPr marL="171450" lvl="0" indent="-171450" algn="just">
              <a:lnSpc>
                <a:spcPct val="150000"/>
              </a:lnSpc>
              <a:buFont typeface="Arial" panose="020B0604020202020204" pitchFamily="34" charset="0"/>
              <a:buChar char="•"/>
              <a:tabLst>
                <a:tab pos="171450" algn="l"/>
              </a:tabLst>
            </a:pPr>
            <a:r>
              <a:rPr lang="en-US" sz="1000" dirty="0"/>
              <a:t>Provide the user similarities base recommendation system.</a:t>
            </a:r>
          </a:p>
          <a:p>
            <a:pPr marL="171450" lvl="0" indent="-171450" algn="just">
              <a:lnSpc>
                <a:spcPct val="150000"/>
              </a:lnSpc>
              <a:buFont typeface="Arial" panose="020B0604020202020204" pitchFamily="34" charset="0"/>
              <a:buChar char="•"/>
              <a:tabLst>
                <a:tab pos="171450" algn="l"/>
              </a:tabLst>
            </a:pPr>
            <a:r>
              <a:rPr lang="en-US" sz="1000" dirty="0"/>
              <a:t>Provide best </a:t>
            </a:r>
            <a:r>
              <a:rPr lang="en-US" sz="1000" dirty="0" smtClean="0"/>
              <a:t>places, hotels, things to do and type of trip </a:t>
            </a:r>
            <a:r>
              <a:rPr lang="en-US" sz="1000" smtClean="0"/>
              <a:t>by recommendation.</a:t>
            </a:r>
            <a:endParaRPr lang="en-US" sz="1000" dirty="0"/>
          </a:p>
          <a:p>
            <a:pPr marL="171450" lvl="0" indent="-171450" algn="just">
              <a:lnSpc>
                <a:spcPct val="150000"/>
              </a:lnSpc>
              <a:buFont typeface="Arial" panose="020B0604020202020204" pitchFamily="34" charset="0"/>
              <a:buChar char="•"/>
              <a:tabLst>
                <a:tab pos="171450" algn="l"/>
              </a:tabLst>
            </a:pPr>
            <a:r>
              <a:rPr lang="en-US" sz="1000" dirty="0"/>
              <a:t>Information will also provide manually</a:t>
            </a:r>
            <a:endParaRPr lang="en-GB" sz="1200" dirty="0" smtClean="0"/>
          </a:p>
          <a:p>
            <a:pPr lvl="0"/>
            <a:endParaRPr lang="en-US" sz="1200" i="1" dirty="0"/>
          </a:p>
        </p:txBody>
      </p:sp>
      <p:sp>
        <p:nvSpPr>
          <p:cNvPr id="21" name="TextBox 20"/>
          <p:cNvSpPr txBox="1"/>
          <p:nvPr/>
        </p:nvSpPr>
        <p:spPr>
          <a:xfrm>
            <a:off x="7086600" y="914400"/>
            <a:ext cx="1828800" cy="1757404"/>
          </a:xfrm>
          <a:prstGeom prst="rect">
            <a:avLst/>
          </a:prstGeom>
          <a:noFill/>
        </p:spPr>
        <p:txBody>
          <a:bodyPr wrap="square" rtlCol="0">
            <a:spAutoFit/>
          </a:bodyPr>
          <a:lstStyle/>
          <a:p>
            <a:pPr lvl="0" algn="ctr">
              <a:lnSpc>
                <a:spcPct val="120000"/>
              </a:lnSpc>
              <a:spcBef>
                <a:spcPts val="300"/>
              </a:spcBef>
              <a:spcAft>
                <a:spcPts val="300"/>
              </a:spcAft>
              <a:defRPr/>
            </a:pPr>
            <a:r>
              <a:rPr lang="en-US" sz="1400" b="1" dirty="0">
                <a:solidFill>
                  <a:schemeClr val="bg2">
                    <a:lumMod val="10000"/>
                  </a:schemeClr>
                </a:solidFill>
                <a:latin typeface="Arial" pitchFamily="34" charset="0"/>
                <a:cs typeface="Arial" pitchFamily="34" charset="0"/>
              </a:rPr>
              <a:t>Conclusion</a:t>
            </a:r>
            <a:endParaRPr lang="en-US" sz="800" b="1" dirty="0">
              <a:solidFill>
                <a:schemeClr val="bg2">
                  <a:lumMod val="10000"/>
                </a:schemeClr>
              </a:solidFill>
              <a:latin typeface="Arial" pitchFamily="34" charset="0"/>
              <a:cs typeface="Arial" pitchFamily="34" charset="0"/>
            </a:endParaRPr>
          </a:p>
          <a:p>
            <a:pPr lvl="0" algn="just">
              <a:lnSpc>
                <a:spcPct val="120000"/>
              </a:lnSpc>
              <a:spcBef>
                <a:spcPts val="300"/>
              </a:spcBef>
              <a:spcAft>
                <a:spcPts val="300"/>
              </a:spcAft>
              <a:defRPr/>
            </a:pPr>
            <a:r>
              <a:rPr lang="en-US" sz="800" dirty="0">
                <a:solidFill>
                  <a:srgbClr val="000000"/>
                </a:solidFill>
                <a:latin typeface="Times New Roman" panose="02020603050405020304" pitchFamily="18" charset="0"/>
                <a:ea typeface="Times New Roman" panose="02020603050405020304" pitchFamily="18" charset="0"/>
              </a:rPr>
              <a:t>Our application facilitates the entire task. Complete information about the famous tourist places, hotels, markets, </a:t>
            </a:r>
            <a:r>
              <a:rPr lang="en-US" sz="800" dirty="0" smtClean="0">
                <a:solidFill>
                  <a:srgbClr val="000000"/>
                </a:solidFill>
                <a:latin typeface="Times New Roman" panose="02020603050405020304" pitchFamily="18" charset="0"/>
                <a:ea typeface="Times New Roman" panose="02020603050405020304" pitchFamily="18" charset="0"/>
              </a:rPr>
              <a:t>places. </a:t>
            </a:r>
            <a:r>
              <a:rPr lang="en-US" sz="800" dirty="0">
                <a:solidFill>
                  <a:srgbClr val="000000"/>
                </a:solidFill>
                <a:latin typeface="Times New Roman" panose="02020603050405020304" pitchFamily="18" charset="0"/>
                <a:ea typeface="Times New Roman" panose="02020603050405020304" pitchFamily="18" charset="0"/>
              </a:rPr>
              <a:t>Our application also facilitates the user/tourist in recommending the beautiful </a:t>
            </a:r>
            <a:r>
              <a:rPr lang="en-US" sz="800" dirty="0" smtClean="0">
                <a:solidFill>
                  <a:srgbClr val="000000"/>
                </a:solidFill>
                <a:latin typeface="Times New Roman" panose="02020603050405020304" pitchFamily="18" charset="0"/>
                <a:ea typeface="Times New Roman" panose="02020603050405020304" pitchFamily="18" charset="0"/>
              </a:rPr>
              <a:t>places, hotels and trip </a:t>
            </a:r>
            <a:r>
              <a:rPr lang="en-US" sz="800" dirty="0">
                <a:solidFill>
                  <a:srgbClr val="000000"/>
                </a:solidFill>
                <a:latin typeface="Times New Roman" panose="02020603050405020304" pitchFamily="18" charset="0"/>
                <a:ea typeface="Times New Roman" panose="02020603050405020304" pitchFamily="18" charset="0"/>
              </a:rPr>
              <a:t>of Gilgit Baltistan, which are according to the interest of the </a:t>
            </a:r>
            <a:r>
              <a:rPr lang="en-US" sz="800" dirty="0" smtClean="0">
                <a:solidFill>
                  <a:srgbClr val="000000"/>
                </a:solidFill>
                <a:latin typeface="Times New Roman" panose="02020603050405020304" pitchFamily="18" charset="0"/>
                <a:ea typeface="Times New Roman" panose="02020603050405020304" pitchFamily="18" charset="0"/>
              </a:rPr>
              <a:t>users and according to their budget and their time.</a:t>
            </a:r>
            <a:endParaRPr lang="en-US" sz="1400" b="1" dirty="0">
              <a:solidFill>
                <a:schemeClr val="bg2">
                  <a:lumMod val="10000"/>
                </a:schemeClr>
              </a:solidFill>
              <a:latin typeface="Arial" pitchFamily="34" charset="0"/>
              <a:cs typeface="Arial" pitchFamily="34" charset="0"/>
            </a:endParaRPr>
          </a:p>
        </p:txBody>
      </p:sp>
      <p:pic>
        <p:nvPicPr>
          <p:cNvPr id="24" name="Picture 3" descr="C:\Users\Abdul wahab\Desktop\final report\latest\user\9.png"/>
          <p:cNvPicPr>
            <a:picLocks noChangeAspect="1" noChangeArrowheads="1"/>
          </p:cNvPicPr>
          <p:nvPr/>
        </p:nvPicPr>
        <p:blipFill>
          <a:blip r:embed="rId3" cstate="print"/>
          <a:srcRect/>
          <a:stretch>
            <a:fillRect/>
          </a:stretch>
        </p:blipFill>
        <p:spPr bwMode="auto">
          <a:xfrm>
            <a:off x="5105400" y="3164649"/>
            <a:ext cx="838200" cy="1331151"/>
          </a:xfrm>
          <a:prstGeom prst="rect">
            <a:avLst/>
          </a:prstGeom>
          <a:noFill/>
        </p:spPr>
      </p:pic>
      <p:pic>
        <p:nvPicPr>
          <p:cNvPr id="25" name="Picture 4" descr="C:\Users\Abdul wahab\Desktop\final report\latest\admin\1.png"/>
          <p:cNvPicPr>
            <a:picLocks noChangeAspect="1" noChangeArrowheads="1"/>
          </p:cNvPicPr>
          <p:nvPr/>
        </p:nvPicPr>
        <p:blipFill>
          <a:blip r:embed="rId4" cstate="print"/>
          <a:srcRect/>
          <a:stretch>
            <a:fillRect/>
          </a:stretch>
        </p:blipFill>
        <p:spPr bwMode="auto">
          <a:xfrm>
            <a:off x="5029200" y="1676400"/>
            <a:ext cx="1524000" cy="1033950"/>
          </a:xfrm>
          <a:prstGeom prst="rect">
            <a:avLst/>
          </a:prstGeom>
          <a:noFill/>
        </p:spPr>
      </p:pic>
      <p:sp>
        <p:nvSpPr>
          <p:cNvPr id="27" name="TextBox 26"/>
          <p:cNvSpPr txBox="1"/>
          <p:nvPr/>
        </p:nvSpPr>
        <p:spPr>
          <a:xfrm>
            <a:off x="4953000" y="2667000"/>
            <a:ext cx="1981200" cy="501676"/>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a:latin typeface="+mj-lt"/>
                <a:cs typeface="Arial" pitchFamily="34" charset="0"/>
              </a:rPr>
              <a:t>User Application</a:t>
            </a:r>
          </a:p>
          <a:p>
            <a:pPr marL="92075" lvl="0" indent="-92075" algn="just">
              <a:lnSpc>
                <a:spcPct val="120000"/>
              </a:lnSpc>
              <a:spcBef>
                <a:spcPts val="300"/>
              </a:spcBef>
              <a:spcAft>
                <a:spcPts val="300"/>
              </a:spcAft>
              <a:defRPr/>
            </a:pPr>
            <a:r>
              <a:rPr lang="en-US" sz="800" dirty="0"/>
              <a:t>Browse menu and order the food.</a:t>
            </a:r>
          </a:p>
        </p:txBody>
      </p:sp>
      <p:sp>
        <p:nvSpPr>
          <p:cNvPr id="26" name="Rectangle 25"/>
          <p:cNvSpPr/>
          <p:nvPr/>
        </p:nvSpPr>
        <p:spPr>
          <a:xfrm>
            <a:off x="7010400" y="2677366"/>
            <a:ext cx="1676400" cy="1823576"/>
          </a:xfrm>
          <a:prstGeom prst="rect">
            <a:avLst/>
          </a:prstGeom>
        </p:spPr>
        <p:txBody>
          <a:bodyPr wrap="square">
            <a:spAutoFit/>
          </a:bodyPr>
          <a:lstStyle/>
          <a:p>
            <a:pPr lvl="0" algn="ctr">
              <a:spcBef>
                <a:spcPts val="300"/>
              </a:spcBef>
              <a:spcAft>
                <a:spcPts val="300"/>
              </a:spcAft>
              <a:defRPr/>
            </a:pPr>
            <a:r>
              <a:rPr lang="en-US" sz="1400" b="1" dirty="0">
                <a:latin typeface="Arial" pitchFamily="34" charset="0"/>
                <a:cs typeface="Arial" pitchFamily="34" charset="0"/>
              </a:rPr>
              <a:t>Future </a:t>
            </a:r>
            <a:r>
              <a:rPr lang="en-US" sz="1400" b="1" dirty="0" smtClean="0">
                <a:latin typeface="Arial" pitchFamily="34" charset="0"/>
                <a:cs typeface="Arial" pitchFamily="34" charset="0"/>
              </a:rPr>
              <a:t>Directions</a:t>
            </a:r>
          </a:p>
          <a:p>
            <a:pPr marL="342900" marR="0" lvl="0" indent="-342900" algn="just">
              <a:lnSpc>
                <a:spcPct val="150000"/>
              </a:lnSpc>
              <a:spcBef>
                <a:spcPts val="0"/>
              </a:spcBef>
              <a:spcAft>
                <a:spcPts val="0"/>
              </a:spcAft>
              <a:buFont typeface="Symbol" panose="05050102010706020507" pitchFamily="18" charset="2"/>
              <a:buChar char=""/>
            </a:pPr>
            <a:r>
              <a:rPr lang="en-GB" sz="800" dirty="0" smtClean="0">
                <a:latin typeface="Times New Roman" panose="02020603050405020304" pitchFamily="18" charset="0"/>
                <a:ea typeface="Batang" panose="02030600000101010101" pitchFamily="18" charset="-127"/>
              </a:rPr>
              <a:t>We </a:t>
            </a:r>
            <a:r>
              <a:rPr lang="en-GB" sz="800" dirty="0">
                <a:latin typeface="Times New Roman" panose="02020603050405020304" pitchFamily="18" charset="0"/>
                <a:ea typeface="Batang" panose="02030600000101010101" pitchFamily="18" charset="-127"/>
              </a:rPr>
              <a:t>will add online booking system</a:t>
            </a:r>
            <a:r>
              <a:rPr lang="en-GB" sz="800" dirty="0" smtClean="0">
                <a:latin typeface="Times New Roman" panose="02020603050405020304" pitchFamily="18" charset="0"/>
                <a:ea typeface="Batang" panose="02030600000101010101" pitchFamily="18" charset="-127"/>
              </a:rPr>
              <a:t>.</a:t>
            </a:r>
            <a:endParaRPr lang="en-US" sz="800" dirty="0">
              <a:latin typeface="Times New Roman" panose="02020603050405020304" pitchFamily="18" charset="0"/>
              <a:ea typeface="Batang" panose="02030600000101010101" pitchFamily="18" charset="-127"/>
            </a:endParaRPr>
          </a:p>
          <a:p>
            <a:pPr marL="342900" marR="0" lvl="0" indent="-342900" algn="just">
              <a:lnSpc>
                <a:spcPct val="150000"/>
              </a:lnSpc>
              <a:spcBef>
                <a:spcPts val="0"/>
              </a:spcBef>
              <a:spcAft>
                <a:spcPts val="0"/>
              </a:spcAft>
              <a:buFont typeface="Symbol" panose="05050102010706020507" pitchFamily="18" charset="2"/>
              <a:buChar char=""/>
            </a:pPr>
            <a:r>
              <a:rPr lang="en-GB" sz="800" dirty="0">
                <a:latin typeface="Times New Roman" panose="02020603050405020304" pitchFamily="18" charset="0"/>
                <a:ea typeface="Batang" panose="02030600000101010101" pitchFamily="18" charset="-127"/>
              </a:rPr>
              <a:t>We will expend this application by adding all places within the Pakistan</a:t>
            </a:r>
            <a:r>
              <a:rPr lang="en-GB" sz="800" dirty="0" smtClean="0">
                <a:latin typeface="Times New Roman" panose="02020603050405020304" pitchFamily="18" charset="0"/>
                <a:ea typeface="Batang" panose="02030600000101010101" pitchFamily="18" charset="-127"/>
              </a:rPr>
              <a:t>.</a:t>
            </a:r>
          </a:p>
          <a:p>
            <a:pPr marL="342900" marR="0" lvl="0" indent="-342900" algn="just">
              <a:lnSpc>
                <a:spcPct val="150000"/>
              </a:lnSpc>
              <a:spcBef>
                <a:spcPts val="0"/>
              </a:spcBef>
              <a:spcAft>
                <a:spcPts val="0"/>
              </a:spcAft>
              <a:buFont typeface="Symbol" panose="05050102010706020507" pitchFamily="18" charset="2"/>
              <a:buChar char=""/>
            </a:pPr>
            <a:r>
              <a:rPr lang="en-GB" sz="800" dirty="0" smtClean="0">
                <a:latin typeface="Times New Roman" panose="02020603050405020304" pitchFamily="18" charset="0"/>
                <a:ea typeface="Batang" panose="02030600000101010101" pitchFamily="18" charset="-127"/>
              </a:rPr>
              <a:t>We </a:t>
            </a:r>
            <a:r>
              <a:rPr lang="en-GB" sz="800" dirty="0">
                <a:latin typeface="Times New Roman" panose="02020603050405020304" pitchFamily="18" charset="0"/>
                <a:ea typeface="Batang" panose="02030600000101010101" pitchFamily="18" charset="-127"/>
              </a:rPr>
              <a:t>will facilitate </a:t>
            </a:r>
            <a:r>
              <a:rPr lang="en-GB" sz="800" dirty="0" smtClean="0">
                <a:latin typeface="Times New Roman" panose="02020603050405020304" pitchFamily="18" charset="0"/>
                <a:ea typeface="Batang" panose="02030600000101010101" pitchFamily="18" charset="-127"/>
              </a:rPr>
              <a:t>tourist in future by providing android application as well. </a:t>
            </a:r>
            <a:endParaRPr lang="en-US" sz="800" dirty="0">
              <a:latin typeface="Times New Roman" panose="02020603050405020304" pitchFamily="18" charset="0"/>
              <a:ea typeface="Batang" panose="02030600000101010101" pitchFamily="18" charset="-127"/>
            </a:endParaRPr>
          </a:p>
        </p:txBody>
      </p:sp>
      <p:pic>
        <p:nvPicPr>
          <p:cNvPr id="28" name="Picture 4" descr="C:\Users\Abdul wahab\Desktop\final report\system archi.jpg"/>
          <p:cNvPicPr>
            <a:picLocks noChangeAspect="1" noChangeArrowheads="1"/>
          </p:cNvPicPr>
          <p:nvPr/>
        </p:nvPicPr>
        <p:blipFill>
          <a:blip r:embed="rId5" cstate="print"/>
          <a:srcRect/>
          <a:stretch>
            <a:fillRect/>
          </a:stretch>
        </p:blipFill>
        <p:spPr bwMode="auto">
          <a:xfrm>
            <a:off x="2118805" y="1340917"/>
            <a:ext cx="2681795" cy="2926283"/>
          </a:xfrm>
          <a:prstGeom prst="rect">
            <a:avLst/>
          </a:prstGeom>
          <a:noFill/>
        </p:spPr>
      </p:pic>
      <p:pic>
        <p:nvPicPr>
          <p:cNvPr id="5" name="Picture 4">
            <a:extLst>
              <a:ext uri="{FF2B5EF4-FFF2-40B4-BE49-F238E27FC236}">
                <a16:creationId xmlns:a16="http://schemas.microsoft.com/office/drawing/2014/main" xmlns="" id="{6F3C4196-640D-4B91-947E-808F109B88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9842" y="6116945"/>
            <a:ext cx="393916" cy="424918"/>
          </a:xfrm>
          <a:prstGeom prst="rect">
            <a:avLst/>
          </a:prstGeom>
        </p:spPr>
      </p:pic>
      <p:pic>
        <p:nvPicPr>
          <p:cNvPr id="22" name="Picture 21" descr="Diagram&#10;&#10;Description automatically generated"/>
          <p:cNvPicPr/>
          <p:nvPr/>
        </p:nvPicPr>
        <p:blipFill>
          <a:blip r:embed="rId7"/>
          <a:stretch>
            <a:fillRect/>
          </a:stretch>
        </p:blipFill>
        <p:spPr bwMode="auto">
          <a:xfrm>
            <a:off x="2057400" y="1290732"/>
            <a:ext cx="2691130" cy="3205067"/>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28870" y="2871815"/>
            <a:ext cx="1926737" cy="1700185"/>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8205" y="1449941"/>
            <a:ext cx="1867725" cy="12327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2802</TotalTime>
  <Words>334</Words>
  <Application>Microsoft Office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Batang</vt:lpstr>
      <vt:lpstr>Arial</vt:lpstr>
      <vt:lpstr>Calibri</vt:lpstr>
      <vt:lpstr>Symbol</vt:lpstr>
      <vt:lpstr>Times New Roman</vt:lpstr>
      <vt:lpstr>Wingdings</vt:lpstr>
      <vt:lpstr>Office Theme</vt:lpstr>
      <vt:lpstr>Traveler Recommendation System </vt:lpstr>
    </vt:vector>
  </TitlesOfParts>
  <Company>FAST 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Nova Data</cp:lastModifiedBy>
  <cp:revision>164</cp:revision>
  <dcterms:created xsi:type="dcterms:W3CDTF">2010-06-23T06:26:37Z</dcterms:created>
  <dcterms:modified xsi:type="dcterms:W3CDTF">2025-03-08T07:48:14Z</dcterms:modified>
</cp:coreProperties>
</file>