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4" r:id="rId6"/>
    <p:sldId id="272" r:id="rId7"/>
    <p:sldId id="271" r:id="rId8"/>
    <p:sldId id="266" r:id="rId9"/>
    <p:sldId id="275" r:id="rId10"/>
    <p:sldId id="276" r:id="rId11"/>
    <p:sldId id="274" r:id="rId12"/>
    <p:sldId id="267" r:id="rId13"/>
    <p:sldId id="268" r:id="rId14"/>
    <p:sldId id="269"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20"/>
    <p:restoredTop sz="94715"/>
  </p:normalViewPr>
  <p:slideViewPr>
    <p:cSldViewPr snapToGrid="0" snapToObjects="1">
      <p:cViewPr varScale="1">
        <p:scale>
          <a:sx n="119" d="100"/>
          <a:sy n="119"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82DB-CEBC-B24F-AA28-F9110FA3AE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FD32AF-8723-F144-8D30-690D180CA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17F9BF-E6B3-AE4A-AAE5-12AC31BAD7EB}"/>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CDB35954-665A-1F4F-9D84-EF8791C67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E81FD-5517-C844-90F8-783EF664BB6C}"/>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27456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4C8E-27F9-374B-BE8B-D8ACAD4D6A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A13B7D-7AA1-8A4F-929D-19FDFAAB1C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CAC9E4-2A98-414E-A8AA-07DBDF76C7DE}"/>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FB950EA1-D874-7A49-825B-860ACA85A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15944-12D0-1946-B1BD-10CC474F05CD}"/>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419526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C32F3-6335-744A-93BA-A70C235CF5D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E0894F-BC13-7E45-86E9-075618DD21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8B6D77-9167-C248-9B35-8D708E12FF7D}"/>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266F5B6F-9935-7146-829F-326F3CA0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41F08-5E57-4C44-B645-370CC09EE69A}"/>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342916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00A7-4601-3B45-868C-0F4BCDC858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787E09-AC72-574D-9368-08A1A0C6EC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4858C2-88F4-6A4F-A8E6-B9E0478C135C}"/>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9F0BC079-3F59-C54E-B3F3-984040C75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0504C-A6D7-484F-91E5-BFB13968DDA2}"/>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355098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6046-AEA2-8D41-A018-992CF7AEC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E480F3-28FB-734F-97B1-14E4DE701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F1F980-FDC2-474A-ADBC-4E5BD2A8F49B}"/>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A2FF99E2-A12C-C14E-8497-F68E21A72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C29D4-E8A0-6946-8C43-A8CF5BD4C8CA}"/>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256580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99DE-7A57-D548-BC9D-419488BE63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FFECE4-97AC-BA4D-8AE6-18CC36D890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ACA87C-D01B-6045-B284-AB28D64DC8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1A4991-06A8-9540-AAAF-3669CDEB9628}"/>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6" name="Footer Placeholder 5">
            <a:extLst>
              <a:ext uri="{FF2B5EF4-FFF2-40B4-BE49-F238E27FC236}">
                <a16:creationId xmlns:a16="http://schemas.microsoft.com/office/drawing/2014/main" id="{F07C5CC3-353E-5640-BC43-25DC5DDB9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FA2C1-C417-EE4D-AA27-5982F98A951F}"/>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375626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8565-01AB-B445-9EF2-C47E3DD0C1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0A7147-96CC-CD4B-ABBE-DFB87E804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D3E0437-9BDA-5C40-B775-49ACA1C969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48E367-F634-164B-A922-F9B318296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3E976C2-81DB-0C4E-A3F7-2433648F42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E02D85B-0AED-A141-81DD-4E8C0439CFCA}"/>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8" name="Footer Placeholder 7">
            <a:extLst>
              <a:ext uri="{FF2B5EF4-FFF2-40B4-BE49-F238E27FC236}">
                <a16:creationId xmlns:a16="http://schemas.microsoft.com/office/drawing/2014/main" id="{C722BFB6-F27D-6142-A559-AF741D558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91F27-3F59-434B-83BA-343E10019E74}"/>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143860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8053-2278-C94A-A738-7F7450B40D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C0A126-F918-9148-A7B3-FF21D05980CB}"/>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4" name="Footer Placeholder 3">
            <a:extLst>
              <a:ext uri="{FF2B5EF4-FFF2-40B4-BE49-F238E27FC236}">
                <a16:creationId xmlns:a16="http://schemas.microsoft.com/office/drawing/2014/main" id="{4CAB0352-2BE4-8349-B4C9-0E182E249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934FA-7E94-2746-B98B-C8823331CD0C}"/>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386245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0BF01-E335-E347-B470-B94692FC301D}"/>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3" name="Footer Placeholder 2">
            <a:extLst>
              <a:ext uri="{FF2B5EF4-FFF2-40B4-BE49-F238E27FC236}">
                <a16:creationId xmlns:a16="http://schemas.microsoft.com/office/drawing/2014/main" id="{8639CA7D-8111-9E42-91B1-4D1DC61A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23E65-FCA0-A145-B89B-8B8EC386C19E}"/>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40593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2E7F-2C40-8B41-893A-870AB65105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B54B0A-7847-C544-A04E-5E7353521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25113AB-F316-A546-A438-F6C1EB196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641F28-FBA9-9B4D-802E-9A89C93929FF}"/>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6" name="Footer Placeholder 5">
            <a:extLst>
              <a:ext uri="{FF2B5EF4-FFF2-40B4-BE49-F238E27FC236}">
                <a16:creationId xmlns:a16="http://schemas.microsoft.com/office/drawing/2014/main" id="{966E7433-E4F8-CE45-B6F6-9F1C01114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937F6-A837-8C44-B4C5-3F6643D93B89}"/>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299280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2244-2D21-8443-837A-4D9597E2EB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787FC82-B371-084F-B871-9A6BB4457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86D3DA-0A49-AC4D-8BB3-6D5E8A16D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DA6364-3CDC-884D-B868-E6E088018621}"/>
              </a:ext>
            </a:extLst>
          </p:cNvPr>
          <p:cNvSpPr>
            <a:spLocks noGrp="1"/>
          </p:cNvSpPr>
          <p:nvPr>
            <p:ph type="dt" sz="half" idx="10"/>
          </p:nvPr>
        </p:nvSpPr>
        <p:spPr/>
        <p:txBody>
          <a:bodyPr/>
          <a:lstStyle/>
          <a:p>
            <a:fld id="{D9AB28AC-5AAA-904C-BC82-B9D9A2A8673C}" type="datetimeFigureOut">
              <a:rPr lang="en-US" smtClean="0"/>
              <a:t>11/23/21</a:t>
            </a:fld>
            <a:endParaRPr lang="en-US"/>
          </a:p>
        </p:txBody>
      </p:sp>
      <p:sp>
        <p:nvSpPr>
          <p:cNvPr id="6" name="Footer Placeholder 5">
            <a:extLst>
              <a:ext uri="{FF2B5EF4-FFF2-40B4-BE49-F238E27FC236}">
                <a16:creationId xmlns:a16="http://schemas.microsoft.com/office/drawing/2014/main" id="{AF8AC088-1518-C746-9BF1-C5A9D9B56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96BA-2911-F74B-BB7B-31A5460C636D}"/>
              </a:ext>
            </a:extLst>
          </p:cNvPr>
          <p:cNvSpPr>
            <a:spLocks noGrp="1"/>
          </p:cNvSpPr>
          <p:nvPr>
            <p:ph type="sldNum" sz="quarter" idx="12"/>
          </p:nvPr>
        </p:nvSpPr>
        <p:spPr/>
        <p:txBody>
          <a:bodyPr/>
          <a:lstStyle/>
          <a:p>
            <a:fld id="{476724A4-7743-6F48-B7F8-8DE706CD673B}" type="slidenum">
              <a:rPr lang="en-US" smtClean="0"/>
              <a:t>‹#›</a:t>
            </a:fld>
            <a:endParaRPr lang="en-US"/>
          </a:p>
        </p:txBody>
      </p:sp>
    </p:spTree>
    <p:extLst>
      <p:ext uri="{BB962C8B-B14F-4D97-AF65-F5344CB8AC3E}">
        <p14:creationId xmlns:p14="http://schemas.microsoft.com/office/powerpoint/2010/main" val="261524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DDC5D-CBE8-364C-B916-9B9C081AF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F7C3CC-4991-724F-B836-E35BD14F3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E0BEF7-41FE-9E45-B02B-1E3DCE53A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B28AC-5AAA-904C-BC82-B9D9A2A8673C}" type="datetimeFigureOut">
              <a:rPr lang="en-US" smtClean="0"/>
              <a:t>11/23/21</a:t>
            </a:fld>
            <a:endParaRPr lang="en-US"/>
          </a:p>
        </p:txBody>
      </p:sp>
      <p:sp>
        <p:nvSpPr>
          <p:cNvPr id="5" name="Footer Placeholder 4">
            <a:extLst>
              <a:ext uri="{FF2B5EF4-FFF2-40B4-BE49-F238E27FC236}">
                <a16:creationId xmlns:a16="http://schemas.microsoft.com/office/drawing/2014/main" id="{EDD17B05-A973-A747-9BE5-69BEBE11B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86630-2DBF-654B-A4D2-A350F038A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724A4-7743-6F48-B7F8-8DE706CD673B}" type="slidenum">
              <a:rPr lang="en-US" smtClean="0"/>
              <a:t>‹#›</a:t>
            </a:fld>
            <a:endParaRPr lang="en-US"/>
          </a:p>
        </p:txBody>
      </p:sp>
    </p:spTree>
    <p:extLst>
      <p:ext uri="{BB962C8B-B14F-4D97-AF65-F5344CB8AC3E}">
        <p14:creationId xmlns:p14="http://schemas.microsoft.com/office/powerpoint/2010/main" val="95462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s/standarddeviation.asp" TargetMode="External"/><Relationship Id="rId2" Type="http://schemas.openxmlformats.org/officeDocument/2006/relationships/hyperlink" Target="https://www.investopedia.com/terms/d/dispersion.as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investopedia.com/terms/v/variance.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v/variance.asp" TargetMode="External"/><Relationship Id="rId2" Type="http://schemas.openxmlformats.org/officeDocument/2006/relationships/hyperlink" Target="https://www.investopedia.com/terms/v/volatility.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37D-FDB6-804F-8C21-0C61EB61A9CE}"/>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E309D917-316B-EB42-9EFB-3DE008AEC2FE}"/>
              </a:ext>
            </a:extLst>
          </p:cNvPr>
          <p:cNvSpPr>
            <a:spLocks noGrp="1"/>
          </p:cNvSpPr>
          <p:nvPr>
            <p:ph type="subTitle" idx="1"/>
          </p:nvPr>
        </p:nvSpPr>
        <p:spPr/>
        <p:txBody>
          <a:bodyPr/>
          <a:lstStyle/>
          <a:p>
            <a:r>
              <a:rPr lang="en-US" dirty="0"/>
              <a:t>ARCH and GARCH</a:t>
            </a:r>
          </a:p>
        </p:txBody>
      </p:sp>
    </p:spTree>
    <p:extLst>
      <p:ext uri="{BB962C8B-B14F-4D97-AF65-F5344CB8AC3E}">
        <p14:creationId xmlns:p14="http://schemas.microsoft.com/office/powerpoint/2010/main" val="41836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66CA0-63AB-6243-84AE-6D1B28B0C0D4}"/>
              </a:ext>
            </a:extLst>
          </p:cNvPr>
          <p:cNvPicPr>
            <a:picLocks noChangeAspect="1"/>
          </p:cNvPicPr>
          <p:nvPr/>
        </p:nvPicPr>
        <p:blipFill>
          <a:blip r:embed="rId2"/>
          <a:stretch>
            <a:fillRect/>
          </a:stretch>
        </p:blipFill>
        <p:spPr>
          <a:xfrm>
            <a:off x="539750" y="571500"/>
            <a:ext cx="11112500" cy="5715000"/>
          </a:xfrm>
          <a:prstGeom prst="rect">
            <a:avLst/>
          </a:prstGeom>
        </p:spPr>
      </p:pic>
    </p:spTree>
    <p:extLst>
      <p:ext uri="{BB962C8B-B14F-4D97-AF65-F5344CB8AC3E}">
        <p14:creationId xmlns:p14="http://schemas.microsoft.com/office/powerpoint/2010/main" val="305619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4A09B1-82A7-7041-9030-08DD00DE931D}"/>
              </a:ext>
            </a:extLst>
          </p:cNvPr>
          <p:cNvPicPr>
            <a:picLocks noChangeAspect="1"/>
          </p:cNvPicPr>
          <p:nvPr/>
        </p:nvPicPr>
        <p:blipFill>
          <a:blip r:embed="rId2"/>
          <a:stretch>
            <a:fillRect/>
          </a:stretch>
        </p:blipFill>
        <p:spPr>
          <a:xfrm>
            <a:off x="0" y="769863"/>
            <a:ext cx="12192000" cy="5318274"/>
          </a:xfrm>
          <a:prstGeom prst="rect">
            <a:avLst/>
          </a:prstGeom>
        </p:spPr>
      </p:pic>
    </p:spTree>
    <p:extLst>
      <p:ext uri="{BB962C8B-B14F-4D97-AF65-F5344CB8AC3E}">
        <p14:creationId xmlns:p14="http://schemas.microsoft.com/office/powerpoint/2010/main" val="112772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12B8-532A-324C-B5D1-26DEC060C2B6}"/>
              </a:ext>
            </a:extLst>
          </p:cNvPr>
          <p:cNvSpPr>
            <a:spLocks noGrp="1"/>
          </p:cNvSpPr>
          <p:nvPr>
            <p:ph type="title"/>
          </p:nvPr>
        </p:nvSpPr>
        <p:spPr/>
        <p:txBody>
          <a:bodyPr>
            <a:normAutofit/>
          </a:bodyPr>
          <a:lstStyle/>
          <a:p>
            <a:r>
              <a:rPr lang="en-IN" b="1" dirty="0"/>
              <a:t>Why an ARCH model?</a:t>
            </a:r>
            <a:endParaRPr lang="en-IN" dirty="0"/>
          </a:p>
        </p:txBody>
      </p:sp>
      <p:sp>
        <p:nvSpPr>
          <p:cNvPr id="3" name="Content Placeholder 2">
            <a:extLst>
              <a:ext uri="{FF2B5EF4-FFF2-40B4-BE49-F238E27FC236}">
                <a16:creationId xmlns:a16="http://schemas.microsoft.com/office/drawing/2014/main" id="{C098BA23-AD6A-0D45-B3BD-2052062B5957}"/>
              </a:ext>
            </a:extLst>
          </p:cNvPr>
          <p:cNvSpPr>
            <a:spLocks noGrp="1"/>
          </p:cNvSpPr>
          <p:nvPr>
            <p:ph idx="1"/>
          </p:nvPr>
        </p:nvSpPr>
        <p:spPr/>
        <p:txBody>
          <a:bodyPr>
            <a:normAutofit/>
          </a:bodyPr>
          <a:lstStyle/>
          <a:p>
            <a:r>
              <a:rPr lang="en-IN" dirty="0"/>
              <a:t>Autoregressive models can be developed for univariate time-series data that is stationary (AR), has a trend (ARIMA), and has a seasonal component (SARIMA). But, these Autoregressive models do not model is a </a:t>
            </a:r>
            <a:r>
              <a:rPr lang="en-IN" b="1" dirty="0"/>
              <a:t>change in the variance over time</a:t>
            </a:r>
            <a:r>
              <a:rPr lang="en-IN" dirty="0"/>
              <a:t>.</a:t>
            </a:r>
          </a:p>
          <a:p>
            <a:r>
              <a:rPr lang="en-IN" dirty="0"/>
              <a:t>The error terms in the stochastic processes generating the time series were </a:t>
            </a:r>
            <a:r>
              <a:rPr lang="en-IN" b="1" dirty="0"/>
              <a:t>homoscedastic</a:t>
            </a:r>
            <a:r>
              <a:rPr lang="en-IN" dirty="0"/>
              <a:t>, i.e. with constant variance.</a:t>
            </a:r>
          </a:p>
          <a:p>
            <a:r>
              <a:rPr lang="en-IN" dirty="0"/>
              <a:t>There are some time series where the </a:t>
            </a:r>
            <a:r>
              <a:rPr lang="en-IN" b="1" dirty="0"/>
              <a:t>variance changes consistently over time</a:t>
            </a:r>
            <a:r>
              <a:rPr lang="en-IN" dirty="0"/>
              <a:t>. In the context of a time series in the financial domain, this would be called increasing and decreasing volatility.</a:t>
            </a:r>
          </a:p>
        </p:txBody>
      </p:sp>
    </p:spTree>
    <p:extLst>
      <p:ext uri="{BB962C8B-B14F-4D97-AF65-F5344CB8AC3E}">
        <p14:creationId xmlns:p14="http://schemas.microsoft.com/office/powerpoint/2010/main" val="95812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55F8-94F5-1C46-856E-1D5156D372AE}"/>
              </a:ext>
            </a:extLst>
          </p:cNvPr>
          <p:cNvSpPr>
            <a:spLocks noGrp="1"/>
          </p:cNvSpPr>
          <p:nvPr>
            <p:ph type="title"/>
          </p:nvPr>
        </p:nvSpPr>
        <p:spPr/>
        <p:txBody>
          <a:bodyPr/>
          <a:lstStyle/>
          <a:p>
            <a:r>
              <a:rPr lang="en-US" dirty="0"/>
              <a:t>When to Apply ARCH?</a:t>
            </a:r>
          </a:p>
        </p:txBody>
      </p:sp>
      <p:sp>
        <p:nvSpPr>
          <p:cNvPr id="3" name="Content Placeholder 2">
            <a:extLst>
              <a:ext uri="{FF2B5EF4-FFF2-40B4-BE49-F238E27FC236}">
                <a16:creationId xmlns:a16="http://schemas.microsoft.com/office/drawing/2014/main" id="{2AE07C23-1D65-A142-8B7D-1E19D2B395CE}"/>
              </a:ext>
            </a:extLst>
          </p:cNvPr>
          <p:cNvSpPr>
            <a:spLocks noGrp="1"/>
          </p:cNvSpPr>
          <p:nvPr>
            <p:ph idx="1"/>
          </p:nvPr>
        </p:nvSpPr>
        <p:spPr/>
        <p:txBody>
          <a:bodyPr/>
          <a:lstStyle/>
          <a:p>
            <a:r>
              <a:rPr lang="en-IN" dirty="0"/>
              <a:t>In practice, this can be used to model the </a:t>
            </a:r>
            <a:r>
              <a:rPr lang="en-IN" i="1" dirty="0"/>
              <a:t>expected variance on the residuals</a:t>
            </a:r>
            <a:r>
              <a:rPr lang="en-IN" dirty="0"/>
              <a:t> after another autoregressive model has been used, such as an ARMA or similar.</a:t>
            </a:r>
          </a:p>
          <a:p>
            <a:r>
              <a:rPr lang="en-IN" dirty="0"/>
              <a:t>Since we can only tell whether the ARCH model is appropriate or not by </a:t>
            </a:r>
            <a:r>
              <a:rPr lang="en-IN" i="1" dirty="0"/>
              <a:t>squaring</a:t>
            </a:r>
            <a:r>
              <a:rPr lang="en-IN" dirty="0"/>
              <a:t> the residuals and examining the correlogram, we also need to ensure that the mean of the residuals is zero.</a:t>
            </a:r>
          </a:p>
          <a:p>
            <a:r>
              <a:rPr lang="en-IN" dirty="0"/>
              <a:t>Crucially, ARCH should only ever be </a:t>
            </a:r>
            <a:r>
              <a:rPr lang="en-IN" i="1" dirty="0"/>
              <a:t>applied to series that do not have any trends or seasonal effects</a:t>
            </a:r>
            <a:r>
              <a:rPr lang="en-IN" dirty="0"/>
              <a:t>, i.e. that have no (evident) serially correlation. ARIMA is often applied to such a series (or even Seasonal ARIMA), at which point ARCH may be a good fit.</a:t>
            </a:r>
            <a:endParaRPr lang="en-US" dirty="0"/>
          </a:p>
        </p:txBody>
      </p:sp>
    </p:spTree>
    <p:extLst>
      <p:ext uri="{BB962C8B-B14F-4D97-AF65-F5344CB8AC3E}">
        <p14:creationId xmlns:p14="http://schemas.microsoft.com/office/powerpoint/2010/main" val="216249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E469-35A3-5C4B-862E-195176B97094}"/>
              </a:ext>
            </a:extLst>
          </p:cNvPr>
          <p:cNvSpPr>
            <a:spLocks noGrp="1"/>
          </p:cNvSpPr>
          <p:nvPr>
            <p:ph type="title"/>
          </p:nvPr>
        </p:nvSpPr>
        <p:spPr/>
        <p:txBody>
          <a:bodyPr/>
          <a:lstStyle/>
          <a:p>
            <a:r>
              <a:rPr lang="en-IN" b="1" dirty="0"/>
              <a:t>What is a GARCH model?</a:t>
            </a:r>
            <a:endParaRPr lang="en-US" dirty="0"/>
          </a:p>
        </p:txBody>
      </p:sp>
      <p:sp>
        <p:nvSpPr>
          <p:cNvPr id="3" name="Content Placeholder 2">
            <a:extLst>
              <a:ext uri="{FF2B5EF4-FFF2-40B4-BE49-F238E27FC236}">
                <a16:creationId xmlns:a16="http://schemas.microsoft.com/office/drawing/2014/main" id="{BA42556A-63F2-9645-A5F9-8B3CA7E88D31}"/>
              </a:ext>
            </a:extLst>
          </p:cNvPr>
          <p:cNvSpPr>
            <a:spLocks noGrp="1"/>
          </p:cNvSpPr>
          <p:nvPr>
            <p:ph idx="1"/>
          </p:nvPr>
        </p:nvSpPr>
        <p:spPr/>
        <p:txBody>
          <a:bodyPr/>
          <a:lstStyle/>
          <a:p>
            <a:r>
              <a:rPr lang="en-IN" dirty="0"/>
              <a:t>Generalized Autoregressive Conditional Heteroskedasticity, or GARCH, is an extension of the ARCH model that incorporates a </a:t>
            </a:r>
            <a:r>
              <a:rPr lang="en-IN" b="1" dirty="0"/>
              <a:t>moving average component</a:t>
            </a:r>
            <a:r>
              <a:rPr lang="en-IN" dirty="0"/>
              <a:t> together with the </a:t>
            </a:r>
            <a:r>
              <a:rPr lang="en-IN" b="1" dirty="0"/>
              <a:t>autoregressive component.</a:t>
            </a:r>
          </a:p>
          <a:p>
            <a:r>
              <a:rPr lang="en-IN" dirty="0"/>
              <a:t>Thus GARCH is the “ARMA equivalent” of ARCH, which only has an autoregressive component. GARCH models permit a wider range of </a:t>
            </a:r>
            <a:r>
              <a:rPr lang="en-IN" dirty="0" err="1"/>
              <a:t>behavior</a:t>
            </a:r>
            <a:r>
              <a:rPr lang="en-IN" dirty="0"/>
              <a:t> more persistent volatility.</a:t>
            </a:r>
          </a:p>
          <a:p>
            <a:endParaRPr lang="en-US" dirty="0"/>
          </a:p>
        </p:txBody>
      </p:sp>
    </p:spTree>
    <p:extLst>
      <p:ext uri="{BB962C8B-B14F-4D97-AF65-F5344CB8AC3E}">
        <p14:creationId xmlns:p14="http://schemas.microsoft.com/office/powerpoint/2010/main" val="276777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3023-62A4-A147-B41C-D2BC64F4DF34}"/>
              </a:ext>
            </a:extLst>
          </p:cNvPr>
          <p:cNvSpPr>
            <a:spLocks noGrp="1"/>
          </p:cNvSpPr>
          <p:nvPr>
            <p:ph type="title"/>
          </p:nvPr>
        </p:nvSpPr>
        <p:spPr/>
        <p:txBody>
          <a:bodyPr/>
          <a:lstStyle/>
          <a:p>
            <a:r>
              <a:rPr lang="en-US" dirty="0"/>
              <a:t>What is GARCH?</a:t>
            </a:r>
          </a:p>
        </p:txBody>
      </p:sp>
      <p:sp>
        <p:nvSpPr>
          <p:cNvPr id="3" name="Content Placeholder 2">
            <a:extLst>
              <a:ext uri="{FF2B5EF4-FFF2-40B4-BE49-F238E27FC236}">
                <a16:creationId xmlns:a16="http://schemas.microsoft.com/office/drawing/2014/main" id="{AC45689C-1772-834F-A5D3-7015515F5D2F}"/>
              </a:ext>
            </a:extLst>
          </p:cNvPr>
          <p:cNvSpPr>
            <a:spLocks noGrp="1"/>
          </p:cNvSpPr>
          <p:nvPr>
            <p:ph idx="1"/>
          </p:nvPr>
        </p:nvSpPr>
        <p:spPr/>
        <p:txBody>
          <a:bodyPr>
            <a:normAutofit lnSpcReduction="10000"/>
          </a:bodyPr>
          <a:lstStyle/>
          <a:p>
            <a:r>
              <a:rPr lang="en-IN" dirty="0"/>
              <a:t>GARCH is a better fit for </a:t>
            </a:r>
            <a:r>
              <a:rPr lang="en-IN" dirty="0" err="1"/>
              <a:t>modeling</a:t>
            </a:r>
            <a:r>
              <a:rPr lang="en-IN" dirty="0"/>
              <a:t> time series data when the data exhibits </a:t>
            </a:r>
            <a:r>
              <a:rPr lang="en-IN" dirty="0" err="1"/>
              <a:t>heteroskedacisticity</a:t>
            </a:r>
            <a:r>
              <a:rPr lang="en-IN" dirty="0"/>
              <a:t> but also volatility clustering.</a:t>
            </a:r>
          </a:p>
          <a:p>
            <a:r>
              <a:rPr lang="en-IN" dirty="0"/>
              <a:t>As the name suggests, the GARCH is just the generalized version of the ARCH model. This generalization is expressed in including past variances as well as past squared residuals to estimate current (and subsequent) variances. </a:t>
            </a:r>
          </a:p>
          <a:p>
            <a:r>
              <a:rPr lang="en-IN" dirty="0"/>
              <a:t>The generalization comes from the fact that including a single past variance would (in theory) contain in itself the explanatory power of all other previous squared error terms. </a:t>
            </a:r>
          </a:p>
          <a:p>
            <a:r>
              <a:rPr lang="en-IN" dirty="0"/>
              <a:t>It serves as a sort of ARMA equivalent to the ARCH, where we’re including both past values and past errors (albeit squared). </a:t>
            </a:r>
            <a:endParaRPr lang="en-US" dirty="0"/>
          </a:p>
        </p:txBody>
      </p:sp>
    </p:spTree>
    <p:extLst>
      <p:ext uri="{BB962C8B-B14F-4D97-AF65-F5344CB8AC3E}">
        <p14:creationId xmlns:p14="http://schemas.microsoft.com/office/powerpoint/2010/main" val="169729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D30C-78C4-4E4D-886B-281E9ADB611F}"/>
              </a:ext>
            </a:extLst>
          </p:cNvPr>
          <p:cNvSpPr>
            <a:spLocks noGrp="1"/>
          </p:cNvSpPr>
          <p:nvPr>
            <p:ph type="title"/>
          </p:nvPr>
        </p:nvSpPr>
        <p:spPr/>
        <p:txBody>
          <a:bodyPr>
            <a:normAutofit/>
          </a:bodyPr>
          <a:lstStyle/>
          <a:p>
            <a:r>
              <a:rPr lang="en-IN" b="1" dirty="0"/>
              <a:t>How to configure the ARCH and GARCH Model(s)</a:t>
            </a:r>
            <a:endParaRPr lang="en-US" dirty="0"/>
          </a:p>
        </p:txBody>
      </p:sp>
      <p:sp>
        <p:nvSpPr>
          <p:cNvPr id="3" name="Content Placeholder 2">
            <a:extLst>
              <a:ext uri="{FF2B5EF4-FFF2-40B4-BE49-F238E27FC236}">
                <a16:creationId xmlns:a16="http://schemas.microsoft.com/office/drawing/2014/main" id="{F7E53840-D387-084D-AECD-3E6853C548F0}"/>
              </a:ext>
            </a:extLst>
          </p:cNvPr>
          <p:cNvSpPr>
            <a:spLocks noGrp="1"/>
          </p:cNvSpPr>
          <p:nvPr>
            <p:ph idx="1"/>
          </p:nvPr>
        </p:nvSpPr>
        <p:spPr/>
        <p:txBody>
          <a:bodyPr/>
          <a:lstStyle/>
          <a:p>
            <a:r>
              <a:rPr lang="en-IN" dirty="0"/>
              <a:t>The configuration for an ARCH model is best understood in the context of </a:t>
            </a:r>
            <a:r>
              <a:rPr lang="en-IN" b="1" dirty="0"/>
              <a:t>ACF and PACF plots of the variance</a:t>
            </a:r>
            <a:r>
              <a:rPr lang="en-IN" dirty="0"/>
              <a:t> of the time series.</a:t>
            </a:r>
          </a:p>
          <a:p>
            <a:r>
              <a:rPr lang="en-IN" dirty="0"/>
              <a:t>This can be achieved by subtracting the mean from each observation in the series and squaring the result, or just squaring the observation if you’re already working with white noise residuals from another model.</a:t>
            </a:r>
          </a:p>
          <a:p>
            <a:r>
              <a:rPr lang="en-IN" dirty="0"/>
              <a:t>The ACF and PACF plots can then be interpreted to estimate values for p and q, in a similar way as is done for the ARMA model.</a:t>
            </a:r>
          </a:p>
        </p:txBody>
      </p:sp>
    </p:spTree>
    <p:extLst>
      <p:ext uri="{BB962C8B-B14F-4D97-AF65-F5344CB8AC3E}">
        <p14:creationId xmlns:p14="http://schemas.microsoft.com/office/powerpoint/2010/main" val="126604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C249-8170-3140-829A-60FB61A3FB0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9E15F9C-1FEF-8946-AE2C-9FB813CD36E2}"/>
              </a:ext>
            </a:extLst>
          </p:cNvPr>
          <p:cNvSpPr>
            <a:spLocks noGrp="1"/>
          </p:cNvSpPr>
          <p:nvPr>
            <p:ph idx="1"/>
          </p:nvPr>
        </p:nvSpPr>
        <p:spPr/>
        <p:txBody>
          <a:bodyPr/>
          <a:lstStyle/>
          <a:p>
            <a:r>
              <a:rPr lang="en-US" dirty="0"/>
              <a:t>Introduction Time Series</a:t>
            </a:r>
          </a:p>
          <a:p>
            <a:r>
              <a:rPr lang="en-US" dirty="0"/>
              <a:t>ARCH</a:t>
            </a:r>
          </a:p>
          <a:p>
            <a:r>
              <a:rPr lang="en-US" dirty="0"/>
              <a:t>Volatility</a:t>
            </a:r>
          </a:p>
          <a:p>
            <a:r>
              <a:rPr lang="en-US" dirty="0"/>
              <a:t>Higher Lag ARCH</a:t>
            </a:r>
          </a:p>
          <a:p>
            <a:r>
              <a:rPr lang="en-US" dirty="0"/>
              <a:t>GARCH Model</a:t>
            </a:r>
          </a:p>
          <a:p>
            <a:endParaRPr lang="en-US" dirty="0"/>
          </a:p>
          <a:p>
            <a:endParaRPr lang="en-US" dirty="0"/>
          </a:p>
        </p:txBody>
      </p:sp>
    </p:spTree>
    <p:extLst>
      <p:ext uri="{BB962C8B-B14F-4D97-AF65-F5344CB8AC3E}">
        <p14:creationId xmlns:p14="http://schemas.microsoft.com/office/powerpoint/2010/main" val="211040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3D9B-5178-E242-A35E-2B11D9F60588}"/>
              </a:ext>
            </a:extLst>
          </p:cNvPr>
          <p:cNvSpPr>
            <a:spLocks noGrp="1"/>
          </p:cNvSpPr>
          <p:nvPr>
            <p:ph type="title"/>
          </p:nvPr>
        </p:nvSpPr>
        <p:spPr/>
        <p:txBody>
          <a:bodyPr/>
          <a:lstStyle/>
          <a:p>
            <a:r>
              <a:rPr lang="en-US" dirty="0"/>
              <a:t>Time Series Introduction</a:t>
            </a:r>
          </a:p>
        </p:txBody>
      </p:sp>
      <p:sp>
        <p:nvSpPr>
          <p:cNvPr id="3" name="Content Placeholder 2">
            <a:extLst>
              <a:ext uri="{FF2B5EF4-FFF2-40B4-BE49-F238E27FC236}">
                <a16:creationId xmlns:a16="http://schemas.microsoft.com/office/drawing/2014/main" id="{265FA5F4-8D6B-5F4D-BB45-44EDE6D08CAE}"/>
              </a:ext>
            </a:extLst>
          </p:cNvPr>
          <p:cNvSpPr>
            <a:spLocks noGrp="1"/>
          </p:cNvSpPr>
          <p:nvPr>
            <p:ph idx="1"/>
          </p:nvPr>
        </p:nvSpPr>
        <p:spPr>
          <a:xfrm>
            <a:off x="838200" y="1825625"/>
            <a:ext cx="5835732" cy="4351338"/>
          </a:xfrm>
        </p:spPr>
        <p:txBody>
          <a:bodyPr>
            <a:normAutofit fontScale="70000" lnSpcReduction="20000"/>
          </a:bodyPr>
          <a:lstStyle/>
          <a:p>
            <a:r>
              <a:rPr lang="en-US" dirty="0"/>
              <a:t>We're going to discover how it differs from other types of data you've previously encountered and why</a:t>
            </a:r>
          </a:p>
          <a:p>
            <a:r>
              <a:rPr lang="en-IN" dirty="0"/>
              <a:t>Time series is a sequence of information which attaches a time period to each value</a:t>
            </a:r>
          </a:p>
          <a:p>
            <a:r>
              <a:rPr lang="en-IN" dirty="0"/>
              <a:t>The value can be pretty much anything measurable.</a:t>
            </a:r>
          </a:p>
          <a:p>
            <a:r>
              <a:rPr lang="en-IN" dirty="0"/>
              <a:t>It depends on time in some way, like prices, humidity or number of people.</a:t>
            </a:r>
          </a:p>
          <a:p>
            <a:r>
              <a:rPr lang="en-IN" dirty="0"/>
              <a:t>As long as the values we record are unambiguous, any medium could be measured with Time series.</a:t>
            </a:r>
          </a:p>
          <a:p>
            <a:r>
              <a:rPr lang="en-IN" dirty="0"/>
              <a:t>There aren't any limitations regarding the total time span of our Time series.</a:t>
            </a:r>
          </a:p>
          <a:p>
            <a:r>
              <a:rPr lang="en-IN" dirty="0"/>
              <a:t>It could be a minute, a day, a month or even a century.</a:t>
            </a:r>
          </a:p>
          <a:p>
            <a:r>
              <a:rPr lang="en-IN" dirty="0"/>
              <a:t>All we need is a starting and an ending point.</a:t>
            </a:r>
          </a:p>
          <a:p>
            <a:endParaRPr lang="en-IN" dirty="0"/>
          </a:p>
          <a:p>
            <a:endParaRPr lang="en-US" dirty="0"/>
          </a:p>
        </p:txBody>
      </p:sp>
      <p:pic>
        <p:nvPicPr>
          <p:cNvPr id="3074" name="Picture 2" descr="Time Series in 5-Minutes, Part 6: Modeling Time Series Data">
            <a:extLst>
              <a:ext uri="{FF2B5EF4-FFF2-40B4-BE49-F238E27FC236}">
                <a16:creationId xmlns:a16="http://schemas.microsoft.com/office/drawing/2014/main" id="{B9F5FF28-BA14-9A4C-8D02-E916BBE5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04" y="2101932"/>
            <a:ext cx="5604496" cy="314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6A8-D2A4-CF41-9593-7F40863CCDBF}"/>
              </a:ext>
            </a:extLst>
          </p:cNvPr>
          <p:cNvSpPr>
            <a:spLocks noGrp="1"/>
          </p:cNvSpPr>
          <p:nvPr>
            <p:ph type="title"/>
          </p:nvPr>
        </p:nvSpPr>
        <p:spPr/>
        <p:txBody>
          <a:bodyPr/>
          <a:lstStyle/>
          <a:p>
            <a:r>
              <a:rPr lang="en-US" dirty="0"/>
              <a:t>Time Series Basics</a:t>
            </a:r>
          </a:p>
        </p:txBody>
      </p:sp>
      <p:sp>
        <p:nvSpPr>
          <p:cNvPr id="3" name="Content Placeholder 2">
            <a:extLst>
              <a:ext uri="{FF2B5EF4-FFF2-40B4-BE49-F238E27FC236}">
                <a16:creationId xmlns:a16="http://schemas.microsoft.com/office/drawing/2014/main" id="{2EDDDB7F-C5AA-9845-8EB5-A1665D6BA8D4}"/>
              </a:ext>
            </a:extLst>
          </p:cNvPr>
          <p:cNvSpPr>
            <a:spLocks noGrp="1"/>
          </p:cNvSpPr>
          <p:nvPr>
            <p:ph idx="1"/>
          </p:nvPr>
        </p:nvSpPr>
        <p:spPr/>
        <p:txBody>
          <a:bodyPr/>
          <a:lstStyle/>
          <a:p>
            <a:r>
              <a:rPr lang="en-US" dirty="0"/>
              <a:t>Chronological Data</a:t>
            </a:r>
          </a:p>
          <a:p>
            <a:r>
              <a:rPr lang="en-US" dirty="0"/>
              <a:t>Cannot be shuffled</a:t>
            </a:r>
          </a:p>
          <a:p>
            <a:r>
              <a:rPr lang="en-US" dirty="0"/>
              <a:t>Each row indicate specific time record</a:t>
            </a:r>
          </a:p>
          <a:p>
            <a:r>
              <a:rPr lang="en-US" dirty="0"/>
              <a:t>Train – Test split happens chronologically</a:t>
            </a:r>
          </a:p>
          <a:p>
            <a:r>
              <a:rPr lang="en-US" dirty="0"/>
              <a:t>Data is analyzed univariately and </a:t>
            </a:r>
            <a:r>
              <a:rPr lang="en-US" dirty="0" err="1"/>
              <a:t>multivariately</a:t>
            </a:r>
            <a:r>
              <a:rPr lang="en-US" dirty="0"/>
              <a:t> (for given use case)</a:t>
            </a:r>
          </a:p>
          <a:p>
            <a:r>
              <a:rPr lang="en-US" dirty="0"/>
              <a:t>Nature of the data represents if it can be predicted or not</a:t>
            </a:r>
          </a:p>
        </p:txBody>
      </p:sp>
      <p:pic>
        <p:nvPicPr>
          <p:cNvPr id="2050" name="Picture 2" descr="Time Series Analysis - New Features in Maple 18 – Maplesoft">
            <a:extLst>
              <a:ext uri="{FF2B5EF4-FFF2-40B4-BE49-F238E27FC236}">
                <a16:creationId xmlns:a16="http://schemas.microsoft.com/office/drawing/2014/main" id="{7395DA3A-A923-DC42-BEEF-7C522BE85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438" y="365124"/>
            <a:ext cx="6276069" cy="2199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DE780C-5DE7-874C-BE81-5F83C541B02C}"/>
              </a:ext>
            </a:extLst>
          </p:cNvPr>
          <p:cNvPicPr>
            <a:picLocks noChangeAspect="1"/>
          </p:cNvPicPr>
          <p:nvPr/>
        </p:nvPicPr>
        <p:blipFill>
          <a:blip r:embed="rId3"/>
          <a:stretch>
            <a:fillRect/>
          </a:stretch>
        </p:blipFill>
        <p:spPr>
          <a:xfrm>
            <a:off x="7647425" y="4874285"/>
            <a:ext cx="4162089" cy="1618590"/>
          </a:xfrm>
          <a:prstGeom prst="rect">
            <a:avLst/>
          </a:prstGeom>
        </p:spPr>
      </p:pic>
    </p:spTree>
    <p:extLst>
      <p:ext uri="{BB962C8B-B14F-4D97-AF65-F5344CB8AC3E}">
        <p14:creationId xmlns:p14="http://schemas.microsoft.com/office/powerpoint/2010/main" val="38002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C64-AE41-F343-B1A6-69115DFFD5E6}"/>
              </a:ext>
            </a:extLst>
          </p:cNvPr>
          <p:cNvSpPr>
            <a:spLocks noGrp="1"/>
          </p:cNvSpPr>
          <p:nvPr>
            <p:ph type="title"/>
          </p:nvPr>
        </p:nvSpPr>
        <p:spPr/>
        <p:txBody>
          <a:bodyPr/>
          <a:lstStyle/>
          <a:p>
            <a:r>
              <a:rPr lang="en-US" dirty="0"/>
              <a:t>Data Examining &amp; Preprocessing</a:t>
            </a:r>
          </a:p>
        </p:txBody>
      </p:sp>
      <p:sp>
        <p:nvSpPr>
          <p:cNvPr id="3" name="Content Placeholder 2">
            <a:extLst>
              <a:ext uri="{FF2B5EF4-FFF2-40B4-BE49-F238E27FC236}">
                <a16:creationId xmlns:a16="http://schemas.microsoft.com/office/drawing/2014/main" id="{21A1C631-62B0-604C-BA36-F43D33AAC3D0}"/>
              </a:ext>
            </a:extLst>
          </p:cNvPr>
          <p:cNvSpPr>
            <a:spLocks noGrp="1"/>
          </p:cNvSpPr>
          <p:nvPr>
            <p:ph idx="1"/>
          </p:nvPr>
        </p:nvSpPr>
        <p:spPr/>
        <p:txBody>
          <a:bodyPr/>
          <a:lstStyle/>
          <a:p>
            <a:r>
              <a:rPr lang="en-US" dirty="0"/>
              <a:t>Reading Data using Pandas – describe, head</a:t>
            </a:r>
          </a:p>
          <a:p>
            <a:r>
              <a:rPr lang="en-US" dirty="0"/>
              <a:t>Check for null values</a:t>
            </a:r>
          </a:p>
          <a:p>
            <a:r>
              <a:rPr lang="en-US" dirty="0"/>
              <a:t>Line plot for each feature</a:t>
            </a:r>
          </a:p>
          <a:p>
            <a:r>
              <a:rPr lang="en-US" dirty="0"/>
              <a:t>Convert Date from String to Date time feature</a:t>
            </a:r>
          </a:p>
          <a:p>
            <a:r>
              <a:rPr lang="en-US" dirty="0"/>
              <a:t>Setting the desired frequency</a:t>
            </a:r>
          </a:p>
          <a:p>
            <a:r>
              <a:rPr lang="en-US" dirty="0"/>
              <a:t>Handling missing Values</a:t>
            </a:r>
          </a:p>
          <a:p>
            <a:r>
              <a:rPr lang="en-US" dirty="0"/>
              <a:t>QQ plots</a:t>
            </a:r>
          </a:p>
          <a:p>
            <a:endParaRPr lang="en-US" dirty="0"/>
          </a:p>
        </p:txBody>
      </p:sp>
      <p:pic>
        <p:nvPicPr>
          <p:cNvPr id="4" name="Picture 3">
            <a:extLst>
              <a:ext uri="{FF2B5EF4-FFF2-40B4-BE49-F238E27FC236}">
                <a16:creationId xmlns:a16="http://schemas.microsoft.com/office/drawing/2014/main" id="{39B5F199-BB1A-E040-9231-31046F80E26B}"/>
              </a:ext>
            </a:extLst>
          </p:cNvPr>
          <p:cNvPicPr>
            <a:picLocks noChangeAspect="1"/>
          </p:cNvPicPr>
          <p:nvPr/>
        </p:nvPicPr>
        <p:blipFill>
          <a:blip r:embed="rId2"/>
          <a:stretch>
            <a:fillRect/>
          </a:stretch>
        </p:blipFill>
        <p:spPr>
          <a:xfrm>
            <a:off x="5438460" y="4762005"/>
            <a:ext cx="6504157" cy="2010979"/>
          </a:xfrm>
          <a:prstGeom prst="rect">
            <a:avLst/>
          </a:prstGeom>
        </p:spPr>
      </p:pic>
      <p:pic>
        <p:nvPicPr>
          <p:cNvPr id="5" name="Picture 4">
            <a:extLst>
              <a:ext uri="{FF2B5EF4-FFF2-40B4-BE49-F238E27FC236}">
                <a16:creationId xmlns:a16="http://schemas.microsoft.com/office/drawing/2014/main" id="{A7F27221-E431-3842-9028-A508D349CD09}"/>
              </a:ext>
            </a:extLst>
          </p:cNvPr>
          <p:cNvPicPr>
            <a:picLocks noChangeAspect="1"/>
          </p:cNvPicPr>
          <p:nvPr/>
        </p:nvPicPr>
        <p:blipFill>
          <a:blip r:embed="rId3"/>
          <a:stretch>
            <a:fillRect/>
          </a:stretch>
        </p:blipFill>
        <p:spPr>
          <a:xfrm>
            <a:off x="7873057" y="1825625"/>
            <a:ext cx="4162089" cy="1618590"/>
          </a:xfrm>
          <a:prstGeom prst="rect">
            <a:avLst/>
          </a:prstGeom>
        </p:spPr>
      </p:pic>
    </p:spTree>
    <p:extLst>
      <p:ext uri="{BB962C8B-B14F-4D97-AF65-F5344CB8AC3E}">
        <p14:creationId xmlns:p14="http://schemas.microsoft.com/office/powerpoint/2010/main" val="828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0423-0756-714B-9F43-70439EAB7E90}"/>
              </a:ext>
            </a:extLst>
          </p:cNvPr>
          <p:cNvSpPr>
            <a:spLocks noGrp="1"/>
          </p:cNvSpPr>
          <p:nvPr>
            <p:ph type="title"/>
          </p:nvPr>
        </p:nvSpPr>
        <p:spPr/>
        <p:txBody>
          <a:bodyPr/>
          <a:lstStyle/>
          <a:p>
            <a:r>
              <a:rPr lang="en-US" dirty="0"/>
              <a:t>Volatility</a:t>
            </a:r>
          </a:p>
        </p:txBody>
      </p:sp>
      <p:sp>
        <p:nvSpPr>
          <p:cNvPr id="3" name="Content Placeholder 2">
            <a:extLst>
              <a:ext uri="{FF2B5EF4-FFF2-40B4-BE49-F238E27FC236}">
                <a16:creationId xmlns:a16="http://schemas.microsoft.com/office/drawing/2014/main" id="{60103328-BE1B-CD46-8735-6910A8D0E18A}"/>
              </a:ext>
            </a:extLst>
          </p:cNvPr>
          <p:cNvSpPr>
            <a:spLocks noGrp="1"/>
          </p:cNvSpPr>
          <p:nvPr>
            <p:ph idx="1"/>
          </p:nvPr>
        </p:nvSpPr>
        <p:spPr>
          <a:xfrm>
            <a:off x="838200" y="1825625"/>
            <a:ext cx="6826321" cy="4351338"/>
          </a:xfrm>
        </p:spPr>
        <p:txBody>
          <a:bodyPr>
            <a:normAutofit fontScale="85000" lnSpcReduction="10000"/>
          </a:bodyPr>
          <a:lstStyle/>
          <a:p>
            <a:r>
              <a:rPr lang="en-IN" dirty="0"/>
              <a:t>Volatility is a statistical measure of the </a:t>
            </a:r>
            <a:r>
              <a:rPr lang="en-IN" u="sng" dirty="0">
                <a:hlinkClick r:id="rId2"/>
              </a:rPr>
              <a:t>dispersion</a:t>
            </a:r>
            <a:r>
              <a:rPr lang="en-IN" dirty="0"/>
              <a:t> of returns for a given security or market index</a:t>
            </a:r>
          </a:p>
          <a:p>
            <a:r>
              <a:rPr lang="en-IN" dirty="0"/>
              <a:t>The higher the volatility, the riskier the security</a:t>
            </a:r>
          </a:p>
          <a:p>
            <a:r>
              <a:rPr lang="en-IN" dirty="0"/>
              <a:t>Volatility is often measured as either the </a:t>
            </a:r>
            <a:r>
              <a:rPr lang="en-IN" u="sng" dirty="0">
                <a:hlinkClick r:id="rId3"/>
              </a:rPr>
              <a:t>standard deviation</a:t>
            </a:r>
            <a:r>
              <a:rPr lang="en-IN" dirty="0"/>
              <a:t> or </a:t>
            </a:r>
            <a:r>
              <a:rPr lang="en-IN" u="sng" dirty="0">
                <a:hlinkClick r:id="rId4"/>
              </a:rPr>
              <a:t>variance</a:t>
            </a:r>
            <a:r>
              <a:rPr lang="en-IN" dirty="0"/>
              <a:t> between returns from that same security or market index.</a:t>
            </a:r>
          </a:p>
          <a:p>
            <a:r>
              <a:rPr lang="en-IN" dirty="0"/>
              <a:t>Volatility represents how large an asset's prices swing around the mean price—it is a statistical measure of its dispersion of returns.</a:t>
            </a:r>
          </a:p>
          <a:p>
            <a:r>
              <a:rPr lang="en-IN" dirty="0"/>
              <a:t>There are several ways to measure volatility, including beta coefficients, option pricing models, and standard deviations of returns.</a:t>
            </a:r>
          </a:p>
        </p:txBody>
      </p:sp>
      <p:pic>
        <p:nvPicPr>
          <p:cNvPr id="2050" name="Picture 2">
            <a:extLst>
              <a:ext uri="{FF2B5EF4-FFF2-40B4-BE49-F238E27FC236}">
                <a16:creationId xmlns:a16="http://schemas.microsoft.com/office/drawing/2014/main" id="{128E077D-6AEB-B04F-BFF7-5F78F9D54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282" y="2547563"/>
            <a:ext cx="36957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4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D101-8DC7-444E-96B1-4D6F7A890014}"/>
              </a:ext>
            </a:extLst>
          </p:cNvPr>
          <p:cNvSpPr>
            <a:spLocks noGrp="1"/>
          </p:cNvSpPr>
          <p:nvPr>
            <p:ph type="title"/>
          </p:nvPr>
        </p:nvSpPr>
        <p:spPr/>
        <p:txBody>
          <a:bodyPr/>
          <a:lstStyle/>
          <a:p>
            <a:r>
              <a:rPr lang="en-US" dirty="0"/>
              <a:t>Volatility	</a:t>
            </a:r>
          </a:p>
        </p:txBody>
      </p:sp>
      <p:sp>
        <p:nvSpPr>
          <p:cNvPr id="3" name="Content Placeholder 2">
            <a:extLst>
              <a:ext uri="{FF2B5EF4-FFF2-40B4-BE49-F238E27FC236}">
                <a16:creationId xmlns:a16="http://schemas.microsoft.com/office/drawing/2014/main" id="{B8766EFC-98A0-A44D-A463-8EB0B990431F}"/>
              </a:ext>
            </a:extLst>
          </p:cNvPr>
          <p:cNvSpPr>
            <a:spLocks noGrp="1"/>
          </p:cNvSpPr>
          <p:nvPr>
            <p:ph idx="1"/>
          </p:nvPr>
        </p:nvSpPr>
        <p:spPr/>
        <p:txBody>
          <a:bodyPr>
            <a:normAutofit lnSpcReduction="10000"/>
          </a:bodyPr>
          <a:lstStyle/>
          <a:p>
            <a:r>
              <a:rPr lang="en-IN" dirty="0"/>
              <a:t>Autoregressive conditional heteroskedasticity (ARCH) is a statistical model used to </a:t>
            </a:r>
            <a:r>
              <a:rPr lang="en-IN" dirty="0" err="1"/>
              <a:t>analyze</a:t>
            </a:r>
            <a:r>
              <a:rPr lang="en-IN" dirty="0"/>
              <a:t> </a:t>
            </a:r>
            <a:r>
              <a:rPr lang="en-IN" u="sng" dirty="0">
                <a:hlinkClick r:id="rId2"/>
              </a:rPr>
              <a:t>volatility</a:t>
            </a:r>
            <a:r>
              <a:rPr lang="en-IN" dirty="0"/>
              <a:t> in time series in order to forecast future volatility. In the financial world, ARCH </a:t>
            </a:r>
            <a:r>
              <a:rPr lang="en-IN" dirty="0" err="1"/>
              <a:t>modeling</a:t>
            </a:r>
            <a:r>
              <a:rPr lang="en-IN" dirty="0"/>
              <a:t> is used to estimate risk by providing a model of volatility that more closely resembles real markets.</a:t>
            </a:r>
          </a:p>
          <a:p>
            <a:r>
              <a:rPr lang="en-IN" dirty="0"/>
              <a:t>ARCH </a:t>
            </a:r>
            <a:r>
              <a:rPr lang="en-IN" dirty="0" err="1"/>
              <a:t>modeling</a:t>
            </a:r>
            <a:r>
              <a:rPr lang="en-IN" dirty="0"/>
              <a:t> shows that periods of high volatility are followed by more high volatility and periods of low volatility are followed by more low volatility.</a:t>
            </a:r>
          </a:p>
          <a:p>
            <a:r>
              <a:rPr lang="en-IN" dirty="0"/>
              <a:t>This means that volatility or </a:t>
            </a:r>
            <a:r>
              <a:rPr lang="en-IN" u="sng" dirty="0">
                <a:hlinkClick r:id="rId3"/>
              </a:rPr>
              <a:t>variance</a:t>
            </a:r>
            <a:r>
              <a:rPr lang="en-IN" dirty="0"/>
              <a:t> tends to cluster, which is useful to investors when considering the risk of holding an asset over different time periods.</a:t>
            </a:r>
          </a:p>
          <a:p>
            <a:endParaRPr lang="en-US" dirty="0"/>
          </a:p>
        </p:txBody>
      </p:sp>
    </p:spTree>
    <p:extLst>
      <p:ext uri="{BB962C8B-B14F-4D97-AF65-F5344CB8AC3E}">
        <p14:creationId xmlns:p14="http://schemas.microsoft.com/office/powerpoint/2010/main" val="243822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D516-AE6A-7C49-8622-8478E0DC00C6}"/>
              </a:ext>
            </a:extLst>
          </p:cNvPr>
          <p:cNvSpPr>
            <a:spLocks noGrp="1"/>
          </p:cNvSpPr>
          <p:nvPr>
            <p:ph type="title"/>
          </p:nvPr>
        </p:nvSpPr>
        <p:spPr/>
        <p:txBody>
          <a:bodyPr/>
          <a:lstStyle/>
          <a:p>
            <a:r>
              <a:rPr lang="en-US" dirty="0"/>
              <a:t>Introduction to ARCH	</a:t>
            </a:r>
          </a:p>
        </p:txBody>
      </p:sp>
      <p:sp>
        <p:nvSpPr>
          <p:cNvPr id="3" name="Content Placeholder 2">
            <a:extLst>
              <a:ext uri="{FF2B5EF4-FFF2-40B4-BE49-F238E27FC236}">
                <a16:creationId xmlns:a16="http://schemas.microsoft.com/office/drawing/2014/main" id="{A0B7A56A-5FF1-BD4A-9B48-EBFD2927D07B}"/>
              </a:ext>
            </a:extLst>
          </p:cNvPr>
          <p:cNvSpPr>
            <a:spLocks noGrp="1"/>
          </p:cNvSpPr>
          <p:nvPr>
            <p:ph idx="1"/>
          </p:nvPr>
        </p:nvSpPr>
        <p:spPr>
          <a:xfrm>
            <a:off x="838200" y="1825625"/>
            <a:ext cx="7535238" cy="4351338"/>
          </a:xfrm>
        </p:spPr>
        <p:txBody>
          <a:bodyPr>
            <a:normAutofit fontScale="85000" lnSpcReduction="10000"/>
          </a:bodyPr>
          <a:lstStyle/>
          <a:p>
            <a:r>
              <a:rPr lang="en-IN" dirty="0"/>
              <a:t>ARCH — Autoregressive Conditional Heteroskedasticity</a:t>
            </a:r>
          </a:p>
          <a:p>
            <a:r>
              <a:rPr lang="en-IN" dirty="0"/>
              <a:t>The ARCH process introduced by Engle (1982) explicitly recognizes the difference between the unconditional and the conditional variance allowing the latter to change over time as a function of past errors.</a:t>
            </a:r>
          </a:p>
          <a:p>
            <a:r>
              <a:rPr lang="en-IN" dirty="0"/>
              <a:t>Autoregressive: The current value can be expressed as a function of the previous values i.e. they are correlated.</a:t>
            </a:r>
          </a:p>
          <a:p>
            <a:r>
              <a:rPr lang="en-IN" dirty="0"/>
              <a:t>Conditional: This informs that the variance is based on past errors.</a:t>
            </a:r>
          </a:p>
          <a:p>
            <a:r>
              <a:rPr lang="en-IN" dirty="0"/>
              <a:t>Heteroskedasticity: This implies the series displays unusual variance (varying variance).</a:t>
            </a:r>
          </a:p>
        </p:txBody>
      </p:sp>
      <p:pic>
        <p:nvPicPr>
          <p:cNvPr id="3074" name="Picture 2" descr="How to Model Volatility with ARCH and GARCH for Time Series Forecasting in  Python">
            <a:extLst>
              <a:ext uri="{FF2B5EF4-FFF2-40B4-BE49-F238E27FC236}">
                <a16:creationId xmlns:a16="http://schemas.microsoft.com/office/drawing/2014/main" id="{DC8D40A7-D616-2A45-B9CA-54CD26461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394" y="2208945"/>
            <a:ext cx="3595955" cy="269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1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70B883-EE16-494F-979E-8FA8C9D96B42}"/>
              </a:ext>
            </a:extLst>
          </p:cNvPr>
          <p:cNvPicPr>
            <a:picLocks noChangeAspect="1"/>
          </p:cNvPicPr>
          <p:nvPr/>
        </p:nvPicPr>
        <p:blipFill>
          <a:blip r:embed="rId2"/>
          <a:stretch>
            <a:fillRect/>
          </a:stretch>
        </p:blipFill>
        <p:spPr>
          <a:xfrm>
            <a:off x="0" y="766712"/>
            <a:ext cx="12192000" cy="5324575"/>
          </a:xfrm>
          <a:prstGeom prst="rect">
            <a:avLst/>
          </a:prstGeom>
        </p:spPr>
      </p:pic>
    </p:spTree>
    <p:extLst>
      <p:ext uri="{BB962C8B-B14F-4D97-AF65-F5344CB8AC3E}">
        <p14:creationId xmlns:p14="http://schemas.microsoft.com/office/powerpoint/2010/main" val="123987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4368</TotalTime>
  <Words>1029</Words>
  <Application>Microsoft Macintosh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Time Series</vt:lpstr>
      <vt:lpstr>Agenda</vt:lpstr>
      <vt:lpstr>Time Series Introduction</vt:lpstr>
      <vt:lpstr>Time Series Basics</vt:lpstr>
      <vt:lpstr>Data Examining &amp; Preprocessing</vt:lpstr>
      <vt:lpstr>Volatility</vt:lpstr>
      <vt:lpstr>Volatility </vt:lpstr>
      <vt:lpstr>Introduction to ARCH </vt:lpstr>
      <vt:lpstr>PowerPoint Presentation</vt:lpstr>
      <vt:lpstr>PowerPoint Presentation</vt:lpstr>
      <vt:lpstr>PowerPoint Presentation</vt:lpstr>
      <vt:lpstr>Why an ARCH model?</vt:lpstr>
      <vt:lpstr>When to Apply ARCH?</vt:lpstr>
      <vt:lpstr>What is a GARCH model?</vt:lpstr>
      <vt:lpstr>What is GARCH?</vt:lpstr>
      <vt:lpstr>How to configure the ARCH and GARCH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Nihit Saxena</dc:creator>
  <cp:lastModifiedBy>Nihit Saxena</cp:lastModifiedBy>
  <cp:revision>2</cp:revision>
  <dcterms:created xsi:type="dcterms:W3CDTF">2021-11-19T12:40:05Z</dcterms:created>
  <dcterms:modified xsi:type="dcterms:W3CDTF">2021-11-26T08:31:20Z</dcterms:modified>
</cp:coreProperties>
</file>