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9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499-4E93-4649-A029-1B43DCEA0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8B6FC-AE18-5A49-A63C-75D56C2E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8045-B4EB-CF4A-93E2-C301AD11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9237-46E8-9446-BA3D-8A3D8E1D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0640-C000-1A4D-818C-7A4FDE27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9C0E-D189-E74F-B21A-C2591ABB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72371-F3A5-E740-89AD-514DF5AF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C1D-FD84-9045-ABB1-337F7DF2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69FE-3A60-1D47-8125-58C9E08C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B1C0-BFC0-4B47-8CE9-6DA8524F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D2F01-5D3D-D642-A170-CF1EC9E6C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18CA9-4ABD-6B43-AF58-E882239E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69E1-4A56-F44B-8786-96321095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945-AE8D-8146-94AF-4862A014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2F77-49D2-6E48-B122-BA39B371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05-8541-C346-B856-FB5809C2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71E1-CD8E-BD44-A949-CA42B894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F781-D9C9-EE4A-94FE-FF2CD6DA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4A85-744F-BD49-93E1-80FB0D14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84ED-DE1F-644F-8D27-09BDD9C8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77A-6498-D648-93EE-05D5B85C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61314-5350-2F42-BADF-C0D2F3DD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0D6D-D4E7-6946-A468-3F01B9D5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2F02-3AA7-8543-9B5E-4F7029B8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1704-F67F-B143-8087-AF62C346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4821-399F-7949-9A5D-D63A0A56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4B1D-B816-924B-A529-D6619714C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9C3F-4CA7-3644-AE98-83FAE6DBD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6BE8-9F84-694B-9E48-656BC53C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E6820-4430-D44C-B321-FFB37A59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CC09-7625-2743-A08D-AEA8C21E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E9F1-FAE6-5143-AB04-3F89F1DF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2B8D-3766-A54A-85FE-A74D4FC0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62A82-B09B-4247-A9BE-179E5315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11B84-0626-A94F-B0FB-0475D9284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E5168-F8E8-F64F-9C52-30A355D8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51987-4E67-7E40-B3D9-D29A0B71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6A9CE-1586-EF49-A6C0-CC60BA04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A4570-5E97-5545-A684-F83F75E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9486-5FBF-3A44-80A3-9230117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43208-EA61-2D47-AA2E-A73C4187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6F4D8-F75A-7848-ADE4-313E2D13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2F8F5-F62A-F14B-83EC-4163DBF4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EFF22-2C62-0E42-9BCB-A9943AF2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AE0A1-B832-784B-AFFE-B478E79D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1C82E-2661-A549-8B1F-28996613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DC16-9A7C-F642-BD2E-FC502AAC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D52F-ED4F-5841-AAC0-9313997D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1A80-6613-8F4E-86FE-93AD6B2C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7A96-E2F3-D642-A205-C3CDBC42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E70B-FDFB-9242-9997-F66E5177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5E9D-72F0-3844-AAAD-8B68DAF0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FDD7-73DC-7149-9362-5276DC88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DEA2C-5A77-A043-A322-AF1568853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208A-1886-9C46-B290-A17B0CA9B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1CC6C-1A0C-964C-8C73-D164B93C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2E6B4-D8C6-224B-80CD-F66EE54F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F048B-8507-7F42-B9B4-D3A3B085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70A71-800D-CC43-84AF-205FBE3B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AE84-0563-DC46-BC50-D3946690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DCD4-A3E6-C248-8295-3DB1B1F26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12D4-0004-4248-9B13-98939C2BDB1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6E0F-1DA3-0C47-92A5-47BBB9650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1E57-0E89-034C-BA10-1D10A098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2A6D-FEEC-1C45-8851-587C6C8A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237D-FDB6-804F-8C21-0C61EB61A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D917-316B-EB42-9EFB-3DE008AEC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18361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2CC7-77E8-3242-830C-106F6D57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Gaussian Processes for Time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8DEF-4DF2-604A-B9E3-F6800B8F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6345" cy="4351338"/>
          </a:xfrm>
        </p:spPr>
        <p:txBody>
          <a:bodyPr/>
          <a:lstStyle/>
          <a:p>
            <a:r>
              <a:rPr lang="en-IN" dirty="0"/>
              <a:t>The covariance function’s role is to describe the correlation between points. It exists several covariance functions. They generally describe the prior knowledge we have over the training points.</a:t>
            </a:r>
          </a:p>
          <a:p>
            <a:r>
              <a:rPr lang="en-IN" dirty="0"/>
              <a:t>Choosing the right kernel will incorporate fluctuations in Time Series and fit the data best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C0A25-346C-3C4E-B055-0FA25EA6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55" y="2486415"/>
            <a:ext cx="5057274" cy="25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445F-FD06-B14B-8BA0-E8D19F14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Gaussian Scikit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F64A-37EF-9D45-B149-05A7320E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WhiteKernel</a:t>
            </a:r>
            <a:r>
              <a:rPr lang="en-US" dirty="0"/>
              <a:t>: </a:t>
            </a:r>
            <a:r>
              <a:rPr lang="en-IN" dirty="0"/>
              <a:t>The main use-case of this kernel is as part of a sum-kernel where it explains the noise of the signal as independently and identically normally-distributed.</a:t>
            </a:r>
            <a:endParaRPr lang="en-US" dirty="0"/>
          </a:p>
          <a:p>
            <a:r>
              <a:rPr lang="en-US" b="1" dirty="0" err="1"/>
              <a:t>ConstantKernel</a:t>
            </a:r>
            <a:r>
              <a:rPr lang="en-US" dirty="0"/>
              <a:t>: </a:t>
            </a:r>
            <a:r>
              <a:rPr lang="en-IN" dirty="0"/>
              <a:t>Can be used as part of a product-kernel where it scales the magnitude of the other factor (kernel) or as part of a sum-kernel, where it modifies the mean of the Gaussian process.</a:t>
            </a:r>
            <a:endParaRPr lang="en-US" dirty="0"/>
          </a:p>
          <a:p>
            <a:r>
              <a:rPr lang="en-US" b="1" dirty="0" err="1"/>
              <a:t>ExpSineSquared</a:t>
            </a:r>
            <a:r>
              <a:rPr lang="en-US" dirty="0"/>
              <a:t>: </a:t>
            </a:r>
            <a:r>
              <a:rPr lang="en-IN" dirty="0"/>
              <a:t>The </a:t>
            </a:r>
            <a:r>
              <a:rPr lang="en-IN" dirty="0" err="1"/>
              <a:t>ExpSineSquared</a:t>
            </a:r>
            <a:r>
              <a:rPr lang="en-IN" dirty="0"/>
              <a:t> kernel allows one to model functions which repeat themselves exactly. It is parameterized by a length scale parameter l&gt;0 and a periodicity parameter p&gt;0.</a:t>
            </a:r>
            <a:endParaRPr lang="en-US" dirty="0"/>
          </a:p>
          <a:p>
            <a:r>
              <a:rPr lang="en-US" b="1" dirty="0" err="1"/>
              <a:t>GaussianProcessRegressor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45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C249-8170-3140-829A-60FB61A3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5F9C-1FEF-8946-AE2C-9FB813CD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Time Series</a:t>
            </a:r>
          </a:p>
          <a:p>
            <a:r>
              <a:rPr lang="en-US" dirty="0"/>
              <a:t>Date Transformation Timestamp</a:t>
            </a:r>
          </a:p>
          <a:p>
            <a:r>
              <a:rPr lang="en-US" dirty="0"/>
              <a:t>Normality</a:t>
            </a:r>
          </a:p>
          <a:p>
            <a:r>
              <a:rPr lang="en-US" dirty="0"/>
              <a:t>Gaussian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0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3D9B-5178-E242-A35E-2B11D9F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A5F4-8D6B-5F4D-BB45-44EDE6D0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573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We're going to discover how it differs from other types of data you've previously encountered and why</a:t>
            </a:r>
          </a:p>
          <a:p>
            <a:r>
              <a:rPr lang="en-IN" dirty="0"/>
              <a:t>Time series is a sequence of information which attaches a time period to each value</a:t>
            </a:r>
          </a:p>
          <a:p>
            <a:r>
              <a:rPr lang="en-IN" dirty="0"/>
              <a:t>The value can be pretty much anything measurable.</a:t>
            </a:r>
          </a:p>
          <a:p>
            <a:r>
              <a:rPr lang="en-IN" dirty="0"/>
              <a:t>It depends on time in some way, like prices, humidity or number of people.</a:t>
            </a:r>
          </a:p>
          <a:p>
            <a:r>
              <a:rPr lang="en-IN" dirty="0"/>
              <a:t>As long as the values we record are unambiguous, any medium could be measured with Time series.</a:t>
            </a:r>
          </a:p>
          <a:p>
            <a:r>
              <a:rPr lang="en-IN" dirty="0"/>
              <a:t>There aren't any limitations regarding the total time span of our Time series.</a:t>
            </a:r>
          </a:p>
          <a:p>
            <a:r>
              <a:rPr lang="en-IN" dirty="0"/>
              <a:t>It could be a minute, a day, a month or even a century.</a:t>
            </a:r>
          </a:p>
          <a:p>
            <a:r>
              <a:rPr lang="en-IN" dirty="0"/>
              <a:t>All we need is a starting and an ending point.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3074" name="Picture 2" descr="Time Series in 5-Minutes, Part 6: Modeling Time Series Data">
            <a:extLst>
              <a:ext uri="{FF2B5EF4-FFF2-40B4-BE49-F238E27FC236}">
                <a16:creationId xmlns:a16="http://schemas.microsoft.com/office/drawing/2014/main" id="{B9F5FF28-BA14-9A4C-8D02-E916BBE5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04" y="2101932"/>
            <a:ext cx="5604496" cy="31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36A8-D2A4-CF41-9593-7F40863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DB7F-C5AA-9845-8EB5-A1665D6B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Chronological Data</a:t>
            </a:r>
          </a:p>
          <a:p>
            <a:r>
              <a:rPr lang="en-US" dirty="0"/>
              <a:t>Cannot be shuffled</a:t>
            </a:r>
          </a:p>
          <a:p>
            <a:r>
              <a:rPr lang="en-US" dirty="0"/>
              <a:t>Each row indicate specific time record</a:t>
            </a:r>
          </a:p>
          <a:p>
            <a:r>
              <a:rPr lang="en-US" dirty="0"/>
              <a:t>Train – Test split happens chronologically</a:t>
            </a:r>
          </a:p>
          <a:p>
            <a:r>
              <a:rPr lang="en-US" dirty="0"/>
              <a:t>Data is analyzed univariately and </a:t>
            </a:r>
            <a:r>
              <a:rPr lang="en-US" dirty="0" err="1"/>
              <a:t>multivariately</a:t>
            </a:r>
            <a:r>
              <a:rPr lang="en-US" dirty="0"/>
              <a:t> (for given use case)</a:t>
            </a:r>
          </a:p>
          <a:p>
            <a:r>
              <a:rPr lang="en-US" dirty="0"/>
              <a:t>Nature of the data represents if it can be predicted or not</a:t>
            </a:r>
          </a:p>
        </p:txBody>
      </p:sp>
      <p:pic>
        <p:nvPicPr>
          <p:cNvPr id="2050" name="Picture 2" descr="Time Series Analysis - New Features in Maple 18 – Maplesoft">
            <a:extLst>
              <a:ext uri="{FF2B5EF4-FFF2-40B4-BE49-F238E27FC236}">
                <a16:creationId xmlns:a16="http://schemas.microsoft.com/office/drawing/2014/main" id="{7395DA3A-A923-DC42-BEEF-7C522BE8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38" y="365124"/>
            <a:ext cx="6276069" cy="21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E780C-5DE7-874C-BE81-5F83C541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25" y="4874285"/>
            <a:ext cx="4162089" cy="16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7C64-AE41-F343-B1A6-69115DF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Examining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C631-62B0-604C-BA36-F43D33AA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using Pandas – describe, head</a:t>
            </a:r>
          </a:p>
          <a:p>
            <a:r>
              <a:rPr lang="en-US" dirty="0"/>
              <a:t>Check for null values</a:t>
            </a:r>
          </a:p>
          <a:p>
            <a:r>
              <a:rPr lang="en-US" dirty="0"/>
              <a:t>Line plot for each feature</a:t>
            </a:r>
          </a:p>
          <a:p>
            <a:r>
              <a:rPr lang="en-US" dirty="0"/>
              <a:t>Convert Date from String to Date time feature</a:t>
            </a:r>
          </a:p>
          <a:p>
            <a:r>
              <a:rPr lang="en-US" dirty="0"/>
              <a:t>Setting the desired frequency</a:t>
            </a:r>
          </a:p>
          <a:p>
            <a:r>
              <a:rPr lang="en-US" dirty="0"/>
              <a:t>Handling missing Values</a:t>
            </a:r>
          </a:p>
          <a:p>
            <a:r>
              <a:rPr lang="en-US" dirty="0"/>
              <a:t>QQ plots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5F199-BB1A-E040-9231-31046F80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60" y="4762005"/>
            <a:ext cx="6504157" cy="2010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27221-E431-3842-9028-A508D349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057" y="1825625"/>
            <a:ext cx="4162089" cy="16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E48B-00E0-6C41-B9D1-C29C0F1B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F5BF-8C36-F841-9F35-998A6B0C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104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timestamp is a sequence of characters or encoded information identifying when a certain event occurred, usually giving date and time of day, sometimes accurate to a small fraction of a second.</a:t>
            </a:r>
          </a:p>
          <a:p>
            <a:r>
              <a:rPr lang="en-IN" dirty="0"/>
              <a:t>Unix time is a system for describing a point in time. It is the number of seconds that have elapsed since the Unix epoch.</a:t>
            </a:r>
          </a:p>
          <a:p>
            <a:r>
              <a:rPr lang="en-IN" dirty="0"/>
              <a:t>The Unix epoch is 00:00:00 UTC on 1 January 1970.</a:t>
            </a:r>
          </a:p>
          <a:p>
            <a:endParaRPr lang="en-US" dirty="0"/>
          </a:p>
        </p:txBody>
      </p:sp>
      <p:pic>
        <p:nvPicPr>
          <p:cNvPr id="2050" name="Picture 2" descr="Unix Epoch) Time will end in 9 years. There are only 7 &amp;quot;almost palindromes&amp;quot;  remaining. : r/interestingasfuck">
            <a:extLst>
              <a:ext uri="{FF2B5EF4-FFF2-40B4-BE49-F238E27FC236}">
                <a16:creationId xmlns:a16="http://schemas.microsoft.com/office/drawing/2014/main" id="{D4928E50-91E2-AA4E-AF00-0955FCCF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08" y="2006396"/>
            <a:ext cx="4833257" cy="34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3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699-786C-B242-9284-659D62A1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A159-1A10-AA48-B404-C2178973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1374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Normal distribution, also known as the Gaussian distribution, is </a:t>
            </a:r>
            <a:r>
              <a:rPr lang="en-IN" b="1" dirty="0"/>
              <a:t>a probability distribution that is symmetric about the mean</a:t>
            </a:r>
            <a:r>
              <a:rPr lang="en-IN" dirty="0"/>
              <a:t>, showing that data near the mean are more frequent in occurrence than data far from the mean.</a:t>
            </a:r>
          </a:p>
          <a:p>
            <a:r>
              <a:rPr lang="en-IN" dirty="0"/>
              <a:t>The normal distribution is </a:t>
            </a:r>
            <a:r>
              <a:rPr lang="en-IN" b="1" dirty="0"/>
              <a:t>a continuous probability distribution that is symmetrical around its mean</a:t>
            </a:r>
            <a:r>
              <a:rPr lang="en-IN" dirty="0"/>
              <a:t>, most of the observations cluster around the central peak, and the probabilities for values further away from the mean taper off equally in both directions.</a:t>
            </a:r>
          </a:p>
        </p:txBody>
      </p:sp>
      <p:pic>
        <p:nvPicPr>
          <p:cNvPr id="1026" name="Picture 2" descr="Normal distribution - Wikipedia">
            <a:extLst>
              <a:ext uri="{FF2B5EF4-FFF2-40B4-BE49-F238E27FC236}">
                <a16:creationId xmlns:a16="http://schemas.microsoft.com/office/drawing/2014/main" id="{25A1EB40-0E93-014E-BB4D-832DC08D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74" y="1825625"/>
            <a:ext cx="4505634" cy="287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7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AF6-A290-C049-BACC-590D841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B90F-39BC-EB41-B058-9F327633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Gaussian Processes are a generalization of the Gaussian probability distribution and can be used as the basis for sophisticated non-parametric machine learning algorithms for classification and regression.</a:t>
            </a:r>
          </a:p>
          <a:p>
            <a:r>
              <a:rPr lang="en-IN" dirty="0"/>
              <a:t>Gaussian probability distribution functions summarize the distribution of random variables, whereas Gaussian processes summarize the properties of the functions, e.g. the parameters of the functions.</a:t>
            </a:r>
          </a:p>
          <a:p>
            <a:r>
              <a:rPr lang="en-IN" dirty="0"/>
              <a:t>Gaussian processes can be used as a machine learning algorithm for classification predictive modelling.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1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8801-CCC9-9B48-A9D6-1F48C93F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2911-996A-C542-A66E-9CAF9C28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Gaussian processes require specifying a kernel that controls how examples relate to each other; specifically, it defines the covariance function of the data.</a:t>
            </a:r>
          </a:p>
          <a:p>
            <a:r>
              <a:rPr lang="en-IN" dirty="0"/>
              <a:t>The way that examples are grouped using the kernel controls how the model “</a:t>
            </a:r>
            <a:r>
              <a:rPr lang="en-IN" i="1" dirty="0"/>
              <a:t>perceives</a:t>
            </a:r>
            <a:r>
              <a:rPr lang="en-IN" dirty="0"/>
              <a:t>” the examples, given that it assumes that examples that are “</a:t>
            </a:r>
            <a:r>
              <a:rPr lang="en-IN" i="1" dirty="0"/>
              <a:t>close</a:t>
            </a:r>
            <a:r>
              <a:rPr lang="en-IN" dirty="0"/>
              <a:t>” to each other have the same class label.</a:t>
            </a:r>
          </a:p>
          <a:p>
            <a:r>
              <a:rPr lang="en-IN" dirty="0"/>
              <a:t>Therefore, it is important to both test different kernel functions for the model and different configurations for sophisticated kernel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696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Time Series</vt:lpstr>
      <vt:lpstr>Agenda</vt:lpstr>
      <vt:lpstr>Time Series Introduction</vt:lpstr>
      <vt:lpstr>Time Series Basics</vt:lpstr>
      <vt:lpstr>Data Examining &amp; Preprocessing</vt:lpstr>
      <vt:lpstr>Date Timestamp</vt:lpstr>
      <vt:lpstr>Normal Distribution</vt:lpstr>
      <vt:lpstr>Gaussian Process</vt:lpstr>
      <vt:lpstr>Gaussian Kernel</vt:lpstr>
      <vt:lpstr>Gaussian Processes for Time Series</vt:lpstr>
      <vt:lpstr>Hyperparameters Gaussian Scikit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Nihit Saxena</dc:creator>
  <cp:lastModifiedBy>Nihit Saxena</cp:lastModifiedBy>
  <cp:revision>2</cp:revision>
  <dcterms:created xsi:type="dcterms:W3CDTF">2021-11-18T06:22:04Z</dcterms:created>
  <dcterms:modified xsi:type="dcterms:W3CDTF">2021-11-19T12:39:58Z</dcterms:modified>
</cp:coreProperties>
</file>