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3" r:id="rId5"/>
    <p:sldId id="264" r:id="rId6"/>
    <p:sldId id="265" r:id="rId7"/>
    <p:sldId id="266" r:id="rId8"/>
    <p:sldId id="267" r:id="rId9"/>
    <p:sldId id="268" r:id="rId10"/>
    <p:sldId id="269" r:id="rId11"/>
    <p:sldId id="270" r:id="rId12"/>
    <p:sldId id="259"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03"/>
  </p:normalViewPr>
  <p:slideViewPr>
    <p:cSldViewPr snapToGrid="0" snapToObjects="1">
      <p:cViewPr varScale="1">
        <p:scale>
          <a:sx n="114" d="100"/>
          <a:sy n="114"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2A44C3-D8BB-4AEF-A3EE-695F4982CB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04D4C24-6A1B-4F0B-94BE-E3B3B6DF66A5}">
      <dgm:prSet/>
      <dgm:spPr/>
      <dgm:t>
        <a:bodyPr/>
        <a:lstStyle/>
        <a:p>
          <a:pPr>
            <a:lnSpc>
              <a:spcPct val="100000"/>
            </a:lnSpc>
          </a:pPr>
          <a:r>
            <a:rPr lang="en-IN" b="1"/>
            <a:t>Symbolic Regression (SR)</a:t>
          </a:r>
          <a:r>
            <a:rPr lang="en-IN"/>
            <a:t> is a type of Regression Analysis that searches the space of mathematical expressions to find the model that best fits a given dataset, both in terms of accuracy and simplicity. </a:t>
          </a:r>
          <a:endParaRPr lang="en-US"/>
        </a:p>
      </dgm:t>
    </dgm:pt>
    <dgm:pt modelId="{CF480F75-E328-46F7-AF2B-A664BB5E37D4}" type="parTrans" cxnId="{1D31D1D7-8493-4832-8446-D9CEB0DB4896}">
      <dgm:prSet/>
      <dgm:spPr/>
      <dgm:t>
        <a:bodyPr/>
        <a:lstStyle/>
        <a:p>
          <a:endParaRPr lang="en-US"/>
        </a:p>
      </dgm:t>
    </dgm:pt>
    <dgm:pt modelId="{34AA4AA6-0A23-4130-A56A-C021303D9C7C}" type="sibTrans" cxnId="{1D31D1D7-8493-4832-8446-D9CEB0DB4896}">
      <dgm:prSet/>
      <dgm:spPr/>
      <dgm:t>
        <a:bodyPr/>
        <a:lstStyle/>
        <a:p>
          <a:endParaRPr lang="en-US"/>
        </a:p>
      </dgm:t>
    </dgm:pt>
    <dgm:pt modelId="{014494BC-0BA8-412A-B15D-77ACD034C51A}">
      <dgm:prSet/>
      <dgm:spPr/>
      <dgm:t>
        <a:bodyPr/>
        <a:lstStyle/>
        <a:p>
          <a:pPr>
            <a:lnSpc>
              <a:spcPct val="100000"/>
            </a:lnSpc>
          </a:pPr>
          <a:r>
            <a:rPr lang="en-IN"/>
            <a:t>The task of identifying a mathematical expression that best fits a provided dataset of input and output values. Due to the richness of the space of mathematical expressions, symbolic regression is generally a challenging problem.</a:t>
          </a:r>
          <a:endParaRPr lang="en-US"/>
        </a:p>
      </dgm:t>
    </dgm:pt>
    <dgm:pt modelId="{84DF3135-7950-4FEA-8997-0DD26C6934EE}" type="parTrans" cxnId="{0B8D24BC-A544-4A26-9D58-B8475927326C}">
      <dgm:prSet/>
      <dgm:spPr/>
      <dgm:t>
        <a:bodyPr/>
        <a:lstStyle/>
        <a:p>
          <a:endParaRPr lang="en-US"/>
        </a:p>
      </dgm:t>
    </dgm:pt>
    <dgm:pt modelId="{DEE12E74-E2D6-4C9A-9D3D-89552AFFE52F}" type="sibTrans" cxnId="{0B8D24BC-A544-4A26-9D58-B8475927326C}">
      <dgm:prSet/>
      <dgm:spPr/>
      <dgm:t>
        <a:bodyPr/>
        <a:lstStyle/>
        <a:p>
          <a:endParaRPr lang="en-US"/>
        </a:p>
      </dgm:t>
    </dgm:pt>
    <dgm:pt modelId="{5F2CC793-88A8-443A-946D-E7E0678BA693}" type="pres">
      <dgm:prSet presAssocID="{962A44C3-D8BB-4AEF-A3EE-695F4982CB55}" presName="root" presStyleCnt="0">
        <dgm:presLayoutVars>
          <dgm:dir/>
          <dgm:resizeHandles val="exact"/>
        </dgm:presLayoutVars>
      </dgm:prSet>
      <dgm:spPr/>
    </dgm:pt>
    <dgm:pt modelId="{A7568173-AD09-4162-A6E8-668D5AB29770}" type="pres">
      <dgm:prSet presAssocID="{104D4C24-6A1B-4F0B-94BE-E3B3B6DF66A5}" presName="compNode" presStyleCnt="0"/>
      <dgm:spPr/>
    </dgm:pt>
    <dgm:pt modelId="{582EB761-0A58-4A63-B10E-202FCED07821}" type="pres">
      <dgm:prSet presAssocID="{104D4C24-6A1B-4F0B-94BE-E3B3B6DF66A5}" presName="bgRect" presStyleLbl="bgShp" presStyleIdx="0" presStyleCnt="2"/>
      <dgm:spPr/>
    </dgm:pt>
    <dgm:pt modelId="{B05CED05-885D-4F96-B35F-CCCAEA20111A}" type="pres">
      <dgm:prSet presAssocID="{104D4C24-6A1B-4F0B-94BE-E3B3B6DF66A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18EFB8BB-8884-4BCC-A011-38D3D83A680D}" type="pres">
      <dgm:prSet presAssocID="{104D4C24-6A1B-4F0B-94BE-E3B3B6DF66A5}" presName="spaceRect" presStyleCnt="0"/>
      <dgm:spPr/>
    </dgm:pt>
    <dgm:pt modelId="{C55B1473-3EE4-4F22-8D45-6EA999706058}" type="pres">
      <dgm:prSet presAssocID="{104D4C24-6A1B-4F0B-94BE-E3B3B6DF66A5}" presName="parTx" presStyleLbl="revTx" presStyleIdx="0" presStyleCnt="2">
        <dgm:presLayoutVars>
          <dgm:chMax val="0"/>
          <dgm:chPref val="0"/>
        </dgm:presLayoutVars>
      </dgm:prSet>
      <dgm:spPr/>
    </dgm:pt>
    <dgm:pt modelId="{EB91D954-A1F8-45D0-8F26-A4E354A78AC6}" type="pres">
      <dgm:prSet presAssocID="{34AA4AA6-0A23-4130-A56A-C021303D9C7C}" presName="sibTrans" presStyleCnt="0"/>
      <dgm:spPr/>
    </dgm:pt>
    <dgm:pt modelId="{BF9E8462-635E-4CCB-AC7B-633EA11AF294}" type="pres">
      <dgm:prSet presAssocID="{014494BC-0BA8-412A-B15D-77ACD034C51A}" presName="compNode" presStyleCnt="0"/>
      <dgm:spPr/>
    </dgm:pt>
    <dgm:pt modelId="{2157F8A8-C40D-4417-A512-B63229649784}" type="pres">
      <dgm:prSet presAssocID="{014494BC-0BA8-412A-B15D-77ACD034C51A}" presName="bgRect" presStyleLbl="bgShp" presStyleIdx="1" presStyleCnt="2"/>
      <dgm:spPr/>
    </dgm:pt>
    <dgm:pt modelId="{98B4C41B-DEF0-4418-9E62-FE098D3B1A16}" type="pres">
      <dgm:prSet presAssocID="{014494BC-0BA8-412A-B15D-77ACD034C51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6B07389E-CC5E-445D-BF25-A879E730EDA7}" type="pres">
      <dgm:prSet presAssocID="{014494BC-0BA8-412A-B15D-77ACD034C51A}" presName="spaceRect" presStyleCnt="0"/>
      <dgm:spPr/>
    </dgm:pt>
    <dgm:pt modelId="{2877661B-256E-44A4-A62C-B7F143F547DB}" type="pres">
      <dgm:prSet presAssocID="{014494BC-0BA8-412A-B15D-77ACD034C51A}" presName="parTx" presStyleLbl="revTx" presStyleIdx="1" presStyleCnt="2">
        <dgm:presLayoutVars>
          <dgm:chMax val="0"/>
          <dgm:chPref val="0"/>
        </dgm:presLayoutVars>
      </dgm:prSet>
      <dgm:spPr/>
    </dgm:pt>
  </dgm:ptLst>
  <dgm:cxnLst>
    <dgm:cxn modelId="{083BBC86-D682-4D8F-BF59-F5250E902C7B}" type="presOf" srcId="{962A44C3-D8BB-4AEF-A3EE-695F4982CB55}" destId="{5F2CC793-88A8-443A-946D-E7E0678BA693}" srcOrd="0" destOrd="0" presId="urn:microsoft.com/office/officeart/2018/2/layout/IconVerticalSolidList"/>
    <dgm:cxn modelId="{0B8D24BC-A544-4A26-9D58-B8475927326C}" srcId="{962A44C3-D8BB-4AEF-A3EE-695F4982CB55}" destId="{014494BC-0BA8-412A-B15D-77ACD034C51A}" srcOrd="1" destOrd="0" parTransId="{84DF3135-7950-4FEA-8997-0DD26C6934EE}" sibTransId="{DEE12E74-E2D6-4C9A-9D3D-89552AFFE52F}"/>
    <dgm:cxn modelId="{4DC82ACB-5409-4B47-A17C-F2C4A23C0A59}" type="presOf" srcId="{014494BC-0BA8-412A-B15D-77ACD034C51A}" destId="{2877661B-256E-44A4-A62C-B7F143F547DB}" srcOrd="0" destOrd="0" presId="urn:microsoft.com/office/officeart/2018/2/layout/IconVerticalSolidList"/>
    <dgm:cxn modelId="{1D31D1D7-8493-4832-8446-D9CEB0DB4896}" srcId="{962A44C3-D8BB-4AEF-A3EE-695F4982CB55}" destId="{104D4C24-6A1B-4F0B-94BE-E3B3B6DF66A5}" srcOrd="0" destOrd="0" parTransId="{CF480F75-E328-46F7-AF2B-A664BB5E37D4}" sibTransId="{34AA4AA6-0A23-4130-A56A-C021303D9C7C}"/>
    <dgm:cxn modelId="{9EE653FC-3743-4F1D-BE3D-81A3B0D63E7A}" type="presOf" srcId="{104D4C24-6A1B-4F0B-94BE-E3B3B6DF66A5}" destId="{C55B1473-3EE4-4F22-8D45-6EA999706058}" srcOrd="0" destOrd="0" presId="urn:microsoft.com/office/officeart/2018/2/layout/IconVerticalSolidList"/>
    <dgm:cxn modelId="{042F4FDA-76A7-4BDC-B222-8743C7AD25FA}" type="presParOf" srcId="{5F2CC793-88A8-443A-946D-E7E0678BA693}" destId="{A7568173-AD09-4162-A6E8-668D5AB29770}" srcOrd="0" destOrd="0" presId="urn:microsoft.com/office/officeart/2018/2/layout/IconVerticalSolidList"/>
    <dgm:cxn modelId="{4627A20D-0C3C-4E73-A1C6-2633A367F8DC}" type="presParOf" srcId="{A7568173-AD09-4162-A6E8-668D5AB29770}" destId="{582EB761-0A58-4A63-B10E-202FCED07821}" srcOrd="0" destOrd="0" presId="urn:microsoft.com/office/officeart/2018/2/layout/IconVerticalSolidList"/>
    <dgm:cxn modelId="{37179187-127F-46A1-85F5-6695218FAC22}" type="presParOf" srcId="{A7568173-AD09-4162-A6E8-668D5AB29770}" destId="{B05CED05-885D-4F96-B35F-CCCAEA20111A}" srcOrd="1" destOrd="0" presId="urn:microsoft.com/office/officeart/2018/2/layout/IconVerticalSolidList"/>
    <dgm:cxn modelId="{A1FF6406-277F-4143-8A0A-8048F673DCA3}" type="presParOf" srcId="{A7568173-AD09-4162-A6E8-668D5AB29770}" destId="{18EFB8BB-8884-4BCC-A011-38D3D83A680D}" srcOrd="2" destOrd="0" presId="urn:microsoft.com/office/officeart/2018/2/layout/IconVerticalSolidList"/>
    <dgm:cxn modelId="{373F0020-63C4-480E-815F-D3A1B3438261}" type="presParOf" srcId="{A7568173-AD09-4162-A6E8-668D5AB29770}" destId="{C55B1473-3EE4-4F22-8D45-6EA999706058}" srcOrd="3" destOrd="0" presId="urn:microsoft.com/office/officeart/2018/2/layout/IconVerticalSolidList"/>
    <dgm:cxn modelId="{C484D08A-E38B-4940-97E6-5129F31E0084}" type="presParOf" srcId="{5F2CC793-88A8-443A-946D-E7E0678BA693}" destId="{EB91D954-A1F8-45D0-8F26-A4E354A78AC6}" srcOrd="1" destOrd="0" presId="urn:microsoft.com/office/officeart/2018/2/layout/IconVerticalSolidList"/>
    <dgm:cxn modelId="{A8A13C1D-EBC5-48C2-B485-95E004ABB391}" type="presParOf" srcId="{5F2CC793-88A8-443A-946D-E7E0678BA693}" destId="{BF9E8462-635E-4CCB-AC7B-633EA11AF294}" srcOrd="2" destOrd="0" presId="urn:microsoft.com/office/officeart/2018/2/layout/IconVerticalSolidList"/>
    <dgm:cxn modelId="{EEA84DA8-D532-4D95-B528-983A7D0B9D12}" type="presParOf" srcId="{BF9E8462-635E-4CCB-AC7B-633EA11AF294}" destId="{2157F8A8-C40D-4417-A512-B63229649784}" srcOrd="0" destOrd="0" presId="urn:microsoft.com/office/officeart/2018/2/layout/IconVerticalSolidList"/>
    <dgm:cxn modelId="{F3093420-6C40-475A-BEB9-6B1C4C91F1C3}" type="presParOf" srcId="{BF9E8462-635E-4CCB-AC7B-633EA11AF294}" destId="{98B4C41B-DEF0-4418-9E62-FE098D3B1A16}" srcOrd="1" destOrd="0" presId="urn:microsoft.com/office/officeart/2018/2/layout/IconVerticalSolidList"/>
    <dgm:cxn modelId="{A1F413ED-76AF-4AEE-ABF8-49F572DC850B}" type="presParOf" srcId="{BF9E8462-635E-4CCB-AC7B-633EA11AF294}" destId="{6B07389E-CC5E-445D-BF25-A879E730EDA7}" srcOrd="2" destOrd="0" presId="urn:microsoft.com/office/officeart/2018/2/layout/IconVerticalSolidList"/>
    <dgm:cxn modelId="{D3016094-DDE3-41AE-94CD-50A90C9E1561}" type="presParOf" srcId="{BF9E8462-635E-4CCB-AC7B-633EA11AF294}" destId="{2877661B-256E-44A4-A62C-B7F143F547D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2EB761-0A58-4A63-B10E-202FCED07821}">
      <dsp:nvSpPr>
        <dsp:cNvPr id="0" name=""/>
        <dsp:cNvSpPr/>
      </dsp:nvSpPr>
      <dsp:spPr>
        <a:xfrm>
          <a:off x="0" y="669365"/>
          <a:ext cx="6713552" cy="123575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5CED05-885D-4F96-B35F-CCCAEA20111A}">
      <dsp:nvSpPr>
        <dsp:cNvPr id="0" name=""/>
        <dsp:cNvSpPr/>
      </dsp:nvSpPr>
      <dsp:spPr>
        <a:xfrm>
          <a:off x="373814" y="947409"/>
          <a:ext cx="679663" cy="6796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5B1473-3EE4-4F22-8D45-6EA999706058}">
      <dsp:nvSpPr>
        <dsp:cNvPr id="0" name=""/>
        <dsp:cNvSpPr/>
      </dsp:nvSpPr>
      <dsp:spPr>
        <a:xfrm>
          <a:off x="1427293" y="669365"/>
          <a:ext cx="5286258" cy="1235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784" tIns="130784" rIns="130784" bIns="130784" numCol="1" spcCol="1270" anchor="ctr" anchorCtr="0">
          <a:noAutofit/>
        </a:bodyPr>
        <a:lstStyle/>
        <a:p>
          <a:pPr marL="0" lvl="0" indent="0" algn="l" defTabSz="666750">
            <a:lnSpc>
              <a:spcPct val="100000"/>
            </a:lnSpc>
            <a:spcBef>
              <a:spcPct val="0"/>
            </a:spcBef>
            <a:spcAft>
              <a:spcPct val="35000"/>
            </a:spcAft>
            <a:buNone/>
          </a:pPr>
          <a:r>
            <a:rPr lang="en-IN" sz="1500" b="1" kern="1200"/>
            <a:t>Symbolic Regression (SR)</a:t>
          </a:r>
          <a:r>
            <a:rPr lang="en-IN" sz="1500" kern="1200"/>
            <a:t> is a type of Regression Analysis that searches the space of mathematical expressions to find the model that best fits a given dataset, both in terms of accuracy and simplicity. </a:t>
          </a:r>
          <a:endParaRPr lang="en-US" sz="1500" kern="1200"/>
        </a:p>
      </dsp:txBody>
      <dsp:txXfrm>
        <a:off x="1427293" y="669365"/>
        <a:ext cx="5286258" cy="1235751"/>
      </dsp:txXfrm>
    </dsp:sp>
    <dsp:sp modelId="{2157F8A8-C40D-4417-A512-B63229649784}">
      <dsp:nvSpPr>
        <dsp:cNvPr id="0" name=""/>
        <dsp:cNvSpPr/>
      </dsp:nvSpPr>
      <dsp:spPr>
        <a:xfrm>
          <a:off x="0" y="2214054"/>
          <a:ext cx="6713552" cy="123575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B4C41B-DEF0-4418-9E62-FE098D3B1A16}">
      <dsp:nvSpPr>
        <dsp:cNvPr id="0" name=""/>
        <dsp:cNvSpPr/>
      </dsp:nvSpPr>
      <dsp:spPr>
        <a:xfrm>
          <a:off x="373814" y="2492099"/>
          <a:ext cx="679663" cy="6796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77661B-256E-44A4-A62C-B7F143F547DB}">
      <dsp:nvSpPr>
        <dsp:cNvPr id="0" name=""/>
        <dsp:cNvSpPr/>
      </dsp:nvSpPr>
      <dsp:spPr>
        <a:xfrm>
          <a:off x="1427293" y="2214054"/>
          <a:ext cx="5286258" cy="1235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784" tIns="130784" rIns="130784" bIns="130784" numCol="1" spcCol="1270" anchor="ctr" anchorCtr="0">
          <a:noAutofit/>
        </a:bodyPr>
        <a:lstStyle/>
        <a:p>
          <a:pPr marL="0" lvl="0" indent="0" algn="l" defTabSz="666750">
            <a:lnSpc>
              <a:spcPct val="100000"/>
            </a:lnSpc>
            <a:spcBef>
              <a:spcPct val="0"/>
            </a:spcBef>
            <a:spcAft>
              <a:spcPct val="35000"/>
            </a:spcAft>
            <a:buNone/>
          </a:pPr>
          <a:r>
            <a:rPr lang="en-IN" sz="1500" kern="1200"/>
            <a:t>The task of identifying a mathematical expression that best fits a provided dataset of input and output values. Due to the richness of the space of mathematical expressions, symbolic regression is generally a challenging problem.</a:t>
          </a:r>
          <a:endParaRPr lang="en-US" sz="1500" kern="1200"/>
        </a:p>
      </dsp:txBody>
      <dsp:txXfrm>
        <a:off x="1427293" y="2214054"/>
        <a:ext cx="5286258" cy="123575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9B967-F577-3140-AB7F-1560AC20484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1AC2FB5-D7BA-9440-82C7-886E8CBC64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C85A3FD-0D92-A24A-8DA1-2D2D61757DD2}"/>
              </a:ext>
            </a:extLst>
          </p:cNvPr>
          <p:cNvSpPr>
            <a:spLocks noGrp="1"/>
          </p:cNvSpPr>
          <p:nvPr>
            <p:ph type="dt" sz="half" idx="10"/>
          </p:nvPr>
        </p:nvSpPr>
        <p:spPr/>
        <p:txBody>
          <a:bodyPr/>
          <a:lstStyle/>
          <a:p>
            <a:fld id="{661559AF-13E4-F24A-B99B-CF2A69778209}" type="datetimeFigureOut">
              <a:rPr lang="en-US" smtClean="0"/>
              <a:t>10/27/21</a:t>
            </a:fld>
            <a:endParaRPr lang="en-US"/>
          </a:p>
        </p:txBody>
      </p:sp>
      <p:sp>
        <p:nvSpPr>
          <p:cNvPr id="5" name="Footer Placeholder 4">
            <a:extLst>
              <a:ext uri="{FF2B5EF4-FFF2-40B4-BE49-F238E27FC236}">
                <a16:creationId xmlns:a16="http://schemas.microsoft.com/office/drawing/2014/main" id="{469B7698-45F0-1A4E-9B1B-8789BFC6B9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05D0-7BE5-B244-A9AD-A9146636F435}"/>
              </a:ext>
            </a:extLst>
          </p:cNvPr>
          <p:cNvSpPr>
            <a:spLocks noGrp="1"/>
          </p:cNvSpPr>
          <p:nvPr>
            <p:ph type="sldNum" sz="quarter" idx="12"/>
          </p:nvPr>
        </p:nvSpPr>
        <p:spPr/>
        <p:txBody>
          <a:bodyPr/>
          <a:lstStyle/>
          <a:p>
            <a:fld id="{8E6E7D3A-6399-7645-BD10-A5C9FDE3B2D4}" type="slidenum">
              <a:rPr lang="en-US" smtClean="0"/>
              <a:t>‹#›</a:t>
            </a:fld>
            <a:endParaRPr lang="en-US"/>
          </a:p>
        </p:txBody>
      </p:sp>
    </p:spTree>
    <p:extLst>
      <p:ext uri="{BB962C8B-B14F-4D97-AF65-F5344CB8AC3E}">
        <p14:creationId xmlns:p14="http://schemas.microsoft.com/office/powerpoint/2010/main" val="523526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A91C-DAF2-D743-8C00-7A3E995B981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BA7D4D8-96CA-2E4A-9FAC-A9BC342A225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8154006-B84C-FD46-BAC2-E3F78AFD9FCD}"/>
              </a:ext>
            </a:extLst>
          </p:cNvPr>
          <p:cNvSpPr>
            <a:spLocks noGrp="1"/>
          </p:cNvSpPr>
          <p:nvPr>
            <p:ph type="dt" sz="half" idx="10"/>
          </p:nvPr>
        </p:nvSpPr>
        <p:spPr/>
        <p:txBody>
          <a:bodyPr/>
          <a:lstStyle/>
          <a:p>
            <a:fld id="{661559AF-13E4-F24A-B99B-CF2A69778209}" type="datetimeFigureOut">
              <a:rPr lang="en-US" smtClean="0"/>
              <a:t>10/27/21</a:t>
            </a:fld>
            <a:endParaRPr lang="en-US"/>
          </a:p>
        </p:txBody>
      </p:sp>
      <p:sp>
        <p:nvSpPr>
          <p:cNvPr id="5" name="Footer Placeholder 4">
            <a:extLst>
              <a:ext uri="{FF2B5EF4-FFF2-40B4-BE49-F238E27FC236}">
                <a16:creationId xmlns:a16="http://schemas.microsoft.com/office/drawing/2014/main" id="{B443F3B6-ADFE-3140-8C47-E9B7D3E52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BCC584-EB13-4E41-909F-6572B3AE1785}"/>
              </a:ext>
            </a:extLst>
          </p:cNvPr>
          <p:cNvSpPr>
            <a:spLocks noGrp="1"/>
          </p:cNvSpPr>
          <p:nvPr>
            <p:ph type="sldNum" sz="quarter" idx="12"/>
          </p:nvPr>
        </p:nvSpPr>
        <p:spPr/>
        <p:txBody>
          <a:bodyPr/>
          <a:lstStyle/>
          <a:p>
            <a:fld id="{8E6E7D3A-6399-7645-BD10-A5C9FDE3B2D4}" type="slidenum">
              <a:rPr lang="en-US" smtClean="0"/>
              <a:t>‹#›</a:t>
            </a:fld>
            <a:endParaRPr lang="en-US"/>
          </a:p>
        </p:txBody>
      </p:sp>
    </p:spTree>
    <p:extLst>
      <p:ext uri="{BB962C8B-B14F-4D97-AF65-F5344CB8AC3E}">
        <p14:creationId xmlns:p14="http://schemas.microsoft.com/office/powerpoint/2010/main" val="3095872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978AEE-D41D-7940-A7DC-89B9E4FBF18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85FE1D7-ED78-BA4B-8EB6-6DAACF86AB3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7CCED30-3344-4547-BAA0-7AD57939D493}"/>
              </a:ext>
            </a:extLst>
          </p:cNvPr>
          <p:cNvSpPr>
            <a:spLocks noGrp="1"/>
          </p:cNvSpPr>
          <p:nvPr>
            <p:ph type="dt" sz="half" idx="10"/>
          </p:nvPr>
        </p:nvSpPr>
        <p:spPr/>
        <p:txBody>
          <a:bodyPr/>
          <a:lstStyle/>
          <a:p>
            <a:fld id="{661559AF-13E4-F24A-B99B-CF2A69778209}" type="datetimeFigureOut">
              <a:rPr lang="en-US" smtClean="0"/>
              <a:t>10/27/21</a:t>
            </a:fld>
            <a:endParaRPr lang="en-US"/>
          </a:p>
        </p:txBody>
      </p:sp>
      <p:sp>
        <p:nvSpPr>
          <p:cNvPr id="5" name="Footer Placeholder 4">
            <a:extLst>
              <a:ext uri="{FF2B5EF4-FFF2-40B4-BE49-F238E27FC236}">
                <a16:creationId xmlns:a16="http://schemas.microsoft.com/office/drawing/2014/main" id="{A8585D28-D2C7-774D-AC67-B3BE5F9562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4A084-FFD6-BD42-9999-4FC93F03EECB}"/>
              </a:ext>
            </a:extLst>
          </p:cNvPr>
          <p:cNvSpPr>
            <a:spLocks noGrp="1"/>
          </p:cNvSpPr>
          <p:nvPr>
            <p:ph type="sldNum" sz="quarter" idx="12"/>
          </p:nvPr>
        </p:nvSpPr>
        <p:spPr/>
        <p:txBody>
          <a:bodyPr/>
          <a:lstStyle/>
          <a:p>
            <a:fld id="{8E6E7D3A-6399-7645-BD10-A5C9FDE3B2D4}" type="slidenum">
              <a:rPr lang="en-US" smtClean="0"/>
              <a:t>‹#›</a:t>
            </a:fld>
            <a:endParaRPr lang="en-US"/>
          </a:p>
        </p:txBody>
      </p:sp>
    </p:spTree>
    <p:extLst>
      <p:ext uri="{BB962C8B-B14F-4D97-AF65-F5344CB8AC3E}">
        <p14:creationId xmlns:p14="http://schemas.microsoft.com/office/powerpoint/2010/main" val="3333177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899B-0268-824E-958E-9D22C0A5929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35E7D45-5E32-9840-ABB2-8ACC12C13F2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28B02F5-AF8C-BD47-A470-0948D5BF0D11}"/>
              </a:ext>
            </a:extLst>
          </p:cNvPr>
          <p:cNvSpPr>
            <a:spLocks noGrp="1"/>
          </p:cNvSpPr>
          <p:nvPr>
            <p:ph type="dt" sz="half" idx="10"/>
          </p:nvPr>
        </p:nvSpPr>
        <p:spPr/>
        <p:txBody>
          <a:bodyPr/>
          <a:lstStyle/>
          <a:p>
            <a:fld id="{661559AF-13E4-F24A-B99B-CF2A69778209}" type="datetimeFigureOut">
              <a:rPr lang="en-US" smtClean="0"/>
              <a:t>10/27/21</a:t>
            </a:fld>
            <a:endParaRPr lang="en-US"/>
          </a:p>
        </p:txBody>
      </p:sp>
      <p:sp>
        <p:nvSpPr>
          <p:cNvPr id="5" name="Footer Placeholder 4">
            <a:extLst>
              <a:ext uri="{FF2B5EF4-FFF2-40B4-BE49-F238E27FC236}">
                <a16:creationId xmlns:a16="http://schemas.microsoft.com/office/drawing/2014/main" id="{6FD1C789-25F7-694E-8C2E-F099FAE158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60619D-5765-1B40-8379-8E3E02AF1CE2}"/>
              </a:ext>
            </a:extLst>
          </p:cNvPr>
          <p:cNvSpPr>
            <a:spLocks noGrp="1"/>
          </p:cNvSpPr>
          <p:nvPr>
            <p:ph type="sldNum" sz="quarter" idx="12"/>
          </p:nvPr>
        </p:nvSpPr>
        <p:spPr/>
        <p:txBody>
          <a:bodyPr/>
          <a:lstStyle/>
          <a:p>
            <a:fld id="{8E6E7D3A-6399-7645-BD10-A5C9FDE3B2D4}" type="slidenum">
              <a:rPr lang="en-US" smtClean="0"/>
              <a:t>‹#›</a:t>
            </a:fld>
            <a:endParaRPr lang="en-US"/>
          </a:p>
        </p:txBody>
      </p:sp>
    </p:spTree>
    <p:extLst>
      <p:ext uri="{BB962C8B-B14F-4D97-AF65-F5344CB8AC3E}">
        <p14:creationId xmlns:p14="http://schemas.microsoft.com/office/powerpoint/2010/main" val="2213627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1100-01A5-804C-9BB1-33561346F5A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148CA62-6905-5A46-9032-4ACE2AB0CD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1AFD155-8F7E-BD48-8D47-1840B3B8C214}"/>
              </a:ext>
            </a:extLst>
          </p:cNvPr>
          <p:cNvSpPr>
            <a:spLocks noGrp="1"/>
          </p:cNvSpPr>
          <p:nvPr>
            <p:ph type="dt" sz="half" idx="10"/>
          </p:nvPr>
        </p:nvSpPr>
        <p:spPr/>
        <p:txBody>
          <a:bodyPr/>
          <a:lstStyle/>
          <a:p>
            <a:fld id="{661559AF-13E4-F24A-B99B-CF2A69778209}" type="datetimeFigureOut">
              <a:rPr lang="en-US" smtClean="0"/>
              <a:t>10/27/21</a:t>
            </a:fld>
            <a:endParaRPr lang="en-US"/>
          </a:p>
        </p:txBody>
      </p:sp>
      <p:sp>
        <p:nvSpPr>
          <p:cNvPr id="5" name="Footer Placeholder 4">
            <a:extLst>
              <a:ext uri="{FF2B5EF4-FFF2-40B4-BE49-F238E27FC236}">
                <a16:creationId xmlns:a16="http://schemas.microsoft.com/office/drawing/2014/main" id="{5F567222-BC12-BD4C-ABB1-7508437842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2C111-BC74-8442-9C73-55A0CDCC3972}"/>
              </a:ext>
            </a:extLst>
          </p:cNvPr>
          <p:cNvSpPr>
            <a:spLocks noGrp="1"/>
          </p:cNvSpPr>
          <p:nvPr>
            <p:ph type="sldNum" sz="quarter" idx="12"/>
          </p:nvPr>
        </p:nvSpPr>
        <p:spPr/>
        <p:txBody>
          <a:bodyPr/>
          <a:lstStyle/>
          <a:p>
            <a:fld id="{8E6E7D3A-6399-7645-BD10-A5C9FDE3B2D4}" type="slidenum">
              <a:rPr lang="en-US" smtClean="0"/>
              <a:t>‹#›</a:t>
            </a:fld>
            <a:endParaRPr lang="en-US"/>
          </a:p>
        </p:txBody>
      </p:sp>
    </p:spTree>
    <p:extLst>
      <p:ext uri="{BB962C8B-B14F-4D97-AF65-F5344CB8AC3E}">
        <p14:creationId xmlns:p14="http://schemas.microsoft.com/office/powerpoint/2010/main" val="1097503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830E5-FC0B-8A4A-87E3-4CBF31F3185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84A524E-C9D0-3E4B-B330-E4B49E375B6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663C8FB-7BB7-E64C-8FAC-F881F09BC54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862E89E-AA0C-4D46-92D6-03E2EE37E737}"/>
              </a:ext>
            </a:extLst>
          </p:cNvPr>
          <p:cNvSpPr>
            <a:spLocks noGrp="1"/>
          </p:cNvSpPr>
          <p:nvPr>
            <p:ph type="dt" sz="half" idx="10"/>
          </p:nvPr>
        </p:nvSpPr>
        <p:spPr/>
        <p:txBody>
          <a:bodyPr/>
          <a:lstStyle/>
          <a:p>
            <a:fld id="{661559AF-13E4-F24A-B99B-CF2A69778209}" type="datetimeFigureOut">
              <a:rPr lang="en-US" smtClean="0"/>
              <a:t>10/27/21</a:t>
            </a:fld>
            <a:endParaRPr lang="en-US"/>
          </a:p>
        </p:txBody>
      </p:sp>
      <p:sp>
        <p:nvSpPr>
          <p:cNvPr id="6" name="Footer Placeholder 5">
            <a:extLst>
              <a:ext uri="{FF2B5EF4-FFF2-40B4-BE49-F238E27FC236}">
                <a16:creationId xmlns:a16="http://schemas.microsoft.com/office/drawing/2014/main" id="{9685E2A9-E57D-7D4A-838B-6C0EA1105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7DF799-CC5F-F045-A77C-99A68AE0A485}"/>
              </a:ext>
            </a:extLst>
          </p:cNvPr>
          <p:cNvSpPr>
            <a:spLocks noGrp="1"/>
          </p:cNvSpPr>
          <p:nvPr>
            <p:ph type="sldNum" sz="quarter" idx="12"/>
          </p:nvPr>
        </p:nvSpPr>
        <p:spPr/>
        <p:txBody>
          <a:bodyPr/>
          <a:lstStyle/>
          <a:p>
            <a:fld id="{8E6E7D3A-6399-7645-BD10-A5C9FDE3B2D4}" type="slidenum">
              <a:rPr lang="en-US" smtClean="0"/>
              <a:t>‹#›</a:t>
            </a:fld>
            <a:endParaRPr lang="en-US"/>
          </a:p>
        </p:txBody>
      </p:sp>
    </p:spTree>
    <p:extLst>
      <p:ext uri="{BB962C8B-B14F-4D97-AF65-F5344CB8AC3E}">
        <p14:creationId xmlns:p14="http://schemas.microsoft.com/office/powerpoint/2010/main" val="1905185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89D2-B51A-FA47-8C00-CBB27CDBD84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4E7A995-6CC2-334E-B713-DF3A770D99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23326A1-4981-DE4C-A88F-D5821DDC622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C40F491-3C6E-9A45-9655-CCDFEACCB9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1BA37F-3373-2B48-950C-F4FE7741C27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C1ECC02-EA42-C641-B85C-A4F414A9A074}"/>
              </a:ext>
            </a:extLst>
          </p:cNvPr>
          <p:cNvSpPr>
            <a:spLocks noGrp="1"/>
          </p:cNvSpPr>
          <p:nvPr>
            <p:ph type="dt" sz="half" idx="10"/>
          </p:nvPr>
        </p:nvSpPr>
        <p:spPr/>
        <p:txBody>
          <a:bodyPr/>
          <a:lstStyle/>
          <a:p>
            <a:fld id="{661559AF-13E4-F24A-B99B-CF2A69778209}" type="datetimeFigureOut">
              <a:rPr lang="en-US" smtClean="0"/>
              <a:t>10/27/21</a:t>
            </a:fld>
            <a:endParaRPr lang="en-US"/>
          </a:p>
        </p:txBody>
      </p:sp>
      <p:sp>
        <p:nvSpPr>
          <p:cNvPr id="8" name="Footer Placeholder 7">
            <a:extLst>
              <a:ext uri="{FF2B5EF4-FFF2-40B4-BE49-F238E27FC236}">
                <a16:creationId xmlns:a16="http://schemas.microsoft.com/office/drawing/2014/main" id="{6E2E5069-A586-6245-8AF1-FAB9442F37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EEFEDE-B784-874C-8B30-8341E1CB6BDE}"/>
              </a:ext>
            </a:extLst>
          </p:cNvPr>
          <p:cNvSpPr>
            <a:spLocks noGrp="1"/>
          </p:cNvSpPr>
          <p:nvPr>
            <p:ph type="sldNum" sz="quarter" idx="12"/>
          </p:nvPr>
        </p:nvSpPr>
        <p:spPr/>
        <p:txBody>
          <a:bodyPr/>
          <a:lstStyle/>
          <a:p>
            <a:fld id="{8E6E7D3A-6399-7645-BD10-A5C9FDE3B2D4}" type="slidenum">
              <a:rPr lang="en-US" smtClean="0"/>
              <a:t>‹#›</a:t>
            </a:fld>
            <a:endParaRPr lang="en-US"/>
          </a:p>
        </p:txBody>
      </p:sp>
    </p:spTree>
    <p:extLst>
      <p:ext uri="{BB962C8B-B14F-4D97-AF65-F5344CB8AC3E}">
        <p14:creationId xmlns:p14="http://schemas.microsoft.com/office/powerpoint/2010/main" val="3474964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6064-5704-4743-A65A-3C72EB31428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522FBD6-C496-8940-85DA-79BBA7908EA1}"/>
              </a:ext>
            </a:extLst>
          </p:cNvPr>
          <p:cNvSpPr>
            <a:spLocks noGrp="1"/>
          </p:cNvSpPr>
          <p:nvPr>
            <p:ph type="dt" sz="half" idx="10"/>
          </p:nvPr>
        </p:nvSpPr>
        <p:spPr/>
        <p:txBody>
          <a:bodyPr/>
          <a:lstStyle/>
          <a:p>
            <a:fld id="{661559AF-13E4-F24A-B99B-CF2A69778209}" type="datetimeFigureOut">
              <a:rPr lang="en-US" smtClean="0"/>
              <a:t>10/27/21</a:t>
            </a:fld>
            <a:endParaRPr lang="en-US"/>
          </a:p>
        </p:txBody>
      </p:sp>
      <p:sp>
        <p:nvSpPr>
          <p:cNvPr id="4" name="Footer Placeholder 3">
            <a:extLst>
              <a:ext uri="{FF2B5EF4-FFF2-40B4-BE49-F238E27FC236}">
                <a16:creationId xmlns:a16="http://schemas.microsoft.com/office/drawing/2014/main" id="{9A329A47-F896-D44C-8F1F-C24D95B040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0B9E57-495C-8E4F-A9F7-524663F0CD4D}"/>
              </a:ext>
            </a:extLst>
          </p:cNvPr>
          <p:cNvSpPr>
            <a:spLocks noGrp="1"/>
          </p:cNvSpPr>
          <p:nvPr>
            <p:ph type="sldNum" sz="quarter" idx="12"/>
          </p:nvPr>
        </p:nvSpPr>
        <p:spPr/>
        <p:txBody>
          <a:bodyPr/>
          <a:lstStyle/>
          <a:p>
            <a:fld id="{8E6E7D3A-6399-7645-BD10-A5C9FDE3B2D4}" type="slidenum">
              <a:rPr lang="en-US" smtClean="0"/>
              <a:t>‹#›</a:t>
            </a:fld>
            <a:endParaRPr lang="en-US"/>
          </a:p>
        </p:txBody>
      </p:sp>
    </p:spTree>
    <p:extLst>
      <p:ext uri="{BB962C8B-B14F-4D97-AF65-F5344CB8AC3E}">
        <p14:creationId xmlns:p14="http://schemas.microsoft.com/office/powerpoint/2010/main" val="348999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FF1110-FE62-9045-B026-DA2EB6190931}"/>
              </a:ext>
            </a:extLst>
          </p:cNvPr>
          <p:cNvSpPr>
            <a:spLocks noGrp="1"/>
          </p:cNvSpPr>
          <p:nvPr>
            <p:ph type="dt" sz="half" idx="10"/>
          </p:nvPr>
        </p:nvSpPr>
        <p:spPr/>
        <p:txBody>
          <a:bodyPr/>
          <a:lstStyle/>
          <a:p>
            <a:fld id="{661559AF-13E4-F24A-B99B-CF2A69778209}" type="datetimeFigureOut">
              <a:rPr lang="en-US" smtClean="0"/>
              <a:t>10/27/21</a:t>
            </a:fld>
            <a:endParaRPr lang="en-US"/>
          </a:p>
        </p:txBody>
      </p:sp>
      <p:sp>
        <p:nvSpPr>
          <p:cNvPr id="3" name="Footer Placeholder 2">
            <a:extLst>
              <a:ext uri="{FF2B5EF4-FFF2-40B4-BE49-F238E27FC236}">
                <a16:creationId xmlns:a16="http://schemas.microsoft.com/office/drawing/2014/main" id="{74605328-8E22-9D4B-B4D7-D0D6551580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C2C713-36D2-5540-8C95-05BFA1EED50D}"/>
              </a:ext>
            </a:extLst>
          </p:cNvPr>
          <p:cNvSpPr>
            <a:spLocks noGrp="1"/>
          </p:cNvSpPr>
          <p:nvPr>
            <p:ph type="sldNum" sz="quarter" idx="12"/>
          </p:nvPr>
        </p:nvSpPr>
        <p:spPr/>
        <p:txBody>
          <a:bodyPr/>
          <a:lstStyle/>
          <a:p>
            <a:fld id="{8E6E7D3A-6399-7645-BD10-A5C9FDE3B2D4}" type="slidenum">
              <a:rPr lang="en-US" smtClean="0"/>
              <a:t>‹#›</a:t>
            </a:fld>
            <a:endParaRPr lang="en-US"/>
          </a:p>
        </p:txBody>
      </p:sp>
    </p:spTree>
    <p:extLst>
      <p:ext uri="{BB962C8B-B14F-4D97-AF65-F5344CB8AC3E}">
        <p14:creationId xmlns:p14="http://schemas.microsoft.com/office/powerpoint/2010/main" val="3247405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6C75D-3983-6F46-8C05-554FD2B110C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F6E1A73-0A5B-0F42-AB2D-02225A0CFA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C57B3F4-47E8-5642-93CE-48E97759FC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1AF94A4-AD69-CA46-8072-A4D8C6D84727}"/>
              </a:ext>
            </a:extLst>
          </p:cNvPr>
          <p:cNvSpPr>
            <a:spLocks noGrp="1"/>
          </p:cNvSpPr>
          <p:nvPr>
            <p:ph type="dt" sz="half" idx="10"/>
          </p:nvPr>
        </p:nvSpPr>
        <p:spPr/>
        <p:txBody>
          <a:bodyPr/>
          <a:lstStyle/>
          <a:p>
            <a:fld id="{661559AF-13E4-F24A-B99B-CF2A69778209}" type="datetimeFigureOut">
              <a:rPr lang="en-US" smtClean="0"/>
              <a:t>10/27/21</a:t>
            </a:fld>
            <a:endParaRPr lang="en-US"/>
          </a:p>
        </p:txBody>
      </p:sp>
      <p:sp>
        <p:nvSpPr>
          <p:cNvPr id="6" name="Footer Placeholder 5">
            <a:extLst>
              <a:ext uri="{FF2B5EF4-FFF2-40B4-BE49-F238E27FC236}">
                <a16:creationId xmlns:a16="http://schemas.microsoft.com/office/drawing/2014/main" id="{F063E198-CB56-D14F-A37D-631F63438B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17670C-1E4D-B441-9B23-B2C02E75B4DF}"/>
              </a:ext>
            </a:extLst>
          </p:cNvPr>
          <p:cNvSpPr>
            <a:spLocks noGrp="1"/>
          </p:cNvSpPr>
          <p:nvPr>
            <p:ph type="sldNum" sz="quarter" idx="12"/>
          </p:nvPr>
        </p:nvSpPr>
        <p:spPr/>
        <p:txBody>
          <a:bodyPr/>
          <a:lstStyle/>
          <a:p>
            <a:fld id="{8E6E7D3A-6399-7645-BD10-A5C9FDE3B2D4}" type="slidenum">
              <a:rPr lang="en-US" smtClean="0"/>
              <a:t>‹#›</a:t>
            </a:fld>
            <a:endParaRPr lang="en-US"/>
          </a:p>
        </p:txBody>
      </p:sp>
    </p:spTree>
    <p:extLst>
      <p:ext uri="{BB962C8B-B14F-4D97-AF65-F5344CB8AC3E}">
        <p14:creationId xmlns:p14="http://schemas.microsoft.com/office/powerpoint/2010/main" val="428450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192D3-FF2E-D743-B6E6-64416F48150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1C84152-36B2-1D4E-99D5-2D64B4E859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9D5AF4-37C8-D048-A8FE-BE886E28E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D314F53-3E80-1B42-B8BC-03FE25188D65}"/>
              </a:ext>
            </a:extLst>
          </p:cNvPr>
          <p:cNvSpPr>
            <a:spLocks noGrp="1"/>
          </p:cNvSpPr>
          <p:nvPr>
            <p:ph type="dt" sz="half" idx="10"/>
          </p:nvPr>
        </p:nvSpPr>
        <p:spPr/>
        <p:txBody>
          <a:bodyPr/>
          <a:lstStyle/>
          <a:p>
            <a:fld id="{661559AF-13E4-F24A-B99B-CF2A69778209}" type="datetimeFigureOut">
              <a:rPr lang="en-US" smtClean="0"/>
              <a:t>10/27/21</a:t>
            </a:fld>
            <a:endParaRPr lang="en-US"/>
          </a:p>
        </p:txBody>
      </p:sp>
      <p:sp>
        <p:nvSpPr>
          <p:cNvPr id="6" name="Footer Placeholder 5">
            <a:extLst>
              <a:ext uri="{FF2B5EF4-FFF2-40B4-BE49-F238E27FC236}">
                <a16:creationId xmlns:a16="http://schemas.microsoft.com/office/drawing/2014/main" id="{0AE85154-BE8B-FE47-BEC9-89FCDF3225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BA0536-5222-0C4F-A99E-02BBAA4F0AD0}"/>
              </a:ext>
            </a:extLst>
          </p:cNvPr>
          <p:cNvSpPr>
            <a:spLocks noGrp="1"/>
          </p:cNvSpPr>
          <p:nvPr>
            <p:ph type="sldNum" sz="quarter" idx="12"/>
          </p:nvPr>
        </p:nvSpPr>
        <p:spPr/>
        <p:txBody>
          <a:bodyPr/>
          <a:lstStyle/>
          <a:p>
            <a:fld id="{8E6E7D3A-6399-7645-BD10-A5C9FDE3B2D4}" type="slidenum">
              <a:rPr lang="en-US" smtClean="0"/>
              <a:t>‹#›</a:t>
            </a:fld>
            <a:endParaRPr lang="en-US"/>
          </a:p>
        </p:txBody>
      </p:sp>
    </p:spTree>
    <p:extLst>
      <p:ext uri="{BB962C8B-B14F-4D97-AF65-F5344CB8AC3E}">
        <p14:creationId xmlns:p14="http://schemas.microsoft.com/office/powerpoint/2010/main" val="2474306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1D9452-7874-D64A-9D6A-8E67CF91B1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9BA78AA-A912-694D-BDBF-0EA471DCD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89A3C5E-795C-E34D-8EA7-8572E8D93A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559AF-13E4-F24A-B99B-CF2A69778209}" type="datetimeFigureOut">
              <a:rPr lang="en-US" smtClean="0"/>
              <a:t>10/27/21</a:t>
            </a:fld>
            <a:endParaRPr lang="en-US"/>
          </a:p>
        </p:txBody>
      </p:sp>
      <p:sp>
        <p:nvSpPr>
          <p:cNvPr id="5" name="Footer Placeholder 4">
            <a:extLst>
              <a:ext uri="{FF2B5EF4-FFF2-40B4-BE49-F238E27FC236}">
                <a16:creationId xmlns:a16="http://schemas.microsoft.com/office/drawing/2014/main" id="{3D34E898-354A-7B45-A7E7-9B6A924FB4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075E03-2709-8A46-9BD4-3080C97ACF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6E7D3A-6399-7645-BD10-A5C9FDE3B2D4}" type="slidenum">
              <a:rPr lang="en-US" smtClean="0"/>
              <a:t>‹#›</a:t>
            </a:fld>
            <a:endParaRPr lang="en-US"/>
          </a:p>
        </p:txBody>
      </p:sp>
    </p:spTree>
    <p:extLst>
      <p:ext uri="{BB962C8B-B14F-4D97-AF65-F5344CB8AC3E}">
        <p14:creationId xmlns:p14="http://schemas.microsoft.com/office/powerpoint/2010/main" val="1709389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237D-FDB6-804F-8C21-0C61EB61A9CE}"/>
              </a:ext>
            </a:extLst>
          </p:cNvPr>
          <p:cNvSpPr>
            <a:spLocks noGrp="1"/>
          </p:cNvSpPr>
          <p:nvPr>
            <p:ph type="ctrTitle"/>
          </p:nvPr>
        </p:nvSpPr>
        <p:spPr/>
        <p:txBody>
          <a:bodyPr/>
          <a:lstStyle/>
          <a:p>
            <a:r>
              <a:rPr lang="en-US" dirty="0"/>
              <a:t>Time Series</a:t>
            </a:r>
          </a:p>
        </p:txBody>
      </p:sp>
      <p:sp>
        <p:nvSpPr>
          <p:cNvPr id="3" name="Subtitle 2">
            <a:extLst>
              <a:ext uri="{FF2B5EF4-FFF2-40B4-BE49-F238E27FC236}">
                <a16:creationId xmlns:a16="http://schemas.microsoft.com/office/drawing/2014/main" id="{E309D917-316B-EB42-9EFB-3DE008AEC2FE}"/>
              </a:ext>
            </a:extLst>
          </p:cNvPr>
          <p:cNvSpPr>
            <a:spLocks noGrp="1"/>
          </p:cNvSpPr>
          <p:nvPr>
            <p:ph type="subTitle" idx="1"/>
          </p:nvPr>
        </p:nvSpPr>
        <p:spPr/>
        <p:txBody>
          <a:bodyPr/>
          <a:lstStyle/>
          <a:p>
            <a:r>
              <a:rPr lang="en-US" dirty="0"/>
              <a:t>Multiple Linear Regression</a:t>
            </a:r>
          </a:p>
        </p:txBody>
      </p:sp>
    </p:spTree>
    <p:extLst>
      <p:ext uri="{BB962C8B-B14F-4D97-AF65-F5344CB8AC3E}">
        <p14:creationId xmlns:p14="http://schemas.microsoft.com/office/powerpoint/2010/main" val="4183613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35C76-6FC2-A34C-9DCC-A822751B8C53}"/>
              </a:ext>
            </a:extLst>
          </p:cNvPr>
          <p:cNvSpPr>
            <a:spLocks noGrp="1"/>
          </p:cNvSpPr>
          <p:nvPr>
            <p:ph type="title"/>
          </p:nvPr>
        </p:nvSpPr>
        <p:spPr/>
        <p:txBody>
          <a:bodyPr/>
          <a:lstStyle/>
          <a:p>
            <a:r>
              <a:rPr lang="en-US" dirty="0"/>
              <a:t>Linear Regression Time Series</a:t>
            </a:r>
          </a:p>
        </p:txBody>
      </p:sp>
      <p:sp>
        <p:nvSpPr>
          <p:cNvPr id="3" name="Content Placeholder 2">
            <a:extLst>
              <a:ext uri="{FF2B5EF4-FFF2-40B4-BE49-F238E27FC236}">
                <a16:creationId xmlns:a16="http://schemas.microsoft.com/office/drawing/2014/main" id="{F5454F93-3A8A-A44B-B015-1428ECB1A30A}"/>
              </a:ext>
            </a:extLst>
          </p:cNvPr>
          <p:cNvSpPr>
            <a:spLocks noGrp="1"/>
          </p:cNvSpPr>
          <p:nvPr>
            <p:ph idx="1"/>
          </p:nvPr>
        </p:nvSpPr>
        <p:spPr>
          <a:xfrm>
            <a:off x="838200" y="1825625"/>
            <a:ext cx="10023088" cy="4351338"/>
          </a:xfrm>
        </p:spPr>
        <p:txBody>
          <a:bodyPr>
            <a:normAutofit/>
          </a:bodyPr>
          <a:lstStyle/>
          <a:p>
            <a:r>
              <a:rPr lang="en-IN" dirty="0"/>
              <a:t>To make a </a:t>
            </a:r>
            <a:r>
              <a:rPr lang="en-IN" b="1" dirty="0"/>
              <a:t>lag feature</a:t>
            </a:r>
            <a:r>
              <a:rPr lang="en-IN" dirty="0"/>
              <a:t> we shift the observations of the target series so that they appear to have occurred later in time.</a:t>
            </a:r>
          </a:p>
          <a:p>
            <a:r>
              <a:rPr lang="en-IN" dirty="0"/>
              <a:t>One of the assumptions of linear regression is that the residues are not correlated</a:t>
            </a:r>
          </a:p>
          <a:p>
            <a:r>
              <a:rPr lang="en-IN" dirty="0"/>
              <a:t>With time series data, </a:t>
            </a:r>
            <a:r>
              <a:rPr lang="en-IN" b="1" dirty="0"/>
              <a:t>this is often not the case</a:t>
            </a:r>
          </a:p>
          <a:p>
            <a:r>
              <a:rPr lang="en-IN" dirty="0"/>
              <a:t>If there are autocorrelated residues, then linear regression will not be able to "capture all the trends" in the data</a:t>
            </a:r>
          </a:p>
          <a:p>
            <a:r>
              <a:rPr lang="en-IN" dirty="0"/>
              <a:t>When linear regression is used but observations are correlated (as in time series data) you will have a biased estimate of the variance</a:t>
            </a:r>
          </a:p>
          <a:p>
            <a:endParaRPr lang="en-IN" dirty="0"/>
          </a:p>
          <a:p>
            <a:endParaRPr lang="en-US" dirty="0"/>
          </a:p>
        </p:txBody>
      </p:sp>
    </p:spTree>
    <p:extLst>
      <p:ext uri="{BB962C8B-B14F-4D97-AF65-F5344CB8AC3E}">
        <p14:creationId xmlns:p14="http://schemas.microsoft.com/office/powerpoint/2010/main" val="3393241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51ADD-ACAC-3B4D-B447-A2D7A08E29B9}"/>
              </a:ext>
            </a:extLst>
          </p:cNvPr>
          <p:cNvSpPr>
            <a:spLocks noGrp="1"/>
          </p:cNvSpPr>
          <p:nvPr>
            <p:ph type="title"/>
          </p:nvPr>
        </p:nvSpPr>
        <p:spPr/>
        <p:txBody>
          <a:bodyPr/>
          <a:lstStyle/>
          <a:p>
            <a:r>
              <a:rPr lang="en-US" dirty="0"/>
              <a:t>Regression Vs </a:t>
            </a:r>
            <a:r>
              <a:rPr lang="en-US" dirty="0" err="1"/>
              <a:t>AutoRegression</a:t>
            </a:r>
            <a:endParaRPr lang="en-US" dirty="0"/>
          </a:p>
        </p:txBody>
      </p:sp>
      <p:sp>
        <p:nvSpPr>
          <p:cNvPr id="3" name="Content Placeholder 2">
            <a:extLst>
              <a:ext uri="{FF2B5EF4-FFF2-40B4-BE49-F238E27FC236}">
                <a16:creationId xmlns:a16="http://schemas.microsoft.com/office/drawing/2014/main" id="{AA16B3BC-6A7B-C946-AC9D-273C3E9D8A22}"/>
              </a:ext>
            </a:extLst>
          </p:cNvPr>
          <p:cNvSpPr>
            <a:spLocks noGrp="1"/>
          </p:cNvSpPr>
          <p:nvPr>
            <p:ph idx="1"/>
          </p:nvPr>
        </p:nvSpPr>
        <p:spPr/>
        <p:txBody>
          <a:bodyPr/>
          <a:lstStyle/>
          <a:p>
            <a:r>
              <a:rPr lang="en-IN" dirty="0"/>
              <a:t>Regression models forecast a variable using a linear combination of predictors, whereas autoregressive models use a combination of past values of the variable.</a:t>
            </a:r>
          </a:p>
          <a:p>
            <a:r>
              <a:rPr lang="en-IN" dirty="0"/>
              <a:t>Autoregressive models base their predictions only on past information, they implicitly assume that the fundamental forces that influenced the past prices will not change over time. </a:t>
            </a:r>
          </a:p>
          <a:p>
            <a:r>
              <a:rPr lang="en-IN" dirty="0"/>
              <a:t>An autoregression model is a </a:t>
            </a:r>
            <a:r>
              <a:rPr lang="en-IN" b="1" dirty="0"/>
              <a:t>linear regression model</a:t>
            </a:r>
            <a:r>
              <a:rPr lang="en-IN" dirty="0"/>
              <a:t> that uses lagged variables as input variables</a:t>
            </a:r>
            <a:endParaRPr lang="en-US" dirty="0"/>
          </a:p>
        </p:txBody>
      </p:sp>
    </p:spTree>
    <p:extLst>
      <p:ext uri="{BB962C8B-B14F-4D97-AF65-F5344CB8AC3E}">
        <p14:creationId xmlns:p14="http://schemas.microsoft.com/office/powerpoint/2010/main" val="3607957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2972A-1DBC-A143-AEAE-C0D5EA23A993}"/>
              </a:ext>
            </a:extLst>
          </p:cNvPr>
          <p:cNvSpPr>
            <a:spLocks noGrp="1"/>
          </p:cNvSpPr>
          <p:nvPr>
            <p:ph type="title"/>
          </p:nvPr>
        </p:nvSpPr>
        <p:spPr>
          <a:xfrm>
            <a:off x="572493" y="238539"/>
            <a:ext cx="11018520" cy="1434415"/>
          </a:xfrm>
        </p:spPr>
        <p:txBody>
          <a:bodyPr anchor="b">
            <a:normAutofit/>
          </a:bodyPr>
          <a:lstStyle/>
          <a:p>
            <a:r>
              <a:rPr lang="en-US" sz="5400" dirty="0"/>
              <a:t>Symbolic Regression</a:t>
            </a:r>
          </a:p>
        </p:txBody>
      </p:sp>
      <p:graphicFrame>
        <p:nvGraphicFramePr>
          <p:cNvPr id="13" name="Content Placeholder 2">
            <a:extLst>
              <a:ext uri="{FF2B5EF4-FFF2-40B4-BE49-F238E27FC236}">
                <a16:creationId xmlns:a16="http://schemas.microsoft.com/office/drawing/2014/main" id="{625AC7F8-9573-4AFF-BF7A-17A010B56D02}"/>
              </a:ext>
            </a:extLst>
          </p:cNvPr>
          <p:cNvGraphicFramePr>
            <a:graphicFrameLocks noGrp="1"/>
          </p:cNvGraphicFramePr>
          <p:nvPr>
            <p:ph idx="1"/>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Shape&#10;&#10;Description automatically generated with low confidence">
            <a:extLst>
              <a:ext uri="{FF2B5EF4-FFF2-40B4-BE49-F238E27FC236}">
                <a16:creationId xmlns:a16="http://schemas.microsoft.com/office/drawing/2014/main" id="{54BAB397-1DBE-3A40-97A5-B123245C3171}"/>
              </a:ext>
            </a:extLst>
          </p:cNvPr>
          <p:cNvPicPr>
            <a:picLocks noChangeAspect="1"/>
          </p:cNvPicPr>
          <p:nvPr/>
        </p:nvPicPr>
        <p:blipFill rotWithShape="1">
          <a:blip r:embed="rId7"/>
          <a:srcRect t="2593"/>
          <a:stretch/>
        </p:blipFill>
        <p:spPr>
          <a:xfrm>
            <a:off x="7675658" y="2093976"/>
            <a:ext cx="3941064" cy="4096512"/>
          </a:xfrm>
          <a:prstGeom prst="rect">
            <a:avLst/>
          </a:prstGeom>
        </p:spPr>
      </p:pic>
    </p:spTree>
    <p:extLst>
      <p:ext uri="{BB962C8B-B14F-4D97-AF65-F5344CB8AC3E}">
        <p14:creationId xmlns:p14="http://schemas.microsoft.com/office/powerpoint/2010/main" val="3530345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793F0-6699-A04E-8D51-5B78E9674FD2}"/>
              </a:ext>
            </a:extLst>
          </p:cNvPr>
          <p:cNvSpPr>
            <a:spLocks noGrp="1"/>
          </p:cNvSpPr>
          <p:nvPr>
            <p:ph type="title"/>
          </p:nvPr>
        </p:nvSpPr>
        <p:spPr>
          <a:xfrm>
            <a:off x="838200" y="365125"/>
            <a:ext cx="10515600" cy="1325563"/>
          </a:xfrm>
        </p:spPr>
        <p:txBody>
          <a:bodyPr>
            <a:normAutofit/>
          </a:bodyPr>
          <a:lstStyle/>
          <a:p>
            <a:endParaRPr lang="en-US" sz="5400" dirty="0"/>
          </a:p>
        </p:txBody>
      </p:sp>
      <p:sp>
        <p:nvSpPr>
          <p:cNvPr id="16" name="Content Placeholder 2">
            <a:extLst>
              <a:ext uri="{FF2B5EF4-FFF2-40B4-BE49-F238E27FC236}">
                <a16:creationId xmlns:a16="http://schemas.microsoft.com/office/drawing/2014/main" id="{D37CC5D3-0F54-2540-B288-BE60A3CA2690}"/>
              </a:ext>
            </a:extLst>
          </p:cNvPr>
          <p:cNvSpPr>
            <a:spLocks noGrp="1"/>
          </p:cNvSpPr>
          <p:nvPr>
            <p:ph idx="1"/>
          </p:nvPr>
        </p:nvSpPr>
        <p:spPr>
          <a:xfrm>
            <a:off x="838200" y="1929384"/>
            <a:ext cx="10515600" cy="4251960"/>
          </a:xfrm>
        </p:spPr>
        <p:txBody>
          <a:bodyPr>
            <a:normAutofit/>
          </a:bodyPr>
          <a:lstStyle/>
          <a:p>
            <a:r>
              <a:rPr lang="en-IN" sz="1900"/>
              <a:t>This approach has the disadvantage of having a much larger space to search, because not only the search space in symbolic regression is infinite, but there are an infinite number of models which will perfectly fit a finite data set (provided that the model complexity isn't artificially limited). This means that it will possibly take a symbolic regression algorithm longer to find an appropriate model and parametrization, than traditional regression techniques. </a:t>
            </a:r>
          </a:p>
          <a:p>
            <a:r>
              <a:rPr lang="en-IN" sz="1900"/>
              <a:t>This can be attenuated by limiting the set of building blocks provided to the algorithm, based on existing knowledge of the system that produced the data; but in the end, using symbolic regression is a decision that has to be balanced with how much is known about the underlying system.</a:t>
            </a:r>
          </a:p>
          <a:p>
            <a:r>
              <a:rPr lang="en-IN" sz="1900"/>
              <a:t>Nevertheless, this characteristic of symbolic regression also has advantages: because the evolutionary algorithm requires diversity in order to effectively explore the search space, the end result is likely to be a selection of high-scoring models (and their corresponding set of parameters). Examining this collection could provide better insight into the underlying process and allows the user to identify an approximation that better fits their needs in terms of accuracy and simplicity.</a:t>
            </a:r>
          </a:p>
          <a:p>
            <a:endParaRPr lang="en-US" sz="1900"/>
          </a:p>
        </p:txBody>
      </p:sp>
    </p:spTree>
    <p:extLst>
      <p:ext uri="{BB962C8B-B14F-4D97-AF65-F5344CB8AC3E}">
        <p14:creationId xmlns:p14="http://schemas.microsoft.com/office/powerpoint/2010/main" val="388496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0C249-8170-3140-829A-60FB61A3FB0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9E15F9C-1FEF-8946-AE2C-9FB813CD36E2}"/>
              </a:ext>
            </a:extLst>
          </p:cNvPr>
          <p:cNvSpPr>
            <a:spLocks noGrp="1"/>
          </p:cNvSpPr>
          <p:nvPr>
            <p:ph idx="1"/>
          </p:nvPr>
        </p:nvSpPr>
        <p:spPr/>
        <p:txBody>
          <a:bodyPr/>
          <a:lstStyle/>
          <a:p>
            <a:r>
              <a:rPr lang="en-US" dirty="0"/>
              <a:t>Introduction Time Series</a:t>
            </a:r>
          </a:p>
          <a:p>
            <a:r>
              <a:rPr lang="en-US" dirty="0"/>
              <a:t>Correlation vs </a:t>
            </a:r>
            <a:r>
              <a:rPr lang="en-US" dirty="0" err="1"/>
              <a:t>AutoCorrelation</a:t>
            </a:r>
            <a:endParaRPr lang="en-US" dirty="0"/>
          </a:p>
          <a:p>
            <a:r>
              <a:rPr lang="en-US" dirty="0"/>
              <a:t>Assumptions</a:t>
            </a:r>
          </a:p>
          <a:p>
            <a:r>
              <a:rPr lang="en-US" dirty="0"/>
              <a:t>Linear regression in Time Series</a:t>
            </a:r>
          </a:p>
          <a:p>
            <a:r>
              <a:rPr lang="en-US" dirty="0"/>
              <a:t>Regression vs </a:t>
            </a:r>
            <a:r>
              <a:rPr lang="en-US" dirty="0" err="1"/>
              <a:t>AutoRegression</a:t>
            </a:r>
            <a:endParaRPr lang="en-US" dirty="0"/>
          </a:p>
          <a:p>
            <a:r>
              <a:rPr lang="en-US" dirty="0"/>
              <a:t>Symbolic Regression</a:t>
            </a:r>
          </a:p>
        </p:txBody>
      </p:sp>
    </p:spTree>
    <p:extLst>
      <p:ext uri="{BB962C8B-B14F-4D97-AF65-F5344CB8AC3E}">
        <p14:creationId xmlns:p14="http://schemas.microsoft.com/office/powerpoint/2010/main" val="211040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23D9B-5178-E242-A35E-2B11D9F60588}"/>
              </a:ext>
            </a:extLst>
          </p:cNvPr>
          <p:cNvSpPr>
            <a:spLocks noGrp="1"/>
          </p:cNvSpPr>
          <p:nvPr>
            <p:ph type="title"/>
          </p:nvPr>
        </p:nvSpPr>
        <p:spPr/>
        <p:txBody>
          <a:bodyPr/>
          <a:lstStyle/>
          <a:p>
            <a:r>
              <a:rPr lang="en-US" dirty="0"/>
              <a:t>Time Series Introduction</a:t>
            </a:r>
          </a:p>
        </p:txBody>
      </p:sp>
      <p:sp>
        <p:nvSpPr>
          <p:cNvPr id="3" name="Content Placeholder 2">
            <a:extLst>
              <a:ext uri="{FF2B5EF4-FFF2-40B4-BE49-F238E27FC236}">
                <a16:creationId xmlns:a16="http://schemas.microsoft.com/office/drawing/2014/main" id="{265FA5F4-8D6B-5F4D-BB45-44EDE6D08CAE}"/>
              </a:ext>
            </a:extLst>
          </p:cNvPr>
          <p:cNvSpPr>
            <a:spLocks noGrp="1"/>
          </p:cNvSpPr>
          <p:nvPr>
            <p:ph idx="1"/>
          </p:nvPr>
        </p:nvSpPr>
        <p:spPr>
          <a:xfrm>
            <a:off x="838200" y="1825625"/>
            <a:ext cx="5835732" cy="4351338"/>
          </a:xfrm>
        </p:spPr>
        <p:txBody>
          <a:bodyPr>
            <a:normAutofit fontScale="70000" lnSpcReduction="20000"/>
          </a:bodyPr>
          <a:lstStyle/>
          <a:p>
            <a:r>
              <a:rPr lang="en-US" dirty="0"/>
              <a:t>We're going to discover how it differs from other types of data you've previously encountered and why</a:t>
            </a:r>
          </a:p>
          <a:p>
            <a:r>
              <a:rPr lang="en-IN" dirty="0"/>
              <a:t>Time series is a sequence of information which attaches a time period to each value</a:t>
            </a:r>
          </a:p>
          <a:p>
            <a:r>
              <a:rPr lang="en-IN" dirty="0"/>
              <a:t>The value can be pretty much anything measurable.</a:t>
            </a:r>
          </a:p>
          <a:p>
            <a:r>
              <a:rPr lang="en-IN" dirty="0"/>
              <a:t>It depends on time in some way, like prices, humidity or number of people.</a:t>
            </a:r>
          </a:p>
          <a:p>
            <a:r>
              <a:rPr lang="en-IN" dirty="0"/>
              <a:t>As long as the values we record are unambiguous, any medium could be measured with Time series.</a:t>
            </a:r>
          </a:p>
          <a:p>
            <a:r>
              <a:rPr lang="en-IN" dirty="0"/>
              <a:t>There aren't any limitations regarding the total time span of our Time series.</a:t>
            </a:r>
          </a:p>
          <a:p>
            <a:r>
              <a:rPr lang="en-IN" dirty="0"/>
              <a:t>It could be a minute, a day, a month or even a century.</a:t>
            </a:r>
          </a:p>
          <a:p>
            <a:r>
              <a:rPr lang="en-IN" dirty="0"/>
              <a:t>All we need is a starting and an ending point.</a:t>
            </a:r>
          </a:p>
          <a:p>
            <a:endParaRPr lang="en-IN" dirty="0"/>
          </a:p>
          <a:p>
            <a:endParaRPr lang="en-US" dirty="0"/>
          </a:p>
        </p:txBody>
      </p:sp>
      <p:pic>
        <p:nvPicPr>
          <p:cNvPr id="3074" name="Picture 2" descr="Time Series in 5-Minutes, Part 6: Modeling Time Series Data">
            <a:extLst>
              <a:ext uri="{FF2B5EF4-FFF2-40B4-BE49-F238E27FC236}">
                <a16:creationId xmlns:a16="http://schemas.microsoft.com/office/drawing/2014/main" id="{B9F5FF28-BA14-9A4C-8D02-E916BBE508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504" y="2101932"/>
            <a:ext cx="5604496" cy="3140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394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36A8-D2A4-CF41-9593-7F40863CCDBF}"/>
              </a:ext>
            </a:extLst>
          </p:cNvPr>
          <p:cNvSpPr>
            <a:spLocks noGrp="1"/>
          </p:cNvSpPr>
          <p:nvPr>
            <p:ph type="title"/>
          </p:nvPr>
        </p:nvSpPr>
        <p:spPr/>
        <p:txBody>
          <a:bodyPr/>
          <a:lstStyle/>
          <a:p>
            <a:r>
              <a:rPr lang="en-US" dirty="0"/>
              <a:t>Time Series Basics</a:t>
            </a:r>
          </a:p>
        </p:txBody>
      </p:sp>
      <p:sp>
        <p:nvSpPr>
          <p:cNvPr id="3" name="Content Placeholder 2">
            <a:extLst>
              <a:ext uri="{FF2B5EF4-FFF2-40B4-BE49-F238E27FC236}">
                <a16:creationId xmlns:a16="http://schemas.microsoft.com/office/drawing/2014/main" id="{2EDDDB7F-C5AA-9845-8EB5-A1665D6BA8D4}"/>
              </a:ext>
            </a:extLst>
          </p:cNvPr>
          <p:cNvSpPr>
            <a:spLocks noGrp="1"/>
          </p:cNvSpPr>
          <p:nvPr>
            <p:ph idx="1"/>
          </p:nvPr>
        </p:nvSpPr>
        <p:spPr/>
        <p:txBody>
          <a:bodyPr/>
          <a:lstStyle/>
          <a:p>
            <a:r>
              <a:rPr lang="en-US" dirty="0"/>
              <a:t>Chronological Data</a:t>
            </a:r>
          </a:p>
          <a:p>
            <a:r>
              <a:rPr lang="en-US" dirty="0"/>
              <a:t>Cannot be shuffled</a:t>
            </a:r>
          </a:p>
          <a:p>
            <a:r>
              <a:rPr lang="en-US" dirty="0"/>
              <a:t>Each row indicate specific time record</a:t>
            </a:r>
          </a:p>
          <a:p>
            <a:r>
              <a:rPr lang="en-US" dirty="0"/>
              <a:t>Train – Test split happens chronologically</a:t>
            </a:r>
          </a:p>
          <a:p>
            <a:r>
              <a:rPr lang="en-US" dirty="0"/>
              <a:t>Data is analyzed univariately and </a:t>
            </a:r>
            <a:r>
              <a:rPr lang="en-US"/>
              <a:t>multivariately </a:t>
            </a:r>
            <a:r>
              <a:rPr lang="en-US" dirty="0"/>
              <a:t>(for given use case)</a:t>
            </a:r>
          </a:p>
          <a:p>
            <a:r>
              <a:rPr lang="en-US" dirty="0"/>
              <a:t>Nature of the data represents if it can be predicted or not</a:t>
            </a:r>
          </a:p>
        </p:txBody>
      </p:sp>
      <p:pic>
        <p:nvPicPr>
          <p:cNvPr id="2050" name="Picture 2" descr="Time Series Analysis - New Features in Maple 18 – Maplesoft">
            <a:extLst>
              <a:ext uri="{FF2B5EF4-FFF2-40B4-BE49-F238E27FC236}">
                <a16:creationId xmlns:a16="http://schemas.microsoft.com/office/drawing/2014/main" id="{7395DA3A-A923-DC42-BEEF-7C522BE85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2438" y="365124"/>
            <a:ext cx="6276069" cy="21999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5DE780C-5DE7-874C-BE81-5F83C541B02C}"/>
              </a:ext>
            </a:extLst>
          </p:cNvPr>
          <p:cNvPicPr>
            <a:picLocks noChangeAspect="1"/>
          </p:cNvPicPr>
          <p:nvPr/>
        </p:nvPicPr>
        <p:blipFill>
          <a:blip r:embed="rId3"/>
          <a:stretch>
            <a:fillRect/>
          </a:stretch>
        </p:blipFill>
        <p:spPr>
          <a:xfrm>
            <a:off x="7647425" y="4874285"/>
            <a:ext cx="4162089" cy="1618590"/>
          </a:xfrm>
          <a:prstGeom prst="rect">
            <a:avLst/>
          </a:prstGeom>
        </p:spPr>
      </p:pic>
    </p:spTree>
    <p:extLst>
      <p:ext uri="{BB962C8B-B14F-4D97-AF65-F5344CB8AC3E}">
        <p14:creationId xmlns:p14="http://schemas.microsoft.com/office/powerpoint/2010/main" val="3800205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E7C64-AE41-F343-B1A6-69115DFFD5E6}"/>
              </a:ext>
            </a:extLst>
          </p:cNvPr>
          <p:cNvSpPr>
            <a:spLocks noGrp="1"/>
          </p:cNvSpPr>
          <p:nvPr>
            <p:ph type="title"/>
          </p:nvPr>
        </p:nvSpPr>
        <p:spPr/>
        <p:txBody>
          <a:bodyPr/>
          <a:lstStyle/>
          <a:p>
            <a:r>
              <a:rPr lang="en-US" dirty="0"/>
              <a:t>Data Examining &amp; Preprocessing</a:t>
            </a:r>
          </a:p>
        </p:txBody>
      </p:sp>
      <p:sp>
        <p:nvSpPr>
          <p:cNvPr id="3" name="Content Placeholder 2">
            <a:extLst>
              <a:ext uri="{FF2B5EF4-FFF2-40B4-BE49-F238E27FC236}">
                <a16:creationId xmlns:a16="http://schemas.microsoft.com/office/drawing/2014/main" id="{21A1C631-62B0-604C-BA36-F43D33AAC3D0}"/>
              </a:ext>
            </a:extLst>
          </p:cNvPr>
          <p:cNvSpPr>
            <a:spLocks noGrp="1"/>
          </p:cNvSpPr>
          <p:nvPr>
            <p:ph idx="1"/>
          </p:nvPr>
        </p:nvSpPr>
        <p:spPr/>
        <p:txBody>
          <a:bodyPr/>
          <a:lstStyle/>
          <a:p>
            <a:r>
              <a:rPr lang="en-US" dirty="0"/>
              <a:t>Reading Data using Pandas – describe, head</a:t>
            </a:r>
          </a:p>
          <a:p>
            <a:r>
              <a:rPr lang="en-US" dirty="0"/>
              <a:t>Check for null values</a:t>
            </a:r>
          </a:p>
          <a:p>
            <a:r>
              <a:rPr lang="en-US" dirty="0"/>
              <a:t>Line plot for each feature</a:t>
            </a:r>
          </a:p>
          <a:p>
            <a:r>
              <a:rPr lang="en-US" dirty="0"/>
              <a:t>Convert Date from String to Date time feature</a:t>
            </a:r>
          </a:p>
          <a:p>
            <a:r>
              <a:rPr lang="en-US" dirty="0"/>
              <a:t>Setting the desired frequency</a:t>
            </a:r>
          </a:p>
          <a:p>
            <a:r>
              <a:rPr lang="en-US" dirty="0"/>
              <a:t>Handling missing Values</a:t>
            </a:r>
          </a:p>
          <a:p>
            <a:r>
              <a:rPr lang="en-US" dirty="0"/>
              <a:t>QQ plots</a:t>
            </a:r>
          </a:p>
          <a:p>
            <a:endParaRPr lang="en-US" dirty="0"/>
          </a:p>
        </p:txBody>
      </p:sp>
      <p:pic>
        <p:nvPicPr>
          <p:cNvPr id="4" name="Picture 3">
            <a:extLst>
              <a:ext uri="{FF2B5EF4-FFF2-40B4-BE49-F238E27FC236}">
                <a16:creationId xmlns:a16="http://schemas.microsoft.com/office/drawing/2014/main" id="{39B5F199-BB1A-E040-9231-31046F80E26B}"/>
              </a:ext>
            </a:extLst>
          </p:cNvPr>
          <p:cNvPicPr>
            <a:picLocks noChangeAspect="1"/>
          </p:cNvPicPr>
          <p:nvPr/>
        </p:nvPicPr>
        <p:blipFill>
          <a:blip r:embed="rId2"/>
          <a:stretch>
            <a:fillRect/>
          </a:stretch>
        </p:blipFill>
        <p:spPr>
          <a:xfrm>
            <a:off x="5438460" y="4762005"/>
            <a:ext cx="6504157" cy="2010979"/>
          </a:xfrm>
          <a:prstGeom prst="rect">
            <a:avLst/>
          </a:prstGeom>
        </p:spPr>
      </p:pic>
      <p:pic>
        <p:nvPicPr>
          <p:cNvPr id="5" name="Picture 4">
            <a:extLst>
              <a:ext uri="{FF2B5EF4-FFF2-40B4-BE49-F238E27FC236}">
                <a16:creationId xmlns:a16="http://schemas.microsoft.com/office/drawing/2014/main" id="{A7F27221-E431-3842-9028-A508D349CD09}"/>
              </a:ext>
            </a:extLst>
          </p:cNvPr>
          <p:cNvPicPr>
            <a:picLocks noChangeAspect="1"/>
          </p:cNvPicPr>
          <p:nvPr/>
        </p:nvPicPr>
        <p:blipFill>
          <a:blip r:embed="rId3"/>
          <a:stretch>
            <a:fillRect/>
          </a:stretch>
        </p:blipFill>
        <p:spPr>
          <a:xfrm>
            <a:off x="7873057" y="1825625"/>
            <a:ext cx="4162089" cy="1618590"/>
          </a:xfrm>
          <a:prstGeom prst="rect">
            <a:avLst/>
          </a:prstGeom>
        </p:spPr>
      </p:pic>
    </p:spTree>
    <p:extLst>
      <p:ext uri="{BB962C8B-B14F-4D97-AF65-F5344CB8AC3E}">
        <p14:creationId xmlns:p14="http://schemas.microsoft.com/office/powerpoint/2010/main" val="82806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0ACE6-8727-6845-AE03-5AB8BC1AF935}"/>
              </a:ext>
            </a:extLst>
          </p:cNvPr>
          <p:cNvSpPr>
            <a:spLocks noGrp="1"/>
          </p:cNvSpPr>
          <p:nvPr>
            <p:ph type="title"/>
          </p:nvPr>
        </p:nvSpPr>
        <p:spPr/>
        <p:txBody>
          <a:bodyPr/>
          <a:lstStyle/>
          <a:p>
            <a:r>
              <a:rPr lang="en-US" dirty="0"/>
              <a:t>Correlation vs </a:t>
            </a:r>
            <a:r>
              <a:rPr lang="en-US" dirty="0" err="1"/>
              <a:t>AutoCorrelation</a:t>
            </a:r>
            <a:endParaRPr lang="en-US" dirty="0"/>
          </a:p>
        </p:txBody>
      </p:sp>
      <p:sp>
        <p:nvSpPr>
          <p:cNvPr id="3" name="Content Placeholder 2">
            <a:extLst>
              <a:ext uri="{FF2B5EF4-FFF2-40B4-BE49-F238E27FC236}">
                <a16:creationId xmlns:a16="http://schemas.microsoft.com/office/drawing/2014/main" id="{66FE34A3-8443-EE49-B594-D30FDBD36418}"/>
              </a:ext>
            </a:extLst>
          </p:cNvPr>
          <p:cNvSpPr>
            <a:spLocks noGrp="1"/>
          </p:cNvSpPr>
          <p:nvPr>
            <p:ph idx="1"/>
          </p:nvPr>
        </p:nvSpPr>
        <p:spPr>
          <a:xfrm>
            <a:off x="838199" y="1825625"/>
            <a:ext cx="10803673" cy="1603375"/>
          </a:xfrm>
        </p:spPr>
        <p:txBody>
          <a:bodyPr>
            <a:normAutofit fontScale="62500" lnSpcReduction="20000"/>
          </a:bodyPr>
          <a:lstStyle/>
          <a:p>
            <a:r>
              <a:rPr lang="en-IN" dirty="0"/>
              <a:t>Correlation is the tendency for the distribution of two variables to follow one another, so that a unit rise or fall in one variable accompanies a proportionate rise or fall (not necessarily in the same direction) in the other.</a:t>
            </a:r>
          </a:p>
          <a:p>
            <a:r>
              <a:rPr lang="en-IN" dirty="0"/>
              <a:t>Autocorrelation is a form of correlation. It applies specifically to time series — variables that are measures of a quantity at differing points in time. </a:t>
            </a:r>
          </a:p>
          <a:p>
            <a:r>
              <a:rPr lang="en-IN" dirty="0"/>
              <a:t>Autocorrelation is the tendency for a time series to be correlated with the same measure one or more periods ahead or behind, for instance, the correlation between GDP in a given month with GDP the month before.</a:t>
            </a:r>
          </a:p>
        </p:txBody>
      </p:sp>
      <p:pic>
        <p:nvPicPr>
          <p:cNvPr id="1026" name="Picture 2" descr="What is Autocorrelation? | Autocorrelation examples | Displayr.com">
            <a:extLst>
              <a:ext uri="{FF2B5EF4-FFF2-40B4-BE49-F238E27FC236}">
                <a16:creationId xmlns:a16="http://schemas.microsoft.com/office/drawing/2014/main" id="{8CD1CB82-6DBA-EB4F-9961-52A80CEB4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621" y="4003982"/>
            <a:ext cx="6682213" cy="2488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787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6B7C-C47C-D441-96DD-B96AC2CAD1FE}"/>
              </a:ext>
            </a:extLst>
          </p:cNvPr>
          <p:cNvSpPr>
            <a:spLocks noGrp="1"/>
          </p:cNvSpPr>
          <p:nvPr>
            <p:ph type="title"/>
          </p:nvPr>
        </p:nvSpPr>
        <p:spPr/>
        <p:txBody>
          <a:bodyPr/>
          <a:lstStyle/>
          <a:p>
            <a:r>
              <a:rPr lang="en-US" dirty="0"/>
              <a:t>Correlation vs </a:t>
            </a:r>
            <a:r>
              <a:rPr lang="en-US" dirty="0" err="1"/>
              <a:t>AutoCorrelation</a:t>
            </a:r>
            <a:endParaRPr lang="en-US" dirty="0"/>
          </a:p>
        </p:txBody>
      </p:sp>
      <p:sp>
        <p:nvSpPr>
          <p:cNvPr id="3" name="Content Placeholder 2">
            <a:extLst>
              <a:ext uri="{FF2B5EF4-FFF2-40B4-BE49-F238E27FC236}">
                <a16:creationId xmlns:a16="http://schemas.microsoft.com/office/drawing/2014/main" id="{C707C930-7022-2243-AE49-82AC4F9AA110}"/>
              </a:ext>
            </a:extLst>
          </p:cNvPr>
          <p:cNvSpPr>
            <a:spLocks noGrp="1"/>
          </p:cNvSpPr>
          <p:nvPr>
            <p:ph idx="1"/>
          </p:nvPr>
        </p:nvSpPr>
        <p:spPr>
          <a:xfrm>
            <a:off x="838199" y="1572322"/>
            <a:ext cx="10747917" cy="1951463"/>
          </a:xfrm>
        </p:spPr>
        <p:txBody>
          <a:bodyPr>
            <a:normAutofit fontScale="62500" lnSpcReduction="20000"/>
          </a:bodyPr>
          <a:lstStyle/>
          <a:p>
            <a:r>
              <a:rPr lang="en-IN" dirty="0"/>
              <a:t>Correlation is a bivariate analysis that measures the strength of association between two variables and the direction of the relationship. In terms of the strength of relationship, the value of the correlation coefficient varies between +1 and -1.</a:t>
            </a:r>
          </a:p>
          <a:p>
            <a:r>
              <a:rPr lang="en-IN" dirty="0"/>
              <a:t>A value of ± 1 indicates a perfect degree of association between the two variables. As the correlation coefficient value goes towards 0, the relationship between the two variables will be weaker.</a:t>
            </a:r>
          </a:p>
          <a:p>
            <a:r>
              <a:rPr lang="en-IN" b="1" dirty="0"/>
              <a:t>Auto-correlation</a:t>
            </a:r>
            <a:r>
              <a:rPr lang="en-IN" dirty="0"/>
              <a:t> refers to the case when your errors are correlated with each other. In layman terms, if the current observation of your dependent variable is correlated with your past observations, you end up in the trap of auto-correlation. </a:t>
            </a:r>
          </a:p>
        </p:txBody>
      </p:sp>
      <p:pic>
        <p:nvPicPr>
          <p:cNvPr id="2052" name="Picture 4" descr="How To Get Correlation Coefficient In Power BI">
            <a:extLst>
              <a:ext uri="{FF2B5EF4-FFF2-40B4-BE49-F238E27FC236}">
                <a16:creationId xmlns:a16="http://schemas.microsoft.com/office/drawing/2014/main" id="{E34034BF-37D5-0449-94DF-1DBF45B8BD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664" y="3877466"/>
            <a:ext cx="7564244" cy="2741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144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65BB-F04B-B44F-87DE-41B89E284ADE}"/>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E16D1C2C-701A-2E48-9A6C-5B7B3E57FEB1}"/>
              </a:ext>
            </a:extLst>
          </p:cNvPr>
          <p:cNvSpPr>
            <a:spLocks noGrp="1"/>
          </p:cNvSpPr>
          <p:nvPr>
            <p:ph idx="1"/>
          </p:nvPr>
        </p:nvSpPr>
        <p:spPr>
          <a:xfrm>
            <a:off x="838200" y="1825625"/>
            <a:ext cx="10515600" cy="1720463"/>
          </a:xfrm>
        </p:spPr>
        <p:txBody>
          <a:bodyPr/>
          <a:lstStyle/>
          <a:p>
            <a:r>
              <a:rPr lang="en-IN" dirty="0"/>
              <a:t>Linear Relationship between the features and target</a:t>
            </a:r>
          </a:p>
          <a:p>
            <a:r>
              <a:rPr lang="en-IN" dirty="0"/>
              <a:t>Normal distribution</a:t>
            </a:r>
          </a:p>
          <a:p>
            <a:r>
              <a:rPr lang="en-IN" dirty="0"/>
              <a:t>Little or No autocorrelation in the residuals</a:t>
            </a:r>
          </a:p>
        </p:txBody>
      </p:sp>
      <p:pic>
        <p:nvPicPr>
          <p:cNvPr id="3074" name="Picture 2">
            <a:extLst>
              <a:ext uri="{FF2B5EF4-FFF2-40B4-BE49-F238E27FC236}">
                <a16:creationId xmlns:a16="http://schemas.microsoft.com/office/drawing/2014/main" id="{29E0C23D-076B-AD4D-A3D7-AC03558B57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2340" y="3681025"/>
            <a:ext cx="5739161" cy="2772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327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C569-45D9-724A-8BC1-DEB5E191822C}"/>
              </a:ext>
            </a:extLst>
          </p:cNvPr>
          <p:cNvSpPr>
            <a:spLocks noGrp="1"/>
          </p:cNvSpPr>
          <p:nvPr>
            <p:ph type="title"/>
          </p:nvPr>
        </p:nvSpPr>
        <p:spPr/>
        <p:txBody>
          <a:bodyPr/>
          <a:lstStyle/>
          <a:p>
            <a:r>
              <a:rPr lang="en-US" dirty="0"/>
              <a:t>Linear Regression Time Series</a:t>
            </a:r>
          </a:p>
        </p:txBody>
      </p:sp>
      <p:sp>
        <p:nvSpPr>
          <p:cNvPr id="3" name="Content Placeholder 2">
            <a:extLst>
              <a:ext uri="{FF2B5EF4-FFF2-40B4-BE49-F238E27FC236}">
                <a16:creationId xmlns:a16="http://schemas.microsoft.com/office/drawing/2014/main" id="{8F1D87A4-130F-7C47-BA05-816A2FF49AB6}"/>
              </a:ext>
            </a:extLst>
          </p:cNvPr>
          <p:cNvSpPr>
            <a:spLocks noGrp="1"/>
          </p:cNvSpPr>
          <p:nvPr>
            <p:ph idx="1"/>
          </p:nvPr>
        </p:nvSpPr>
        <p:spPr>
          <a:xfrm>
            <a:off x="559419" y="1902561"/>
            <a:ext cx="7044281" cy="4197156"/>
          </a:xfrm>
        </p:spPr>
        <p:txBody>
          <a:bodyPr>
            <a:normAutofit fontScale="62500" lnSpcReduction="20000"/>
          </a:bodyPr>
          <a:lstStyle/>
          <a:p>
            <a:r>
              <a:rPr lang="en-IN" dirty="0"/>
              <a:t>Linear regression is widely used in practice and adapts naturally to even complex forecasting tasks.</a:t>
            </a:r>
          </a:p>
          <a:p>
            <a:r>
              <a:rPr lang="en-IN" dirty="0"/>
              <a:t>The </a:t>
            </a:r>
            <a:r>
              <a:rPr lang="en-IN" b="1" dirty="0"/>
              <a:t>linear regression</a:t>
            </a:r>
            <a:r>
              <a:rPr lang="en-IN" dirty="0"/>
              <a:t> algorithm learns how to make a weighted sum from its input features. For two features, we would have:</a:t>
            </a:r>
          </a:p>
          <a:p>
            <a:pPr marL="0" indent="0">
              <a:buNone/>
            </a:pPr>
            <a:r>
              <a:rPr lang="en-IN" dirty="0"/>
              <a:t>	target = weight_1 * feature_1 + weight_2 * feature_2 + bias</a:t>
            </a:r>
          </a:p>
          <a:p>
            <a:r>
              <a:rPr lang="en-IN" dirty="0"/>
              <a:t>During training, the regression algorithm learns values for the parameters weight_1, weight_2, and bias that best fit the target. (This algorithm is often called </a:t>
            </a:r>
            <a:r>
              <a:rPr lang="en-IN" i="1" dirty="0"/>
              <a:t>ordinary least squares</a:t>
            </a:r>
            <a:r>
              <a:rPr lang="en-IN" dirty="0"/>
              <a:t> since it chooses values that minimize the squared error between the target and the predictions.) </a:t>
            </a:r>
          </a:p>
          <a:p>
            <a:r>
              <a:rPr lang="en-IN" dirty="0"/>
              <a:t>The weights are also called </a:t>
            </a:r>
            <a:r>
              <a:rPr lang="en-IN" i="1" dirty="0"/>
              <a:t>regression coefficients</a:t>
            </a:r>
            <a:r>
              <a:rPr lang="en-IN" dirty="0"/>
              <a:t> and the bias is also called the </a:t>
            </a:r>
            <a:r>
              <a:rPr lang="en-IN" i="1" dirty="0"/>
              <a:t>intercept</a:t>
            </a:r>
            <a:r>
              <a:rPr lang="en-IN" dirty="0"/>
              <a:t> because it tells you where the graph of this function crosses the y-axis.</a:t>
            </a:r>
          </a:p>
          <a:p>
            <a:r>
              <a:rPr lang="en-IN" dirty="0"/>
              <a:t>Time-step features let you model </a:t>
            </a:r>
            <a:r>
              <a:rPr lang="en-IN" b="1" dirty="0"/>
              <a:t>time dependence</a:t>
            </a:r>
            <a:r>
              <a:rPr lang="en-IN" dirty="0"/>
              <a:t>. A series is time dependent if its values can be predicted from the time they occurred. </a:t>
            </a:r>
          </a:p>
        </p:txBody>
      </p:sp>
      <p:pic>
        <p:nvPicPr>
          <p:cNvPr id="4098" name="Picture 2" descr="Time series: linear regression with lags">
            <a:extLst>
              <a:ext uri="{FF2B5EF4-FFF2-40B4-BE49-F238E27FC236}">
                <a16:creationId xmlns:a16="http://schemas.microsoft.com/office/drawing/2014/main" id="{980AB89F-7CB1-E94C-B843-94BCC9DB52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3700" y="2359178"/>
            <a:ext cx="4588300" cy="2578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1571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1264</TotalTime>
  <Words>1106</Words>
  <Application>Microsoft Macintosh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Time Series</vt:lpstr>
      <vt:lpstr>Agenda</vt:lpstr>
      <vt:lpstr>Time Series Introduction</vt:lpstr>
      <vt:lpstr>Time Series Basics</vt:lpstr>
      <vt:lpstr>Data Examining &amp; Preprocessing</vt:lpstr>
      <vt:lpstr>Correlation vs AutoCorrelation</vt:lpstr>
      <vt:lpstr>Correlation vs AutoCorrelation</vt:lpstr>
      <vt:lpstr>Assumptions</vt:lpstr>
      <vt:lpstr>Linear Regression Time Series</vt:lpstr>
      <vt:lpstr>Linear Regression Time Series</vt:lpstr>
      <vt:lpstr>Regression Vs AutoRegression</vt:lpstr>
      <vt:lpstr>Symbolic Regression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dc:title>
  <dc:creator>Nihit Saxena</dc:creator>
  <cp:lastModifiedBy>Nihit Saxena</cp:lastModifiedBy>
  <cp:revision>3</cp:revision>
  <dcterms:created xsi:type="dcterms:W3CDTF">2021-10-27T09:22:39Z</dcterms:created>
  <dcterms:modified xsi:type="dcterms:W3CDTF">2021-10-28T06:27:16Z</dcterms:modified>
</cp:coreProperties>
</file>