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0" dirty="0"/>
              <a:t>Duwe, </a:t>
            </a:r>
            <a:r>
              <a:rPr spc="-50" dirty="0"/>
              <a:t>Spring </a:t>
            </a:r>
            <a:r>
              <a:rPr spc="-25" dirty="0"/>
              <a:t>2018 </a:t>
            </a:r>
            <a:r>
              <a:rPr spc="145" dirty="0"/>
              <a:t>©</a:t>
            </a:r>
            <a:r>
              <a:rPr spc="-250" dirty="0"/>
              <a:t> </a:t>
            </a:r>
            <a:r>
              <a:rPr spc="-30" dirty="0"/>
              <a:t>ISU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</a:t>
            </a: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0" dirty="0"/>
              <a:t>Duwe, </a:t>
            </a:r>
            <a:r>
              <a:rPr spc="-50" dirty="0"/>
              <a:t>Spring </a:t>
            </a:r>
            <a:r>
              <a:rPr spc="-25" dirty="0"/>
              <a:t>2018 </a:t>
            </a:r>
            <a:r>
              <a:rPr spc="145" dirty="0"/>
              <a:t>©</a:t>
            </a:r>
            <a:r>
              <a:rPr spc="-250" dirty="0"/>
              <a:t> </a:t>
            </a:r>
            <a:r>
              <a:rPr spc="-30" dirty="0"/>
              <a:t>ISU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</a:t>
            </a: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0" dirty="0"/>
              <a:t>Duwe, </a:t>
            </a:r>
            <a:r>
              <a:rPr spc="-50" dirty="0"/>
              <a:t>Spring </a:t>
            </a:r>
            <a:r>
              <a:rPr spc="-25" dirty="0"/>
              <a:t>2018 </a:t>
            </a:r>
            <a:r>
              <a:rPr spc="145" dirty="0"/>
              <a:t>©</a:t>
            </a:r>
            <a:r>
              <a:rPr spc="-250" dirty="0"/>
              <a:t> </a:t>
            </a:r>
            <a:r>
              <a:rPr spc="-30" dirty="0"/>
              <a:t>ISU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</a:t>
            </a: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0" dirty="0"/>
              <a:t>Duwe, </a:t>
            </a:r>
            <a:r>
              <a:rPr spc="-50" dirty="0"/>
              <a:t>Spring </a:t>
            </a:r>
            <a:r>
              <a:rPr spc="-25" dirty="0"/>
              <a:t>2018 </a:t>
            </a:r>
            <a:r>
              <a:rPr spc="145" dirty="0"/>
              <a:t>©</a:t>
            </a:r>
            <a:r>
              <a:rPr spc="-250" dirty="0"/>
              <a:t> </a:t>
            </a:r>
            <a:r>
              <a:rPr spc="-30" dirty="0"/>
              <a:t>ISU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</a:t>
            </a: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0" dirty="0"/>
              <a:t>Duwe, </a:t>
            </a:r>
            <a:r>
              <a:rPr spc="-50" dirty="0"/>
              <a:t>Spring </a:t>
            </a:r>
            <a:r>
              <a:rPr spc="-25" dirty="0"/>
              <a:t>2018 </a:t>
            </a:r>
            <a:r>
              <a:rPr spc="145" dirty="0"/>
              <a:t>©</a:t>
            </a:r>
            <a:r>
              <a:rPr spc="-250" dirty="0"/>
              <a:t> </a:t>
            </a:r>
            <a:r>
              <a:rPr spc="-30" dirty="0"/>
              <a:t>ISU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</a:t>
            </a: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6791"/>
            <a:ext cx="9144000" cy="521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56349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9144000" y="0"/>
                </a:moveTo>
                <a:lnTo>
                  <a:pt x="0" y="0"/>
                </a:lnTo>
                <a:lnTo>
                  <a:pt x="0" y="501650"/>
                </a:lnTo>
                <a:lnTo>
                  <a:pt x="9144000" y="501650"/>
                </a:lnTo>
                <a:lnTo>
                  <a:pt x="9144000" y="0"/>
                </a:lnTo>
                <a:close/>
              </a:path>
            </a:pathLst>
          </a:custGeom>
          <a:solidFill>
            <a:srgbClr val="C810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08191"/>
            <a:ext cx="9144000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6162"/>
            <a:ext cx="9144000" cy="230504"/>
          </a:xfrm>
          <a:custGeom>
            <a:avLst/>
            <a:gdLst/>
            <a:ahLst/>
            <a:cxnLst/>
            <a:rect l="l" t="t" r="r" b="b"/>
            <a:pathLst>
              <a:path w="9144000" h="230504">
                <a:moveTo>
                  <a:pt x="9144000" y="0"/>
                </a:moveTo>
                <a:lnTo>
                  <a:pt x="0" y="0"/>
                </a:lnTo>
                <a:lnTo>
                  <a:pt x="0" y="230187"/>
                </a:lnTo>
                <a:lnTo>
                  <a:pt x="9144000" y="230187"/>
                </a:lnTo>
                <a:lnTo>
                  <a:pt x="9144000" y="0"/>
                </a:lnTo>
                <a:close/>
              </a:path>
            </a:pathLst>
          </a:custGeom>
          <a:solidFill>
            <a:srgbClr val="F1BE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269" y="1360933"/>
            <a:ext cx="7367460" cy="202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269" y="1360933"/>
            <a:ext cx="7367460" cy="202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7256" y="6581320"/>
            <a:ext cx="163576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340" y="6581320"/>
            <a:ext cx="159194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0" dirty="0"/>
              <a:t>Duwe, </a:t>
            </a:r>
            <a:r>
              <a:rPr spc="-50" dirty="0"/>
              <a:t>Spring </a:t>
            </a:r>
            <a:r>
              <a:rPr spc="-25" dirty="0"/>
              <a:t>2018 </a:t>
            </a:r>
            <a:r>
              <a:rPr spc="145" dirty="0"/>
              <a:t>©</a:t>
            </a:r>
            <a:r>
              <a:rPr spc="-250" dirty="0"/>
              <a:t> </a:t>
            </a:r>
            <a:r>
              <a:rPr spc="-30" dirty="0"/>
              <a:t>ISU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3865" y="6581320"/>
            <a:ext cx="72072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1BE48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</a:t>
            </a:r>
            <a:fld id="{81D60167-4931-47E6-BA6A-407CBD079E47}" type="slidenum">
              <a:rPr spc="-65" dirty="0"/>
              <a:t>‹#›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612005"/>
            <a:chOff x="0" y="0"/>
            <a:chExt cx="9144000" cy="4612005"/>
          </a:xfrm>
        </p:grpSpPr>
        <p:sp>
          <p:nvSpPr>
            <p:cNvPr id="3" name="object 3"/>
            <p:cNvSpPr/>
            <p:nvPr/>
          </p:nvSpPr>
          <p:spPr>
            <a:xfrm>
              <a:off x="0" y="3867911"/>
              <a:ext cx="9144000" cy="743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86200"/>
              <a:ext cx="9144000" cy="662305"/>
            </a:xfrm>
            <a:custGeom>
              <a:avLst/>
              <a:gdLst/>
              <a:ahLst/>
              <a:cxnLst/>
              <a:rect l="l" t="t" r="r" b="b"/>
              <a:pathLst>
                <a:path w="9144000" h="662304">
                  <a:moveTo>
                    <a:pt x="9144000" y="0"/>
                  </a:moveTo>
                  <a:lnTo>
                    <a:pt x="0" y="0"/>
                  </a:lnTo>
                  <a:lnTo>
                    <a:pt x="0" y="662051"/>
                  </a:lnTo>
                  <a:lnTo>
                    <a:pt x="9144000" y="6620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1BE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3950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3886200"/>
            </a:xfrm>
            <a:custGeom>
              <a:avLst/>
              <a:gdLst/>
              <a:ahLst/>
              <a:cxnLst/>
              <a:rect l="l" t="t" r="r" b="b"/>
              <a:pathLst>
                <a:path w="9144000" h="3886200">
                  <a:moveTo>
                    <a:pt x="9144000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9144000" y="388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810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indent="635" algn="ctr">
              <a:lnSpc>
                <a:spcPct val="99300"/>
              </a:lnSpc>
              <a:spcBef>
                <a:spcPts val="135"/>
              </a:spcBef>
            </a:pPr>
            <a:r>
              <a:rPr spc="-5" dirty="0"/>
              <a:t>CprE </a:t>
            </a:r>
            <a:r>
              <a:rPr dirty="0"/>
              <a:t>381: </a:t>
            </a:r>
            <a:r>
              <a:rPr spc="-5" dirty="0"/>
              <a:t>Computer  Organization and</a:t>
            </a:r>
            <a:r>
              <a:rPr spc="-180" dirty="0"/>
              <a:t> </a:t>
            </a:r>
            <a:r>
              <a:rPr spc="-5" dirty="0"/>
              <a:t>Assembly  Level Programming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4075" y="4016755"/>
            <a:ext cx="4995545" cy="2183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Virtual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Berk Gulmezoglu</a:t>
            </a:r>
            <a:endParaRPr sz="2400" dirty="0">
              <a:latin typeface="Arial"/>
              <a:cs typeface="Arial"/>
            </a:endParaRPr>
          </a:p>
          <a:p>
            <a:pPr marL="12700" marR="5080" algn="ctr">
              <a:lnSpc>
                <a:spcPct val="1183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Electrical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Computer Engineering  Iowa State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University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38246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Page </a:t>
            </a:r>
            <a:r>
              <a:rPr sz="4000" spc="-65" dirty="0">
                <a:solidFill>
                  <a:srgbClr val="000000"/>
                </a:solidFill>
              </a:rPr>
              <a:t>Table</a:t>
            </a:r>
            <a:r>
              <a:rPr sz="4000" spc="-7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Size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87909"/>
            <a:ext cx="6368415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Calculate the </a:t>
            </a:r>
            <a:r>
              <a:rPr sz="3200" dirty="0">
                <a:latin typeface="Arial"/>
                <a:cs typeface="Arial"/>
              </a:rPr>
              <a:t>size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page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32-bit virtual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325"/>
              </a:lnSpc>
              <a:spcBef>
                <a:spcPts val="5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4KB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pages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325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4 byte page table entries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(PTEs)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38246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Page </a:t>
            </a:r>
            <a:r>
              <a:rPr sz="4000" spc="-65" dirty="0">
                <a:solidFill>
                  <a:srgbClr val="000000"/>
                </a:solidFill>
              </a:rPr>
              <a:t>Table</a:t>
            </a:r>
            <a:r>
              <a:rPr sz="4000" spc="-7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Size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787909"/>
            <a:ext cx="7807325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3200" spc="-5" dirty="0">
                <a:latin typeface="Arial"/>
                <a:cs typeface="Arial"/>
              </a:rPr>
              <a:t>Calculate the </a:t>
            </a:r>
            <a:r>
              <a:rPr sz="3200" dirty="0">
                <a:latin typeface="Arial"/>
                <a:cs typeface="Arial"/>
              </a:rPr>
              <a:t>size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page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806450" lvl="1" indent="-285750">
              <a:lnSpc>
                <a:spcPct val="100000"/>
              </a:lnSpc>
              <a:spcBef>
                <a:spcPts val="60"/>
              </a:spcBef>
              <a:buChar char="–"/>
              <a:tabLst>
                <a:tab pos="806450" algn="l"/>
              </a:tabLst>
            </a:pPr>
            <a:r>
              <a:rPr sz="2800" dirty="0">
                <a:latin typeface="Arial"/>
                <a:cs typeface="Arial"/>
              </a:rPr>
              <a:t>32-bit virtual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806450" lvl="1" indent="-285750">
              <a:lnSpc>
                <a:spcPts val="3325"/>
              </a:lnSpc>
              <a:spcBef>
                <a:spcPts val="50"/>
              </a:spcBef>
              <a:buChar char="–"/>
              <a:tabLst>
                <a:tab pos="806450" algn="l"/>
              </a:tabLst>
            </a:pPr>
            <a:r>
              <a:rPr sz="2800" dirty="0">
                <a:latin typeface="Arial"/>
                <a:cs typeface="Arial"/>
              </a:rPr>
              <a:t>4KB pages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page </a:t>
            </a:r>
            <a:r>
              <a:rPr sz="2800" spc="-10" dirty="0">
                <a:latin typeface="Arial"/>
                <a:cs typeface="Arial"/>
              </a:rPr>
              <a:t>offset </a:t>
            </a:r>
            <a:r>
              <a:rPr sz="2800" dirty="0">
                <a:latin typeface="Arial"/>
                <a:cs typeface="Arial"/>
              </a:rPr>
              <a:t>is 12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</a:t>
            </a:r>
            <a:endParaRPr sz="2800">
              <a:latin typeface="Arial"/>
              <a:cs typeface="Arial"/>
            </a:endParaRPr>
          </a:p>
          <a:p>
            <a:pPr marL="806450" lvl="1" indent="-285750">
              <a:lnSpc>
                <a:spcPts val="3325"/>
              </a:lnSpc>
              <a:buChar char="–"/>
              <a:tabLst>
                <a:tab pos="806450" algn="l"/>
              </a:tabLst>
            </a:pPr>
            <a:r>
              <a:rPr sz="2800" dirty="0">
                <a:latin typeface="Arial"/>
                <a:cs typeface="Arial"/>
              </a:rPr>
              <a:t>4 byte page table entries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(PTEs)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"/>
              <a:cs typeface="Arial"/>
            </a:endParaRPr>
          </a:p>
          <a:p>
            <a:pPr marL="63500">
              <a:lnSpc>
                <a:spcPts val="3815"/>
              </a:lnSpc>
              <a:spcBef>
                <a:spcPts val="5"/>
              </a:spcBef>
            </a:pPr>
            <a:r>
              <a:rPr sz="4800" baseline="-17361" dirty="0">
                <a:latin typeface="Arial"/>
                <a:cs typeface="Arial"/>
              </a:rPr>
              <a:t># </a:t>
            </a:r>
            <a:r>
              <a:rPr sz="4800" spc="-7" baseline="-17361" dirty="0">
                <a:latin typeface="Arial"/>
                <a:cs typeface="Arial"/>
              </a:rPr>
              <a:t>PTEs </a:t>
            </a:r>
            <a:r>
              <a:rPr sz="4800" baseline="-17361" dirty="0">
                <a:latin typeface="Arial"/>
                <a:cs typeface="Arial"/>
              </a:rPr>
              <a:t>= </a:t>
            </a:r>
            <a:r>
              <a:rPr sz="4800" spc="-7" baseline="-17361" dirty="0">
                <a:latin typeface="Arial"/>
                <a:cs typeface="Arial"/>
              </a:rPr>
              <a:t>2</a:t>
            </a:r>
            <a:r>
              <a:rPr sz="2100" spc="-5" dirty="0">
                <a:latin typeface="Arial"/>
                <a:cs typeface="Arial"/>
              </a:rPr>
              <a:t># </a:t>
            </a:r>
            <a:r>
              <a:rPr sz="2100" spc="5" dirty="0">
                <a:latin typeface="Arial"/>
                <a:cs typeface="Arial"/>
              </a:rPr>
              <a:t>bits </a:t>
            </a:r>
            <a:r>
              <a:rPr sz="2100" dirty="0">
                <a:latin typeface="Arial"/>
                <a:cs typeface="Arial"/>
              </a:rPr>
              <a:t>in </a:t>
            </a:r>
            <a:r>
              <a:rPr sz="2100" spc="5" dirty="0">
                <a:latin typeface="Arial"/>
                <a:cs typeface="Arial"/>
              </a:rPr>
              <a:t>virtual </a:t>
            </a:r>
            <a:r>
              <a:rPr sz="2100" spc="10" dirty="0">
                <a:latin typeface="Arial"/>
                <a:cs typeface="Arial"/>
              </a:rPr>
              <a:t>address </a:t>
            </a:r>
            <a:r>
              <a:rPr sz="4800" baseline="-17361" dirty="0">
                <a:latin typeface="Arial"/>
                <a:cs typeface="Arial"/>
              </a:rPr>
              <a:t>/ </a:t>
            </a:r>
            <a:r>
              <a:rPr sz="4800" spc="-7" baseline="-17361" dirty="0">
                <a:latin typeface="Arial"/>
                <a:cs typeface="Arial"/>
              </a:rPr>
              <a:t>2</a:t>
            </a:r>
            <a:r>
              <a:rPr sz="2100" spc="-5" dirty="0">
                <a:latin typeface="Arial"/>
                <a:cs typeface="Arial"/>
              </a:rPr>
              <a:t># </a:t>
            </a:r>
            <a:r>
              <a:rPr sz="2100" spc="5" dirty="0">
                <a:latin typeface="Arial"/>
                <a:cs typeface="Arial"/>
              </a:rPr>
              <a:t>bits </a:t>
            </a:r>
            <a:r>
              <a:rPr sz="2100" spc="10" dirty="0">
                <a:latin typeface="Arial"/>
                <a:cs typeface="Arial"/>
              </a:rPr>
              <a:t>page</a:t>
            </a:r>
            <a:r>
              <a:rPr sz="2100" spc="-20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offset</a:t>
            </a:r>
            <a:endParaRPr sz="2100">
              <a:latin typeface="Arial"/>
              <a:cs typeface="Arial"/>
            </a:endParaRPr>
          </a:p>
          <a:p>
            <a:pPr marR="2287270" algn="ctr">
              <a:lnSpc>
                <a:spcPts val="3815"/>
              </a:lnSpc>
            </a:pPr>
            <a:r>
              <a:rPr sz="4800" baseline="-17361" dirty="0">
                <a:latin typeface="Arial"/>
                <a:cs typeface="Arial"/>
              </a:rPr>
              <a:t>= 2</a:t>
            </a:r>
            <a:r>
              <a:rPr sz="2100" dirty="0">
                <a:latin typeface="Arial"/>
                <a:cs typeface="Arial"/>
              </a:rPr>
              <a:t>32</a:t>
            </a:r>
            <a:r>
              <a:rPr sz="4800" baseline="-17361" dirty="0">
                <a:latin typeface="Arial"/>
                <a:cs typeface="Arial"/>
              </a:rPr>
              <a:t>/2</a:t>
            </a:r>
            <a:r>
              <a:rPr sz="2100" dirty="0">
                <a:latin typeface="Arial"/>
                <a:cs typeface="Arial"/>
              </a:rPr>
              <a:t>12 </a:t>
            </a:r>
            <a:r>
              <a:rPr sz="4800" baseline="-17361" dirty="0">
                <a:latin typeface="Arial"/>
                <a:cs typeface="Arial"/>
              </a:rPr>
              <a:t>=</a:t>
            </a:r>
            <a:r>
              <a:rPr sz="4800" spc="-412" baseline="-17361" dirty="0">
                <a:latin typeface="Arial"/>
                <a:cs typeface="Arial"/>
              </a:rPr>
              <a:t> </a:t>
            </a:r>
            <a:r>
              <a:rPr sz="4800" spc="7" baseline="-17361" dirty="0">
                <a:latin typeface="Arial"/>
                <a:cs typeface="Arial"/>
              </a:rPr>
              <a:t>2</a:t>
            </a:r>
            <a:r>
              <a:rPr sz="2100" spc="5" dirty="0">
                <a:latin typeface="Arial"/>
                <a:cs typeface="Arial"/>
              </a:rPr>
              <a:t>20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Arial"/>
              <a:cs typeface="Arial"/>
            </a:endParaRPr>
          </a:p>
          <a:p>
            <a:pPr marR="2357755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PT Size = # </a:t>
            </a:r>
            <a:r>
              <a:rPr sz="3200" spc="-5" dirty="0">
                <a:latin typeface="Arial"/>
                <a:cs typeface="Arial"/>
              </a:rPr>
              <a:t>PTEs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PTE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  <a:p>
            <a:pPr marL="161417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Arial"/>
                <a:cs typeface="Arial"/>
              </a:rPr>
              <a:t>= 2</a:t>
            </a:r>
            <a:r>
              <a:rPr sz="3150" baseline="26455" dirty="0">
                <a:latin typeface="Arial"/>
                <a:cs typeface="Arial"/>
              </a:rPr>
              <a:t>20 </a:t>
            </a:r>
            <a:r>
              <a:rPr sz="3200" spc="-5" dirty="0">
                <a:latin typeface="Arial"/>
                <a:cs typeface="Arial"/>
              </a:rPr>
              <a:t>PTEs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3150" spc="-7" baseline="26455" dirty="0">
                <a:latin typeface="Arial"/>
                <a:cs typeface="Arial"/>
              </a:rPr>
              <a:t>2 </a:t>
            </a:r>
            <a:r>
              <a:rPr sz="3200" spc="-5" dirty="0">
                <a:latin typeface="Arial"/>
                <a:cs typeface="Arial"/>
              </a:rPr>
              <a:t>bytes/PTE </a:t>
            </a:r>
            <a:r>
              <a:rPr sz="3200" dirty="0">
                <a:latin typeface="Arial"/>
                <a:cs typeface="Arial"/>
              </a:rPr>
              <a:t>= 4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38246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Page </a:t>
            </a:r>
            <a:r>
              <a:rPr sz="4000" spc="-65" dirty="0">
                <a:solidFill>
                  <a:srgbClr val="000000"/>
                </a:solidFill>
              </a:rPr>
              <a:t>Table</a:t>
            </a:r>
            <a:r>
              <a:rPr sz="4000" spc="-7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Size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787909"/>
            <a:ext cx="7741284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3200" spc="-5" dirty="0">
                <a:latin typeface="Arial"/>
                <a:cs typeface="Arial"/>
              </a:rPr>
              <a:t>Calculate the </a:t>
            </a:r>
            <a:r>
              <a:rPr sz="3200" dirty="0">
                <a:latin typeface="Arial"/>
                <a:cs typeface="Arial"/>
              </a:rPr>
              <a:t>size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page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806450" lvl="1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80645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64</a:t>
            </a:r>
            <a:r>
              <a:rPr sz="2800" dirty="0">
                <a:latin typeface="Arial"/>
                <a:cs typeface="Arial"/>
              </a:rPr>
              <a:t>-bit virtual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806450" lvl="1" indent="-285750">
              <a:lnSpc>
                <a:spcPts val="3325"/>
              </a:lnSpc>
              <a:spcBef>
                <a:spcPts val="50"/>
              </a:spcBef>
              <a:buChar char="–"/>
              <a:tabLst>
                <a:tab pos="806450" algn="l"/>
              </a:tabLst>
            </a:pPr>
            <a:r>
              <a:rPr sz="2800" dirty="0">
                <a:latin typeface="Arial"/>
                <a:cs typeface="Arial"/>
              </a:rPr>
              <a:t>16KB pages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page </a:t>
            </a:r>
            <a:r>
              <a:rPr sz="2800" spc="-10" dirty="0">
                <a:latin typeface="Arial"/>
                <a:cs typeface="Arial"/>
              </a:rPr>
              <a:t>offset </a:t>
            </a:r>
            <a:r>
              <a:rPr sz="2800" dirty="0">
                <a:latin typeface="Arial"/>
                <a:cs typeface="Arial"/>
              </a:rPr>
              <a:t>is 14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</a:t>
            </a:r>
            <a:endParaRPr sz="2800">
              <a:latin typeface="Arial"/>
              <a:cs typeface="Arial"/>
            </a:endParaRPr>
          </a:p>
          <a:p>
            <a:pPr marL="806450" lvl="1" indent="-285750">
              <a:lnSpc>
                <a:spcPts val="3325"/>
              </a:lnSpc>
              <a:buChar char="–"/>
              <a:tabLst>
                <a:tab pos="806450" algn="l"/>
              </a:tabLst>
            </a:pPr>
            <a:r>
              <a:rPr sz="2800" dirty="0">
                <a:latin typeface="Arial"/>
                <a:cs typeface="Arial"/>
              </a:rPr>
              <a:t>8 byte page table entries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(PTEs)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"/>
              <a:cs typeface="Arial"/>
            </a:endParaRPr>
          </a:p>
          <a:p>
            <a:pPr marL="63500">
              <a:lnSpc>
                <a:spcPts val="3815"/>
              </a:lnSpc>
              <a:spcBef>
                <a:spcPts val="5"/>
              </a:spcBef>
            </a:pPr>
            <a:r>
              <a:rPr sz="4800" baseline="-17361" dirty="0">
                <a:latin typeface="Arial"/>
                <a:cs typeface="Arial"/>
              </a:rPr>
              <a:t># </a:t>
            </a:r>
            <a:r>
              <a:rPr sz="4800" spc="-7" baseline="-17361" dirty="0">
                <a:latin typeface="Arial"/>
                <a:cs typeface="Arial"/>
              </a:rPr>
              <a:t>PTEs </a:t>
            </a:r>
            <a:r>
              <a:rPr sz="4800" baseline="-17361" dirty="0">
                <a:latin typeface="Arial"/>
                <a:cs typeface="Arial"/>
              </a:rPr>
              <a:t>= </a:t>
            </a:r>
            <a:r>
              <a:rPr sz="4800" spc="-7" baseline="-17361" dirty="0">
                <a:latin typeface="Arial"/>
                <a:cs typeface="Arial"/>
              </a:rPr>
              <a:t>2</a:t>
            </a:r>
            <a:r>
              <a:rPr sz="2100" spc="-5" dirty="0">
                <a:latin typeface="Arial"/>
                <a:cs typeface="Arial"/>
              </a:rPr>
              <a:t># </a:t>
            </a:r>
            <a:r>
              <a:rPr sz="2100" spc="5" dirty="0">
                <a:latin typeface="Arial"/>
                <a:cs typeface="Arial"/>
              </a:rPr>
              <a:t>bits </a:t>
            </a:r>
            <a:r>
              <a:rPr sz="2100" dirty="0">
                <a:latin typeface="Arial"/>
                <a:cs typeface="Arial"/>
              </a:rPr>
              <a:t>in </a:t>
            </a:r>
            <a:r>
              <a:rPr sz="2100" spc="5" dirty="0">
                <a:latin typeface="Arial"/>
                <a:cs typeface="Arial"/>
              </a:rPr>
              <a:t>virtual </a:t>
            </a:r>
            <a:r>
              <a:rPr sz="2100" spc="10" dirty="0">
                <a:latin typeface="Arial"/>
                <a:cs typeface="Arial"/>
              </a:rPr>
              <a:t>address </a:t>
            </a:r>
            <a:r>
              <a:rPr sz="4800" baseline="-17361" dirty="0">
                <a:latin typeface="Arial"/>
                <a:cs typeface="Arial"/>
              </a:rPr>
              <a:t>/ </a:t>
            </a:r>
            <a:r>
              <a:rPr sz="4800" spc="-7" baseline="-17361" dirty="0">
                <a:latin typeface="Arial"/>
                <a:cs typeface="Arial"/>
              </a:rPr>
              <a:t>2</a:t>
            </a:r>
            <a:r>
              <a:rPr sz="2100" spc="-5" dirty="0">
                <a:latin typeface="Arial"/>
                <a:cs typeface="Arial"/>
              </a:rPr>
              <a:t># </a:t>
            </a:r>
            <a:r>
              <a:rPr sz="2100" spc="5" dirty="0">
                <a:latin typeface="Arial"/>
                <a:cs typeface="Arial"/>
              </a:rPr>
              <a:t>bits </a:t>
            </a:r>
            <a:r>
              <a:rPr sz="2100" spc="10" dirty="0">
                <a:latin typeface="Arial"/>
                <a:cs typeface="Arial"/>
              </a:rPr>
              <a:t>page</a:t>
            </a:r>
            <a:r>
              <a:rPr sz="2100" spc="-20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offset</a:t>
            </a:r>
            <a:endParaRPr sz="2100">
              <a:latin typeface="Arial"/>
              <a:cs typeface="Arial"/>
            </a:endParaRPr>
          </a:p>
          <a:p>
            <a:pPr marR="2221230" algn="ctr">
              <a:lnSpc>
                <a:spcPts val="3815"/>
              </a:lnSpc>
            </a:pPr>
            <a:r>
              <a:rPr sz="4800" baseline="-17361" dirty="0">
                <a:latin typeface="Arial"/>
                <a:cs typeface="Arial"/>
              </a:rPr>
              <a:t>= 2</a:t>
            </a:r>
            <a:r>
              <a:rPr sz="2100" dirty="0">
                <a:latin typeface="Arial"/>
                <a:cs typeface="Arial"/>
              </a:rPr>
              <a:t>64</a:t>
            </a:r>
            <a:r>
              <a:rPr sz="4800" baseline="-17361" dirty="0">
                <a:latin typeface="Arial"/>
                <a:cs typeface="Arial"/>
              </a:rPr>
              <a:t>/2</a:t>
            </a:r>
            <a:r>
              <a:rPr sz="2100" dirty="0">
                <a:latin typeface="Arial"/>
                <a:cs typeface="Arial"/>
              </a:rPr>
              <a:t>14 </a:t>
            </a:r>
            <a:r>
              <a:rPr sz="4800" baseline="-17361" dirty="0">
                <a:latin typeface="Arial"/>
                <a:cs typeface="Arial"/>
              </a:rPr>
              <a:t>=</a:t>
            </a:r>
            <a:r>
              <a:rPr sz="4800" spc="-412" baseline="-17361" dirty="0">
                <a:latin typeface="Arial"/>
                <a:cs typeface="Arial"/>
              </a:rPr>
              <a:t> </a:t>
            </a:r>
            <a:r>
              <a:rPr sz="4800" spc="7" baseline="-17361" dirty="0">
                <a:latin typeface="Arial"/>
                <a:cs typeface="Arial"/>
              </a:rPr>
              <a:t>2</a:t>
            </a:r>
            <a:r>
              <a:rPr sz="2100" spc="5" dirty="0">
                <a:latin typeface="Arial"/>
                <a:cs typeface="Arial"/>
              </a:rPr>
              <a:t>50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Arial"/>
              <a:cs typeface="Arial"/>
            </a:endParaRPr>
          </a:p>
          <a:p>
            <a:pPr marR="2291715" algn="ctr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PT Size = # </a:t>
            </a:r>
            <a:r>
              <a:rPr sz="3200" spc="-5" dirty="0">
                <a:latin typeface="Arial"/>
                <a:cs typeface="Arial"/>
              </a:rPr>
              <a:t>PTEs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PTE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  <a:p>
            <a:pPr marL="1614170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Arial"/>
                <a:cs typeface="Arial"/>
              </a:rPr>
              <a:t>= 2</a:t>
            </a:r>
            <a:r>
              <a:rPr sz="3150" baseline="26455" dirty="0">
                <a:latin typeface="Arial"/>
                <a:cs typeface="Arial"/>
              </a:rPr>
              <a:t>50 </a:t>
            </a:r>
            <a:r>
              <a:rPr sz="3200" spc="-5" dirty="0">
                <a:latin typeface="Arial"/>
                <a:cs typeface="Arial"/>
              </a:rPr>
              <a:t>PTEs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3150" spc="-7" baseline="26455" dirty="0">
                <a:latin typeface="Arial"/>
                <a:cs typeface="Arial"/>
              </a:rPr>
              <a:t>3 </a:t>
            </a:r>
            <a:r>
              <a:rPr sz="3200" spc="-5" dirty="0">
                <a:latin typeface="Arial"/>
                <a:cs typeface="Arial"/>
              </a:rPr>
              <a:t>bytes/PTE </a:t>
            </a:r>
            <a:r>
              <a:rPr sz="3200" dirty="0">
                <a:latin typeface="Arial"/>
                <a:cs typeface="Arial"/>
              </a:rPr>
              <a:t>= 8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PB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27" y="27939"/>
            <a:ext cx="37992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Page </a:t>
            </a:r>
            <a:r>
              <a:rPr sz="4000" spc="-65" dirty="0">
                <a:solidFill>
                  <a:srgbClr val="000000"/>
                </a:solidFill>
              </a:rPr>
              <a:t>Table</a:t>
            </a:r>
            <a:r>
              <a:rPr sz="4000" spc="-7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Size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8640" y="787909"/>
            <a:ext cx="142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3" y="839105"/>
            <a:ext cx="6337300" cy="319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3535"/>
              </a:lnSpc>
            </a:pPr>
            <a:r>
              <a:rPr sz="3200" spc="-5" dirty="0">
                <a:latin typeface="Arial"/>
                <a:cs typeface="Arial"/>
              </a:rPr>
              <a:t>Calculate the </a:t>
            </a:r>
            <a:r>
              <a:rPr sz="3200" dirty="0">
                <a:latin typeface="Arial"/>
                <a:cs typeface="Arial"/>
              </a:rPr>
              <a:t>size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page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table</a:t>
            </a:r>
            <a:endParaRPr sz="32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60"/>
              </a:spcBef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64</a:t>
            </a:r>
            <a:r>
              <a:rPr sz="2800" dirty="0">
                <a:latin typeface="Arial"/>
                <a:cs typeface="Arial"/>
              </a:rPr>
              <a:t>-bit virtual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  <a:p>
            <a:pPr marL="118745">
              <a:lnSpc>
                <a:spcPts val="3325"/>
              </a:lnSpc>
              <a:spcBef>
                <a:spcPts val="50"/>
              </a:spcBef>
            </a:pPr>
            <a:r>
              <a:rPr sz="2800" dirty="0">
                <a:latin typeface="Arial"/>
                <a:cs typeface="Arial"/>
              </a:rPr>
              <a:t>– 16KB pages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page </a:t>
            </a:r>
            <a:r>
              <a:rPr sz="2800" spc="-10" dirty="0">
                <a:latin typeface="Arial"/>
                <a:cs typeface="Arial"/>
              </a:rPr>
              <a:t>offset </a:t>
            </a:r>
            <a:r>
              <a:rPr sz="2800" dirty="0">
                <a:latin typeface="Arial"/>
                <a:cs typeface="Arial"/>
              </a:rPr>
              <a:t>is 14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bits</a:t>
            </a:r>
            <a:endParaRPr sz="2800">
              <a:latin typeface="Arial"/>
              <a:cs typeface="Arial"/>
            </a:endParaRPr>
          </a:p>
          <a:p>
            <a:pPr marL="118745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– 8 byte page table entries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(PTEs)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Arial"/>
              <a:cs typeface="Arial"/>
            </a:endParaRPr>
          </a:p>
          <a:p>
            <a:pPr>
              <a:lnSpc>
                <a:spcPts val="3815"/>
              </a:lnSpc>
              <a:spcBef>
                <a:spcPts val="5"/>
              </a:spcBef>
            </a:pPr>
            <a:r>
              <a:rPr sz="4800" spc="-7" baseline="-17361" dirty="0">
                <a:latin typeface="Arial"/>
                <a:cs typeface="Arial"/>
              </a:rPr>
              <a:t>PTEs </a:t>
            </a:r>
            <a:r>
              <a:rPr sz="4800" baseline="-17361" dirty="0">
                <a:latin typeface="Arial"/>
                <a:cs typeface="Arial"/>
              </a:rPr>
              <a:t>= </a:t>
            </a:r>
            <a:r>
              <a:rPr sz="4800" spc="-7" baseline="-17361" dirty="0">
                <a:latin typeface="Arial"/>
                <a:cs typeface="Arial"/>
              </a:rPr>
              <a:t>2</a:t>
            </a:r>
            <a:r>
              <a:rPr sz="2100" spc="-5" dirty="0">
                <a:latin typeface="Arial"/>
                <a:cs typeface="Arial"/>
              </a:rPr>
              <a:t># </a:t>
            </a:r>
            <a:r>
              <a:rPr sz="2100" spc="5" dirty="0">
                <a:latin typeface="Arial"/>
                <a:cs typeface="Arial"/>
              </a:rPr>
              <a:t>bits </a:t>
            </a:r>
            <a:r>
              <a:rPr sz="2100" dirty="0">
                <a:latin typeface="Arial"/>
                <a:cs typeface="Arial"/>
              </a:rPr>
              <a:t>in </a:t>
            </a:r>
            <a:r>
              <a:rPr sz="2100" spc="5" dirty="0">
                <a:latin typeface="Arial"/>
                <a:cs typeface="Arial"/>
              </a:rPr>
              <a:t>virtual </a:t>
            </a:r>
            <a:r>
              <a:rPr sz="2100" spc="10" dirty="0">
                <a:latin typeface="Arial"/>
                <a:cs typeface="Arial"/>
              </a:rPr>
              <a:t>address </a:t>
            </a:r>
            <a:r>
              <a:rPr sz="4800" baseline="-17361" dirty="0">
                <a:latin typeface="Arial"/>
                <a:cs typeface="Arial"/>
              </a:rPr>
              <a:t>/ </a:t>
            </a:r>
            <a:r>
              <a:rPr sz="4800" spc="-7" baseline="-17361" dirty="0">
                <a:latin typeface="Arial"/>
                <a:cs typeface="Arial"/>
              </a:rPr>
              <a:t>2</a:t>
            </a:r>
            <a:r>
              <a:rPr sz="2100" spc="-5" dirty="0">
                <a:latin typeface="Arial"/>
                <a:cs typeface="Arial"/>
              </a:rPr>
              <a:t># </a:t>
            </a:r>
            <a:r>
              <a:rPr sz="2100" spc="5" dirty="0">
                <a:latin typeface="Arial"/>
                <a:cs typeface="Arial"/>
              </a:rPr>
              <a:t>bits</a:t>
            </a:r>
            <a:r>
              <a:rPr sz="2100" spc="-229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page</a:t>
            </a:r>
            <a:endParaRPr sz="2100">
              <a:latin typeface="Arial"/>
              <a:cs typeface="Arial"/>
            </a:endParaRPr>
          </a:p>
          <a:p>
            <a:pPr marL="1099820">
              <a:lnSpc>
                <a:spcPts val="3815"/>
              </a:lnSpc>
            </a:pPr>
            <a:r>
              <a:rPr sz="4800" baseline="-17361" dirty="0">
                <a:latin typeface="Arial"/>
                <a:cs typeface="Arial"/>
              </a:rPr>
              <a:t>= 2</a:t>
            </a:r>
            <a:r>
              <a:rPr sz="2100" dirty="0">
                <a:latin typeface="Arial"/>
                <a:cs typeface="Arial"/>
              </a:rPr>
              <a:t>64</a:t>
            </a:r>
            <a:r>
              <a:rPr sz="4800" baseline="-17361" dirty="0">
                <a:latin typeface="Arial"/>
                <a:cs typeface="Arial"/>
              </a:rPr>
              <a:t>/2</a:t>
            </a:r>
            <a:r>
              <a:rPr sz="2100" dirty="0">
                <a:latin typeface="Arial"/>
                <a:cs typeface="Arial"/>
              </a:rPr>
              <a:t>14 </a:t>
            </a:r>
            <a:r>
              <a:rPr sz="4800" baseline="-17361" dirty="0">
                <a:latin typeface="Arial"/>
                <a:cs typeface="Arial"/>
              </a:rPr>
              <a:t>=</a:t>
            </a:r>
            <a:r>
              <a:rPr sz="4800" spc="-405" baseline="-17361" dirty="0">
                <a:latin typeface="Arial"/>
                <a:cs typeface="Arial"/>
              </a:rPr>
              <a:t> </a:t>
            </a:r>
            <a:r>
              <a:rPr sz="4800" spc="7" baseline="-17361" dirty="0">
                <a:latin typeface="Arial"/>
                <a:cs typeface="Arial"/>
              </a:rPr>
              <a:t>2</a:t>
            </a:r>
            <a:r>
              <a:rPr sz="2100" spc="5" dirty="0">
                <a:latin typeface="Arial"/>
                <a:cs typeface="Arial"/>
              </a:rPr>
              <a:t>50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49524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#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5511" y="3061208"/>
            <a:ext cx="6832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"/>
                <a:cs typeface="Arial"/>
              </a:rPr>
              <a:t>offset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240" y="4509516"/>
            <a:ext cx="7690484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PT Size = # </a:t>
            </a:r>
            <a:r>
              <a:rPr sz="3200" spc="-5" dirty="0">
                <a:latin typeface="Arial"/>
                <a:cs typeface="Arial"/>
              </a:rPr>
              <a:t>PTEs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PTE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Size</a:t>
            </a:r>
            <a:endParaRPr sz="3200">
              <a:latin typeface="Arial"/>
              <a:cs typeface="Arial"/>
            </a:endParaRPr>
          </a:p>
          <a:p>
            <a:pPr marL="1576070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latin typeface="Arial"/>
                <a:cs typeface="Arial"/>
              </a:rPr>
              <a:t>= 2</a:t>
            </a:r>
            <a:r>
              <a:rPr sz="3150" baseline="26455" dirty="0">
                <a:latin typeface="Arial"/>
                <a:cs typeface="Arial"/>
              </a:rPr>
              <a:t>50 </a:t>
            </a:r>
            <a:r>
              <a:rPr sz="3200" spc="-5" dirty="0">
                <a:latin typeface="Arial"/>
                <a:cs typeface="Arial"/>
              </a:rPr>
              <a:t>PTEs </a:t>
            </a:r>
            <a:r>
              <a:rPr sz="3200" dirty="0">
                <a:latin typeface="Arial"/>
                <a:cs typeface="Arial"/>
              </a:rPr>
              <a:t>* </a:t>
            </a:r>
            <a:r>
              <a:rPr sz="3200" spc="-5" dirty="0">
                <a:latin typeface="Arial"/>
                <a:cs typeface="Arial"/>
              </a:rPr>
              <a:t>2</a:t>
            </a:r>
            <a:r>
              <a:rPr sz="3150" spc="-7" baseline="26455" dirty="0">
                <a:latin typeface="Arial"/>
                <a:cs typeface="Arial"/>
              </a:rPr>
              <a:t>3 </a:t>
            </a:r>
            <a:r>
              <a:rPr sz="3200" spc="-5" dirty="0">
                <a:latin typeface="Arial"/>
                <a:cs typeface="Arial"/>
              </a:rPr>
              <a:t>bytes/PTE </a:t>
            </a:r>
            <a:r>
              <a:rPr sz="3200" dirty="0">
                <a:latin typeface="Arial"/>
                <a:cs typeface="Arial"/>
              </a:rPr>
              <a:t>= 8</a:t>
            </a:r>
            <a:r>
              <a:rPr sz="3200" spc="-5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PB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9650" y="992060"/>
            <a:ext cx="6210300" cy="3405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1814" y="2749802"/>
            <a:ext cx="240728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Blue </a:t>
            </a:r>
            <a:r>
              <a:rPr sz="2800" b="1" spc="-35" dirty="0">
                <a:solidFill>
                  <a:srgbClr val="FF0000"/>
                </a:solidFill>
                <a:latin typeface="Carlito"/>
                <a:cs typeface="Carlito"/>
              </a:rPr>
              <a:t>Waters 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up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800" b="1" spc="-35" dirty="0">
                <a:solidFill>
                  <a:srgbClr val="FF0000"/>
                </a:solidFill>
                <a:latin typeface="Carlito"/>
                <a:cs typeface="Carlito"/>
              </a:rPr>
              <a:t>r</a:t>
            </a:r>
            <a:r>
              <a:rPr sz="2800" b="1" spc="-10" dirty="0">
                <a:solidFill>
                  <a:srgbClr val="FF0000"/>
                </a:solidFill>
                <a:latin typeface="Carlito"/>
                <a:cs typeface="Carlito"/>
              </a:rPr>
              <a:t>co</a:t>
            </a:r>
            <a:r>
              <a:rPr sz="2800" b="1" spc="-5" dirty="0">
                <a:solidFill>
                  <a:srgbClr val="FF0000"/>
                </a:solidFill>
                <a:latin typeface="Carlito"/>
                <a:cs typeface="Carlito"/>
              </a:rPr>
              <a:t>mpu</a:t>
            </a:r>
            <a:r>
              <a:rPr sz="2800" b="1" spc="-30" dirty="0">
                <a:solidFill>
                  <a:srgbClr val="FF0000"/>
                </a:solidFill>
                <a:latin typeface="Carlito"/>
                <a:cs typeface="Carlito"/>
              </a:rPr>
              <a:t>t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er:  1.5PB</a:t>
            </a:r>
            <a:r>
              <a:rPr sz="28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rlito"/>
                <a:cs typeface="Carlito"/>
              </a:rPr>
              <a:t>Memory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8" y="27939"/>
            <a:ext cx="4509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Acknowledgments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88492"/>
            <a:ext cx="7608570" cy="51028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5600" marR="5080" indent="-342900">
              <a:lnSpc>
                <a:spcPct val="101899"/>
              </a:lnSpc>
              <a:spcBef>
                <a:spcPts val="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These slides contain material developed  and copyright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by: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Joe Zambreno (Iowa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Akhilesh </a:t>
            </a:r>
            <a:r>
              <a:rPr sz="2800" spc="-30" dirty="0">
                <a:latin typeface="Arial"/>
                <a:cs typeface="Arial"/>
              </a:rPr>
              <a:t>Tyagi </a:t>
            </a:r>
            <a:r>
              <a:rPr sz="2800" dirty="0">
                <a:latin typeface="Arial"/>
                <a:cs typeface="Arial"/>
              </a:rPr>
              <a:t>(Iowa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David Patterson (UC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Berkeley)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Mary Jane Irwin (Penn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Christos Kozyrakis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(Stanford)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Onur Mutlu (Carnegie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Mellon)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Krste </a:t>
            </a:r>
            <a:r>
              <a:rPr sz="2800" dirty="0">
                <a:latin typeface="Arial"/>
                <a:cs typeface="Arial"/>
              </a:rPr>
              <a:t>Asanović (UC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Berkeley)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Morgan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Kaufmann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69634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Remember the System</a:t>
            </a:r>
            <a:r>
              <a:rPr sz="4000" spc="-20" dirty="0">
                <a:solidFill>
                  <a:srgbClr val="000000"/>
                </a:solidFill>
              </a:rPr>
              <a:t> View!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390252" y="1207008"/>
            <a:ext cx="3910329" cy="4107179"/>
            <a:chOff x="3390252" y="1207008"/>
            <a:chExt cx="3910329" cy="4107179"/>
          </a:xfrm>
        </p:grpSpPr>
        <p:sp>
          <p:nvSpPr>
            <p:cNvPr id="4" name="object 4"/>
            <p:cNvSpPr/>
            <p:nvPr/>
          </p:nvSpPr>
          <p:spPr>
            <a:xfrm>
              <a:off x="3402952" y="4745621"/>
              <a:ext cx="2326640" cy="555625"/>
            </a:xfrm>
            <a:custGeom>
              <a:avLst/>
              <a:gdLst/>
              <a:ahLst/>
              <a:cxnLst/>
              <a:rect l="l" t="t" r="r" b="b"/>
              <a:pathLst>
                <a:path w="2326640" h="555625">
                  <a:moveTo>
                    <a:pt x="0" y="277793"/>
                  </a:moveTo>
                  <a:lnTo>
                    <a:pt x="277792" y="0"/>
                  </a:lnTo>
                  <a:lnTo>
                    <a:pt x="277792" y="138897"/>
                  </a:lnTo>
                  <a:lnTo>
                    <a:pt x="2048721" y="138897"/>
                  </a:lnTo>
                  <a:lnTo>
                    <a:pt x="2048721" y="0"/>
                  </a:lnTo>
                  <a:lnTo>
                    <a:pt x="2326511" y="277793"/>
                  </a:lnTo>
                  <a:lnTo>
                    <a:pt x="2048721" y="555584"/>
                  </a:lnTo>
                  <a:lnTo>
                    <a:pt x="2048721" y="416687"/>
                  </a:lnTo>
                  <a:lnTo>
                    <a:pt x="277792" y="416687"/>
                  </a:lnTo>
                  <a:lnTo>
                    <a:pt x="277792" y="555584"/>
                  </a:lnTo>
                  <a:lnTo>
                    <a:pt x="0" y="27779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9488" y="1207008"/>
              <a:ext cx="1490471" cy="4044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2160" y="4687823"/>
              <a:ext cx="1402080" cy="573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5109" y="1250061"/>
              <a:ext cx="1358265" cy="3912870"/>
            </a:xfrm>
            <a:custGeom>
              <a:avLst/>
              <a:gdLst/>
              <a:ahLst/>
              <a:cxnLst/>
              <a:rect l="l" t="t" r="r" b="b"/>
              <a:pathLst>
                <a:path w="1358265" h="3912870">
                  <a:moveTo>
                    <a:pt x="1131747" y="0"/>
                  </a:moveTo>
                  <a:lnTo>
                    <a:pt x="226352" y="0"/>
                  </a:lnTo>
                  <a:lnTo>
                    <a:pt x="180735" y="4598"/>
                  </a:lnTo>
                  <a:lnTo>
                    <a:pt x="138247" y="17788"/>
                  </a:lnTo>
                  <a:lnTo>
                    <a:pt x="99798" y="38659"/>
                  </a:lnTo>
                  <a:lnTo>
                    <a:pt x="66298" y="66300"/>
                  </a:lnTo>
                  <a:lnTo>
                    <a:pt x="38658" y="99801"/>
                  </a:lnTo>
                  <a:lnTo>
                    <a:pt x="17788" y="138252"/>
                  </a:lnTo>
                  <a:lnTo>
                    <a:pt x="4598" y="180744"/>
                  </a:lnTo>
                  <a:lnTo>
                    <a:pt x="0" y="226364"/>
                  </a:lnTo>
                  <a:lnTo>
                    <a:pt x="0" y="3685895"/>
                  </a:lnTo>
                  <a:lnTo>
                    <a:pt x="4598" y="3731512"/>
                  </a:lnTo>
                  <a:lnTo>
                    <a:pt x="17788" y="3774000"/>
                  </a:lnTo>
                  <a:lnTo>
                    <a:pt x="38658" y="3812449"/>
                  </a:lnTo>
                  <a:lnTo>
                    <a:pt x="66298" y="3845948"/>
                  </a:lnTo>
                  <a:lnTo>
                    <a:pt x="99798" y="3873589"/>
                  </a:lnTo>
                  <a:lnTo>
                    <a:pt x="138247" y="3894459"/>
                  </a:lnTo>
                  <a:lnTo>
                    <a:pt x="180735" y="3907648"/>
                  </a:lnTo>
                  <a:lnTo>
                    <a:pt x="226352" y="3912247"/>
                  </a:lnTo>
                  <a:lnTo>
                    <a:pt x="1131747" y="3912247"/>
                  </a:lnTo>
                  <a:lnTo>
                    <a:pt x="1177367" y="3907648"/>
                  </a:lnTo>
                  <a:lnTo>
                    <a:pt x="1219857" y="3894459"/>
                  </a:lnTo>
                  <a:lnTo>
                    <a:pt x="1258306" y="3873589"/>
                  </a:lnTo>
                  <a:lnTo>
                    <a:pt x="1291805" y="3845948"/>
                  </a:lnTo>
                  <a:lnTo>
                    <a:pt x="1319444" y="3812449"/>
                  </a:lnTo>
                  <a:lnTo>
                    <a:pt x="1340313" y="3774000"/>
                  </a:lnTo>
                  <a:lnTo>
                    <a:pt x="1353501" y="3731512"/>
                  </a:lnTo>
                  <a:lnTo>
                    <a:pt x="1358099" y="3685895"/>
                  </a:lnTo>
                  <a:lnTo>
                    <a:pt x="1358099" y="226364"/>
                  </a:lnTo>
                  <a:lnTo>
                    <a:pt x="1353501" y="180744"/>
                  </a:lnTo>
                  <a:lnTo>
                    <a:pt x="1340313" y="138252"/>
                  </a:lnTo>
                  <a:lnTo>
                    <a:pt x="1319444" y="99801"/>
                  </a:lnTo>
                  <a:lnTo>
                    <a:pt x="1291805" y="66300"/>
                  </a:lnTo>
                  <a:lnTo>
                    <a:pt x="1258306" y="38659"/>
                  </a:lnTo>
                  <a:lnTo>
                    <a:pt x="1219857" y="17788"/>
                  </a:lnTo>
                  <a:lnTo>
                    <a:pt x="1177367" y="4598"/>
                  </a:lnTo>
                  <a:lnTo>
                    <a:pt x="1131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5109" y="1250061"/>
              <a:ext cx="1358265" cy="3912870"/>
            </a:xfrm>
            <a:custGeom>
              <a:avLst/>
              <a:gdLst/>
              <a:ahLst/>
              <a:cxnLst/>
              <a:rect l="l" t="t" r="r" b="b"/>
              <a:pathLst>
                <a:path w="1358265" h="3912870">
                  <a:moveTo>
                    <a:pt x="0" y="226353"/>
                  </a:moveTo>
                  <a:lnTo>
                    <a:pt x="4598" y="180735"/>
                  </a:lnTo>
                  <a:lnTo>
                    <a:pt x="17787" y="138246"/>
                  </a:lnTo>
                  <a:lnTo>
                    <a:pt x="38657" y="99797"/>
                  </a:lnTo>
                  <a:lnTo>
                    <a:pt x="66297" y="66297"/>
                  </a:lnTo>
                  <a:lnTo>
                    <a:pt x="99797" y="38657"/>
                  </a:lnTo>
                  <a:lnTo>
                    <a:pt x="138246" y="17787"/>
                  </a:lnTo>
                  <a:lnTo>
                    <a:pt x="180735" y="4598"/>
                  </a:lnTo>
                  <a:lnTo>
                    <a:pt x="226353" y="0"/>
                  </a:lnTo>
                  <a:lnTo>
                    <a:pt x="1131740" y="0"/>
                  </a:lnTo>
                  <a:lnTo>
                    <a:pt x="1177361" y="4598"/>
                  </a:lnTo>
                  <a:lnTo>
                    <a:pt x="1219852" y="17787"/>
                  </a:lnTo>
                  <a:lnTo>
                    <a:pt x="1258302" y="38657"/>
                  </a:lnTo>
                  <a:lnTo>
                    <a:pt x="1291803" y="66297"/>
                  </a:lnTo>
                  <a:lnTo>
                    <a:pt x="1319443" y="99797"/>
                  </a:lnTo>
                  <a:lnTo>
                    <a:pt x="1340312" y="138246"/>
                  </a:lnTo>
                  <a:lnTo>
                    <a:pt x="1353502" y="180735"/>
                  </a:lnTo>
                  <a:lnTo>
                    <a:pt x="1358100" y="226353"/>
                  </a:lnTo>
                  <a:lnTo>
                    <a:pt x="1358100" y="3685892"/>
                  </a:lnTo>
                  <a:lnTo>
                    <a:pt x="1353502" y="3731509"/>
                  </a:lnTo>
                  <a:lnTo>
                    <a:pt x="1340312" y="3773997"/>
                  </a:lnTo>
                  <a:lnTo>
                    <a:pt x="1319443" y="3812446"/>
                  </a:lnTo>
                  <a:lnTo>
                    <a:pt x="1291803" y="3845945"/>
                  </a:lnTo>
                  <a:lnTo>
                    <a:pt x="1258302" y="3873585"/>
                  </a:lnTo>
                  <a:lnTo>
                    <a:pt x="1219852" y="3894454"/>
                  </a:lnTo>
                  <a:lnTo>
                    <a:pt x="1177361" y="3907643"/>
                  </a:lnTo>
                  <a:lnTo>
                    <a:pt x="1131740" y="3912242"/>
                  </a:lnTo>
                  <a:lnTo>
                    <a:pt x="226353" y="3912242"/>
                  </a:lnTo>
                  <a:lnTo>
                    <a:pt x="180735" y="3907643"/>
                  </a:lnTo>
                  <a:lnTo>
                    <a:pt x="138246" y="3894454"/>
                  </a:lnTo>
                  <a:lnTo>
                    <a:pt x="99797" y="3873585"/>
                  </a:lnTo>
                  <a:lnTo>
                    <a:pt x="66297" y="3845945"/>
                  </a:lnTo>
                  <a:lnTo>
                    <a:pt x="38657" y="3812446"/>
                  </a:lnTo>
                  <a:lnTo>
                    <a:pt x="17787" y="3773997"/>
                  </a:lnTo>
                  <a:lnTo>
                    <a:pt x="4598" y="3731509"/>
                  </a:lnTo>
                  <a:lnTo>
                    <a:pt x="0" y="3685892"/>
                  </a:lnTo>
                  <a:lnTo>
                    <a:pt x="0" y="226353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1425" y="4751323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Peripherals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1408" y="1459991"/>
            <a:ext cx="1247140" cy="1125220"/>
            <a:chOff x="5931408" y="1459991"/>
            <a:chExt cx="1247140" cy="1125220"/>
          </a:xfrm>
        </p:grpSpPr>
        <p:sp>
          <p:nvSpPr>
            <p:cNvPr id="11" name="object 11"/>
            <p:cNvSpPr/>
            <p:nvPr/>
          </p:nvSpPr>
          <p:spPr>
            <a:xfrm>
              <a:off x="5931408" y="1459991"/>
              <a:ext cx="1246632" cy="1097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6480" y="2011679"/>
              <a:ext cx="856487" cy="573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97613" y="1504708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4" h="962660">
                  <a:moveTo>
                    <a:pt x="952652" y="0"/>
                  </a:moveTo>
                  <a:lnTo>
                    <a:pt x="160439" y="0"/>
                  </a:lnTo>
                  <a:lnTo>
                    <a:pt x="109728" y="8179"/>
                  </a:lnTo>
                  <a:lnTo>
                    <a:pt x="65685" y="30955"/>
                  </a:lnTo>
                  <a:lnTo>
                    <a:pt x="30955" y="65685"/>
                  </a:lnTo>
                  <a:lnTo>
                    <a:pt x="8179" y="109727"/>
                  </a:lnTo>
                  <a:lnTo>
                    <a:pt x="0" y="160439"/>
                  </a:lnTo>
                  <a:lnTo>
                    <a:pt x="0" y="802182"/>
                  </a:lnTo>
                  <a:lnTo>
                    <a:pt x="8179" y="852893"/>
                  </a:lnTo>
                  <a:lnTo>
                    <a:pt x="30955" y="896935"/>
                  </a:lnTo>
                  <a:lnTo>
                    <a:pt x="65685" y="931666"/>
                  </a:lnTo>
                  <a:lnTo>
                    <a:pt x="109728" y="954442"/>
                  </a:lnTo>
                  <a:lnTo>
                    <a:pt x="160439" y="962621"/>
                  </a:lnTo>
                  <a:lnTo>
                    <a:pt x="952652" y="962621"/>
                  </a:lnTo>
                  <a:lnTo>
                    <a:pt x="1003369" y="954442"/>
                  </a:lnTo>
                  <a:lnTo>
                    <a:pt x="1047415" y="931666"/>
                  </a:lnTo>
                  <a:lnTo>
                    <a:pt x="1082147" y="896935"/>
                  </a:lnTo>
                  <a:lnTo>
                    <a:pt x="1104924" y="852893"/>
                  </a:lnTo>
                  <a:lnTo>
                    <a:pt x="1113104" y="802182"/>
                  </a:lnTo>
                  <a:lnTo>
                    <a:pt x="1113104" y="160439"/>
                  </a:lnTo>
                  <a:lnTo>
                    <a:pt x="1104924" y="109728"/>
                  </a:lnTo>
                  <a:lnTo>
                    <a:pt x="1082147" y="65685"/>
                  </a:lnTo>
                  <a:lnTo>
                    <a:pt x="1047415" y="30955"/>
                  </a:lnTo>
                  <a:lnTo>
                    <a:pt x="1003369" y="8179"/>
                  </a:lnTo>
                  <a:lnTo>
                    <a:pt x="952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97613" y="1504708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4" h="962660">
                  <a:moveTo>
                    <a:pt x="0" y="160442"/>
                  </a:moveTo>
                  <a:lnTo>
                    <a:pt x="8179" y="109729"/>
                  </a:lnTo>
                  <a:lnTo>
                    <a:pt x="30955" y="65687"/>
                  </a:lnTo>
                  <a:lnTo>
                    <a:pt x="65686" y="30955"/>
                  </a:lnTo>
                  <a:lnTo>
                    <a:pt x="109729" y="8179"/>
                  </a:lnTo>
                  <a:lnTo>
                    <a:pt x="160442" y="0"/>
                  </a:lnTo>
                  <a:lnTo>
                    <a:pt x="952659" y="0"/>
                  </a:lnTo>
                  <a:lnTo>
                    <a:pt x="1003372" y="8179"/>
                  </a:lnTo>
                  <a:lnTo>
                    <a:pt x="1047414" y="30955"/>
                  </a:lnTo>
                  <a:lnTo>
                    <a:pt x="1082145" y="65687"/>
                  </a:lnTo>
                  <a:lnTo>
                    <a:pt x="1104921" y="109729"/>
                  </a:lnTo>
                  <a:lnTo>
                    <a:pt x="1113100" y="160442"/>
                  </a:lnTo>
                  <a:lnTo>
                    <a:pt x="1113100" y="802186"/>
                  </a:lnTo>
                  <a:lnTo>
                    <a:pt x="1104921" y="852898"/>
                  </a:lnTo>
                  <a:lnTo>
                    <a:pt x="1082145" y="896941"/>
                  </a:lnTo>
                  <a:lnTo>
                    <a:pt x="1047414" y="931672"/>
                  </a:lnTo>
                  <a:lnTo>
                    <a:pt x="1003372" y="954449"/>
                  </a:lnTo>
                  <a:lnTo>
                    <a:pt x="952659" y="962628"/>
                  </a:lnTo>
                  <a:lnTo>
                    <a:pt x="160442" y="962628"/>
                  </a:lnTo>
                  <a:lnTo>
                    <a:pt x="109729" y="954449"/>
                  </a:lnTo>
                  <a:lnTo>
                    <a:pt x="65686" y="931672"/>
                  </a:lnTo>
                  <a:lnTo>
                    <a:pt x="30955" y="896941"/>
                  </a:lnTo>
                  <a:lnTo>
                    <a:pt x="8179" y="852898"/>
                  </a:lnTo>
                  <a:lnTo>
                    <a:pt x="0" y="802186"/>
                  </a:lnTo>
                  <a:lnTo>
                    <a:pt x="0" y="160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93815" y="2075179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I</a:t>
            </a:r>
            <a:r>
              <a:rPr sz="1800" spc="-55" dirty="0">
                <a:latin typeface="Trebuchet MS"/>
                <a:cs typeface="Trebuchet MS"/>
              </a:rPr>
              <a:t>n</a:t>
            </a:r>
            <a:r>
              <a:rPr sz="1800" spc="-60" dirty="0">
                <a:latin typeface="Trebuchet MS"/>
                <a:cs typeface="Trebuchet MS"/>
              </a:rPr>
              <a:t>p</a:t>
            </a:r>
            <a:r>
              <a:rPr sz="1800" spc="-40" dirty="0">
                <a:latin typeface="Trebuchet MS"/>
                <a:cs typeface="Trebuchet MS"/>
              </a:rPr>
              <a:t>u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31408" y="3179064"/>
            <a:ext cx="1247140" cy="1125220"/>
            <a:chOff x="5931408" y="3179064"/>
            <a:chExt cx="1247140" cy="1125220"/>
          </a:xfrm>
        </p:grpSpPr>
        <p:sp>
          <p:nvSpPr>
            <p:cNvPr id="17" name="object 17"/>
            <p:cNvSpPr/>
            <p:nvPr/>
          </p:nvSpPr>
          <p:spPr>
            <a:xfrm>
              <a:off x="5931408" y="3179064"/>
              <a:ext cx="1246632" cy="10972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1136" y="3730752"/>
              <a:ext cx="1027175" cy="5730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97613" y="3223552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4" h="962660">
                  <a:moveTo>
                    <a:pt x="952652" y="0"/>
                  </a:moveTo>
                  <a:lnTo>
                    <a:pt x="160439" y="0"/>
                  </a:lnTo>
                  <a:lnTo>
                    <a:pt x="109728" y="8179"/>
                  </a:lnTo>
                  <a:lnTo>
                    <a:pt x="65685" y="30955"/>
                  </a:lnTo>
                  <a:lnTo>
                    <a:pt x="30955" y="65685"/>
                  </a:lnTo>
                  <a:lnTo>
                    <a:pt x="8179" y="109728"/>
                  </a:lnTo>
                  <a:lnTo>
                    <a:pt x="0" y="160439"/>
                  </a:lnTo>
                  <a:lnTo>
                    <a:pt x="0" y="802182"/>
                  </a:lnTo>
                  <a:lnTo>
                    <a:pt x="8179" y="852893"/>
                  </a:lnTo>
                  <a:lnTo>
                    <a:pt x="30955" y="896935"/>
                  </a:lnTo>
                  <a:lnTo>
                    <a:pt x="65685" y="931666"/>
                  </a:lnTo>
                  <a:lnTo>
                    <a:pt x="109728" y="954442"/>
                  </a:lnTo>
                  <a:lnTo>
                    <a:pt x="160439" y="962621"/>
                  </a:lnTo>
                  <a:lnTo>
                    <a:pt x="952652" y="962621"/>
                  </a:lnTo>
                  <a:lnTo>
                    <a:pt x="1003369" y="954442"/>
                  </a:lnTo>
                  <a:lnTo>
                    <a:pt x="1047415" y="931666"/>
                  </a:lnTo>
                  <a:lnTo>
                    <a:pt x="1082147" y="896935"/>
                  </a:lnTo>
                  <a:lnTo>
                    <a:pt x="1104924" y="852893"/>
                  </a:lnTo>
                  <a:lnTo>
                    <a:pt x="1113104" y="802182"/>
                  </a:lnTo>
                  <a:lnTo>
                    <a:pt x="1113104" y="160439"/>
                  </a:lnTo>
                  <a:lnTo>
                    <a:pt x="1104924" y="109728"/>
                  </a:lnTo>
                  <a:lnTo>
                    <a:pt x="1082147" y="65685"/>
                  </a:lnTo>
                  <a:lnTo>
                    <a:pt x="1047415" y="30955"/>
                  </a:lnTo>
                  <a:lnTo>
                    <a:pt x="1003369" y="8179"/>
                  </a:lnTo>
                  <a:lnTo>
                    <a:pt x="952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7613" y="3223552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4" h="962660">
                  <a:moveTo>
                    <a:pt x="0" y="160442"/>
                  </a:moveTo>
                  <a:lnTo>
                    <a:pt x="8179" y="109729"/>
                  </a:lnTo>
                  <a:lnTo>
                    <a:pt x="30955" y="65687"/>
                  </a:lnTo>
                  <a:lnTo>
                    <a:pt x="65686" y="30955"/>
                  </a:lnTo>
                  <a:lnTo>
                    <a:pt x="109729" y="8179"/>
                  </a:lnTo>
                  <a:lnTo>
                    <a:pt x="160442" y="0"/>
                  </a:lnTo>
                  <a:lnTo>
                    <a:pt x="952659" y="0"/>
                  </a:lnTo>
                  <a:lnTo>
                    <a:pt x="1003372" y="8179"/>
                  </a:lnTo>
                  <a:lnTo>
                    <a:pt x="1047414" y="30955"/>
                  </a:lnTo>
                  <a:lnTo>
                    <a:pt x="1082145" y="65687"/>
                  </a:lnTo>
                  <a:lnTo>
                    <a:pt x="1104921" y="109729"/>
                  </a:lnTo>
                  <a:lnTo>
                    <a:pt x="1113100" y="160442"/>
                  </a:lnTo>
                  <a:lnTo>
                    <a:pt x="1113100" y="802186"/>
                  </a:lnTo>
                  <a:lnTo>
                    <a:pt x="1104921" y="852898"/>
                  </a:lnTo>
                  <a:lnTo>
                    <a:pt x="1082145" y="896941"/>
                  </a:lnTo>
                  <a:lnTo>
                    <a:pt x="1047414" y="931672"/>
                  </a:lnTo>
                  <a:lnTo>
                    <a:pt x="1003372" y="954449"/>
                  </a:lnTo>
                  <a:lnTo>
                    <a:pt x="952659" y="962628"/>
                  </a:lnTo>
                  <a:lnTo>
                    <a:pt x="160442" y="962628"/>
                  </a:lnTo>
                  <a:lnTo>
                    <a:pt x="109729" y="954449"/>
                  </a:lnTo>
                  <a:lnTo>
                    <a:pt x="65686" y="931672"/>
                  </a:lnTo>
                  <a:lnTo>
                    <a:pt x="30955" y="896941"/>
                  </a:lnTo>
                  <a:lnTo>
                    <a:pt x="8179" y="852898"/>
                  </a:lnTo>
                  <a:lnTo>
                    <a:pt x="0" y="802186"/>
                  </a:lnTo>
                  <a:lnTo>
                    <a:pt x="0" y="160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08877" y="3794252"/>
            <a:ext cx="69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O</a:t>
            </a:r>
            <a:r>
              <a:rPr sz="1800" spc="-30" dirty="0">
                <a:latin typeface="Trebuchet MS"/>
                <a:cs typeface="Trebuchet MS"/>
              </a:rPr>
              <a:t>u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60" dirty="0">
                <a:latin typeface="Trebuchet MS"/>
                <a:cs typeface="Trebuchet MS"/>
              </a:rPr>
              <a:t>p</a:t>
            </a:r>
            <a:r>
              <a:rPr sz="1800" spc="-40" dirty="0">
                <a:latin typeface="Trebuchet MS"/>
                <a:cs typeface="Trebuchet MS"/>
              </a:rPr>
              <a:t>u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40479" y="1207008"/>
            <a:ext cx="1493520" cy="3636645"/>
            <a:chOff x="3840479" y="1207008"/>
            <a:chExt cx="1493520" cy="3636645"/>
          </a:xfrm>
        </p:grpSpPr>
        <p:sp>
          <p:nvSpPr>
            <p:cNvPr id="23" name="object 23"/>
            <p:cNvSpPr/>
            <p:nvPr/>
          </p:nvSpPr>
          <p:spPr>
            <a:xfrm>
              <a:off x="3840479" y="1207008"/>
              <a:ext cx="1493520" cy="3627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8119" y="4270247"/>
              <a:ext cx="1158239" cy="5730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8386" y="1250061"/>
              <a:ext cx="1358265" cy="3495675"/>
            </a:xfrm>
            <a:custGeom>
              <a:avLst/>
              <a:gdLst/>
              <a:ahLst/>
              <a:cxnLst/>
              <a:rect l="l" t="t" r="r" b="b"/>
              <a:pathLst>
                <a:path w="1358264" h="3495675">
                  <a:moveTo>
                    <a:pt x="1131735" y="0"/>
                  </a:moveTo>
                  <a:lnTo>
                    <a:pt x="226352" y="0"/>
                  </a:lnTo>
                  <a:lnTo>
                    <a:pt x="180731" y="4598"/>
                  </a:lnTo>
                  <a:lnTo>
                    <a:pt x="138242" y="17788"/>
                  </a:lnTo>
                  <a:lnTo>
                    <a:pt x="99792" y="38659"/>
                  </a:lnTo>
                  <a:lnTo>
                    <a:pt x="66294" y="66300"/>
                  </a:lnTo>
                  <a:lnTo>
                    <a:pt x="38655" y="99801"/>
                  </a:lnTo>
                  <a:lnTo>
                    <a:pt x="17786" y="138252"/>
                  </a:lnTo>
                  <a:lnTo>
                    <a:pt x="4598" y="180744"/>
                  </a:lnTo>
                  <a:lnTo>
                    <a:pt x="0" y="226364"/>
                  </a:lnTo>
                  <a:lnTo>
                    <a:pt x="0" y="3269208"/>
                  </a:lnTo>
                  <a:lnTo>
                    <a:pt x="4598" y="3314825"/>
                  </a:lnTo>
                  <a:lnTo>
                    <a:pt x="17786" y="3357313"/>
                  </a:lnTo>
                  <a:lnTo>
                    <a:pt x="38655" y="3395762"/>
                  </a:lnTo>
                  <a:lnTo>
                    <a:pt x="66293" y="3429261"/>
                  </a:lnTo>
                  <a:lnTo>
                    <a:pt x="99792" y="3456902"/>
                  </a:lnTo>
                  <a:lnTo>
                    <a:pt x="138242" y="3477772"/>
                  </a:lnTo>
                  <a:lnTo>
                    <a:pt x="180731" y="3490961"/>
                  </a:lnTo>
                  <a:lnTo>
                    <a:pt x="226352" y="3495560"/>
                  </a:lnTo>
                  <a:lnTo>
                    <a:pt x="1131735" y="3495560"/>
                  </a:lnTo>
                  <a:lnTo>
                    <a:pt x="1177355" y="3490961"/>
                  </a:lnTo>
                  <a:lnTo>
                    <a:pt x="1219844" y="3477772"/>
                  </a:lnTo>
                  <a:lnTo>
                    <a:pt x="1258294" y="3456902"/>
                  </a:lnTo>
                  <a:lnTo>
                    <a:pt x="1291793" y="3429261"/>
                  </a:lnTo>
                  <a:lnTo>
                    <a:pt x="1319431" y="3395762"/>
                  </a:lnTo>
                  <a:lnTo>
                    <a:pt x="1340300" y="3357313"/>
                  </a:lnTo>
                  <a:lnTo>
                    <a:pt x="1353488" y="3314825"/>
                  </a:lnTo>
                  <a:lnTo>
                    <a:pt x="1358087" y="3269208"/>
                  </a:lnTo>
                  <a:lnTo>
                    <a:pt x="1358087" y="226364"/>
                  </a:lnTo>
                  <a:lnTo>
                    <a:pt x="1353488" y="180744"/>
                  </a:lnTo>
                  <a:lnTo>
                    <a:pt x="1340300" y="138252"/>
                  </a:lnTo>
                  <a:lnTo>
                    <a:pt x="1319431" y="99801"/>
                  </a:lnTo>
                  <a:lnTo>
                    <a:pt x="1291793" y="66300"/>
                  </a:lnTo>
                  <a:lnTo>
                    <a:pt x="1258294" y="38659"/>
                  </a:lnTo>
                  <a:lnTo>
                    <a:pt x="1219844" y="17788"/>
                  </a:lnTo>
                  <a:lnTo>
                    <a:pt x="1177355" y="4598"/>
                  </a:lnTo>
                  <a:lnTo>
                    <a:pt x="1131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08386" y="1250061"/>
              <a:ext cx="1358265" cy="3495675"/>
            </a:xfrm>
            <a:custGeom>
              <a:avLst/>
              <a:gdLst/>
              <a:ahLst/>
              <a:cxnLst/>
              <a:rect l="l" t="t" r="r" b="b"/>
              <a:pathLst>
                <a:path w="1358264" h="3495675">
                  <a:moveTo>
                    <a:pt x="0" y="226355"/>
                  </a:moveTo>
                  <a:lnTo>
                    <a:pt x="4598" y="180736"/>
                  </a:lnTo>
                  <a:lnTo>
                    <a:pt x="17788" y="138247"/>
                  </a:lnTo>
                  <a:lnTo>
                    <a:pt x="38658" y="99798"/>
                  </a:lnTo>
                  <a:lnTo>
                    <a:pt x="66298" y="66298"/>
                  </a:lnTo>
                  <a:lnTo>
                    <a:pt x="99798" y="38658"/>
                  </a:lnTo>
                  <a:lnTo>
                    <a:pt x="138247" y="17788"/>
                  </a:lnTo>
                  <a:lnTo>
                    <a:pt x="180736" y="4598"/>
                  </a:lnTo>
                  <a:lnTo>
                    <a:pt x="226355" y="0"/>
                  </a:lnTo>
                  <a:lnTo>
                    <a:pt x="1131740" y="0"/>
                  </a:lnTo>
                  <a:lnTo>
                    <a:pt x="1177358" y="4598"/>
                  </a:lnTo>
                  <a:lnTo>
                    <a:pt x="1219848" y="17788"/>
                  </a:lnTo>
                  <a:lnTo>
                    <a:pt x="1258298" y="38658"/>
                  </a:lnTo>
                  <a:lnTo>
                    <a:pt x="1291799" y="66298"/>
                  </a:lnTo>
                  <a:lnTo>
                    <a:pt x="1319440" y="99798"/>
                  </a:lnTo>
                  <a:lnTo>
                    <a:pt x="1340311" y="138247"/>
                  </a:lnTo>
                  <a:lnTo>
                    <a:pt x="1353501" y="180736"/>
                  </a:lnTo>
                  <a:lnTo>
                    <a:pt x="1358100" y="226355"/>
                  </a:lnTo>
                  <a:lnTo>
                    <a:pt x="1358100" y="3269201"/>
                  </a:lnTo>
                  <a:lnTo>
                    <a:pt x="1353501" y="3314819"/>
                  </a:lnTo>
                  <a:lnTo>
                    <a:pt x="1340311" y="3357307"/>
                  </a:lnTo>
                  <a:lnTo>
                    <a:pt x="1319440" y="3395756"/>
                  </a:lnTo>
                  <a:lnTo>
                    <a:pt x="1291799" y="3429255"/>
                  </a:lnTo>
                  <a:lnTo>
                    <a:pt x="1258298" y="3456895"/>
                  </a:lnTo>
                  <a:lnTo>
                    <a:pt x="1219848" y="3477764"/>
                  </a:lnTo>
                  <a:lnTo>
                    <a:pt x="1177358" y="3490953"/>
                  </a:lnTo>
                  <a:lnTo>
                    <a:pt x="1131740" y="3495551"/>
                  </a:lnTo>
                  <a:lnTo>
                    <a:pt x="226355" y="3495551"/>
                  </a:lnTo>
                  <a:lnTo>
                    <a:pt x="180736" y="3490953"/>
                  </a:lnTo>
                  <a:lnTo>
                    <a:pt x="138247" y="3477764"/>
                  </a:lnTo>
                  <a:lnTo>
                    <a:pt x="99798" y="3456895"/>
                  </a:lnTo>
                  <a:lnTo>
                    <a:pt x="66298" y="3429255"/>
                  </a:lnTo>
                  <a:lnTo>
                    <a:pt x="38658" y="3395756"/>
                  </a:lnTo>
                  <a:lnTo>
                    <a:pt x="17788" y="3357307"/>
                  </a:lnTo>
                  <a:lnTo>
                    <a:pt x="4598" y="3314819"/>
                  </a:lnTo>
                  <a:lnTo>
                    <a:pt x="0" y="3269201"/>
                  </a:lnTo>
                  <a:lnTo>
                    <a:pt x="0" y="226355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76483" y="4333747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800" spc="75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800" spc="-7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1800" spc="-7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59279" y="1207008"/>
            <a:ext cx="1490980" cy="4053840"/>
            <a:chOff x="1859279" y="1207008"/>
            <a:chExt cx="1490980" cy="4053840"/>
          </a:xfrm>
        </p:grpSpPr>
        <p:sp>
          <p:nvSpPr>
            <p:cNvPr id="29" name="object 29"/>
            <p:cNvSpPr/>
            <p:nvPr/>
          </p:nvSpPr>
          <p:spPr>
            <a:xfrm>
              <a:off x="1859279" y="1207008"/>
              <a:ext cx="1490471" cy="40446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2055" y="4687823"/>
              <a:ext cx="1264920" cy="5730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6221" y="1250061"/>
              <a:ext cx="1358265" cy="3912870"/>
            </a:xfrm>
            <a:custGeom>
              <a:avLst/>
              <a:gdLst/>
              <a:ahLst/>
              <a:cxnLst/>
              <a:rect l="l" t="t" r="r" b="b"/>
              <a:pathLst>
                <a:path w="1358264" h="3912870">
                  <a:moveTo>
                    <a:pt x="1131735" y="0"/>
                  </a:moveTo>
                  <a:lnTo>
                    <a:pt x="226352" y="0"/>
                  </a:lnTo>
                  <a:lnTo>
                    <a:pt x="180731" y="4598"/>
                  </a:lnTo>
                  <a:lnTo>
                    <a:pt x="138242" y="17788"/>
                  </a:lnTo>
                  <a:lnTo>
                    <a:pt x="99792" y="38659"/>
                  </a:lnTo>
                  <a:lnTo>
                    <a:pt x="66293" y="66300"/>
                  </a:lnTo>
                  <a:lnTo>
                    <a:pt x="38655" y="99801"/>
                  </a:lnTo>
                  <a:lnTo>
                    <a:pt x="17786" y="138252"/>
                  </a:lnTo>
                  <a:lnTo>
                    <a:pt x="4598" y="180744"/>
                  </a:lnTo>
                  <a:lnTo>
                    <a:pt x="0" y="226364"/>
                  </a:lnTo>
                  <a:lnTo>
                    <a:pt x="0" y="3685895"/>
                  </a:lnTo>
                  <a:lnTo>
                    <a:pt x="4598" y="3731512"/>
                  </a:lnTo>
                  <a:lnTo>
                    <a:pt x="17786" y="3774000"/>
                  </a:lnTo>
                  <a:lnTo>
                    <a:pt x="38655" y="3812449"/>
                  </a:lnTo>
                  <a:lnTo>
                    <a:pt x="66294" y="3845948"/>
                  </a:lnTo>
                  <a:lnTo>
                    <a:pt x="99792" y="3873589"/>
                  </a:lnTo>
                  <a:lnTo>
                    <a:pt x="138242" y="3894459"/>
                  </a:lnTo>
                  <a:lnTo>
                    <a:pt x="180731" y="3907648"/>
                  </a:lnTo>
                  <a:lnTo>
                    <a:pt x="226352" y="3912247"/>
                  </a:lnTo>
                  <a:lnTo>
                    <a:pt x="1131735" y="3912247"/>
                  </a:lnTo>
                  <a:lnTo>
                    <a:pt x="1177355" y="3907648"/>
                  </a:lnTo>
                  <a:lnTo>
                    <a:pt x="1219844" y="3894459"/>
                  </a:lnTo>
                  <a:lnTo>
                    <a:pt x="1258294" y="3873589"/>
                  </a:lnTo>
                  <a:lnTo>
                    <a:pt x="1291793" y="3845948"/>
                  </a:lnTo>
                  <a:lnTo>
                    <a:pt x="1319431" y="3812449"/>
                  </a:lnTo>
                  <a:lnTo>
                    <a:pt x="1340300" y="3774000"/>
                  </a:lnTo>
                  <a:lnTo>
                    <a:pt x="1353488" y="3731512"/>
                  </a:lnTo>
                  <a:lnTo>
                    <a:pt x="1358087" y="3685895"/>
                  </a:lnTo>
                  <a:lnTo>
                    <a:pt x="1358087" y="226364"/>
                  </a:lnTo>
                  <a:lnTo>
                    <a:pt x="1353488" y="180744"/>
                  </a:lnTo>
                  <a:lnTo>
                    <a:pt x="1340300" y="138252"/>
                  </a:lnTo>
                  <a:lnTo>
                    <a:pt x="1319431" y="99801"/>
                  </a:lnTo>
                  <a:lnTo>
                    <a:pt x="1291793" y="66300"/>
                  </a:lnTo>
                  <a:lnTo>
                    <a:pt x="1258294" y="38659"/>
                  </a:lnTo>
                  <a:lnTo>
                    <a:pt x="1219844" y="17788"/>
                  </a:lnTo>
                  <a:lnTo>
                    <a:pt x="1177355" y="4598"/>
                  </a:lnTo>
                  <a:lnTo>
                    <a:pt x="1131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26221" y="1250061"/>
              <a:ext cx="1358265" cy="3912870"/>
            </a:xfrm>
            <a:custGeom>
              <a:avLst/>
              <a:gdLst/>
              <a:ahLst/>
              <a:cxnLst/>
              <a:rect l="l" t="t" r="r" b="b"/>
              <a:pathLst>
                <a:path w="1358264" h="3912870">
                  <a:moveTo>
                    <a:pt x="0" y="226353"/>
                  </a:moveTo>
                  <a:lnTo>
                    <a:pt x="4598" y="180735"/>
                  </a:lnTo>
                  <a:lnTo>
                    <a:pt x="17787" y="138246"/>
                  </a:lnTo>
                  <a:lnTo>
                    <a:pt x="38657" y="99797"/>
                  </a:lnTo>
                  <a:lnTo>
                    <a:pt x="66297" y="66297"/>
                  </a:lnTo>
                  <a:lnTo>
                    <a:pt x="99797" y="38657"/>
                  </a:lnTo>
                  <a:lnTo>
                    <a:pt x="138246" y="17787"/>
                  </a:lnTo>
                  <a:lnTo>
                    <a:pt x="180735" y="4598"/>
                  </a:lnTo>
                  <a:lnTo>
                    <a:pt x="226353" y="0"/>
                  </a:lnTo>
                  <a:lnTo>
                    <a:pt x="1131740" y="0"/>
                  </a:lnTo>
                  <a:lnTo>
                    <a:pt x="1177361" y="4598"/>
                  </a:lnTo>
                  <a:lnTo>
                    <a:pt x="1219852" y="17787"/>
                  </a:lnTo>
                  <a:lnTo>
                    <a:pt x="1258302" y="38657"/>
                  </a:lnTo>
                  <a:lnTo>
                    <a:pt x="1291803" y="66297"/>
                  </a:lnTo>
                  <a:lnTo>
                    <a:pt x="1319443" y="99797"/>
                  </a:lnTo>
                  <a:lnTo>
                    <a:pt x="1340312" y="138246"/>
                  </a:lnTo>
                  <a:lnTo>
                    <a:pt x="1353502" y="180735"/>
                  </a:lnTo>
                  <a:lnTo>
                    <a:pt x="1358100" y="226353"/>
                  </a:lnTo>
                  <a:lnTo>
                    <a:pt x="1358100" y="3685892"/>
                  </a:lnTo>
                  <a:lnTo>
                    <a:pt x="1353502" y="3731509"/>
                  </a:lnTo>
                  <a:lnTo>
                    <a:pt x="1340312" y="3773997"/>
                  </a:lnTo>
                  <a:lnTo>
                    <a:pt x="1319443" y="3812446"/>
                  </a:lnTo>
                  <a:lnTo>
                    <a:pt x="1291803" y="3845945"/>
                  </a:lnTo>
                  <a:lnTo>
                    <a:pt x="1258302" y="3873585"/>
                  </a:lnTo>
                  <a:lnTo>
                    <a:pt x="1219852" y="3894454"/>
                  </a:lnTo>
                  <a:lnTo>
                    <a:pt x="1177361" y="3907643"/>
                  </a:lnTo>
                  <a:lnTo>
                    <a:pt x="1131740" y="3912242"/>
                  </a:lnTo>
                  <a:lnTo>
                    <a:pt x="226353" y="3912242"/>
                  </a:lnTo>
                  <a:lnTo>
                    <a:pt x="180735" y="3907643"/>
                  </a:lnTo>
                  <a:lnTo>
                    <a:pt x="138246" y="3894454"/>
                  </a:lnTo>
                  <a:lnTo>
                    <a:pt x="99797" y="3873585"/>
                  </a:lnTo>
                  <a:lnTo>
                    <a:pt x="66297" y="3845945"/>
                  </a:lnTo>
                  <a:lnTo>
                    <a:pt x="38657" y="3812446"/>
                  </a:lnTo>
                  <a:lnTo>
                    <a:pt x="17787" y="3773997"/>
                  </a:lnTo>
                  <a:lnTo>
                    <a:pt x="4598" y="3731509"/>
                  </a:lnTo>
                  <a:lnTo>
                    <a:pt x="0" y="3685892"/>
                  </a:lnTo>
                  <a:lnTo>
                    <a:pt x="0" y="226353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41181" y="4751323"/>
            <a:ext cx="92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rebuchet MS"/>
                <a:cs typeface="Trebuchet MS"/>
              </a:rPr>
              <a:t>Pr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35" dirty="0">
                <a:latin typeface="Trebuchet MS"/>
                <a:cs typeface="Trebuchet MS"/>
              </a:rPr>
              <a:t>c</a:t>
            </a:r>
            <a:r>
              <a:rPr sz="1800" spc="-90" dirty="0">
                <a:latin typeface="Trebuchet MS"/>
                <a:cs typeface="Trebuchet MS"/>
              </a:rPr>
              <a:t>e</a:t>
            </a:r>
            <a:r>
              <a:rPr sz="1800" spc="-30" dirty="0">
                <a:latin typeface="Trebuchet MS"/>
                <a:cs typeface="Trebuchet MS"/>
              </a:rPr>
              <a:t>ss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75" dirty="0"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81200" y="1459991"/>
            <a:ext cx="1247140" cy="1125220"/>
            <a:chOff x="1981200" y="1459991"/>
            <a:chExt cx="1247140" cy="1125220"/>
          </a:xfrm>
        </p:grpSpPr>
        <p:sp>
          <p:nvSpPr>
            <p:cNvPr id="35" name="object 35"/>
            <p:cNvSpPr/>
            <p:nvPr/>
          </p:nvSpPr>
          <p:spPr>
            <a:xfrm>
              <a:off x="1981200" y="1459991"/>
              <a:ext cx="1246632" cy="10972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81784" y="2011679"/>
              <a:ext cx="1048512" cy="5730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48713" y="1504708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5" h="962660">
                  <a:moveTo>
                    <a:pt x="952665" y="0"/>
                  </a:moveTo>
                  <a:lnTo>
                    <a:pt x="160439" y="0"/>
                  </a:lnTo>
                  <a:lnTo>
                    <a:pt x="109727" y="8179"/>
                  </a:lnTo>
                  <a:lnTo>
                    <a:pt x="65685" y="30955"/>
                  </a:lnTo>
                  <a:lnTo>
                    <a:pt x="30955" y="65685"/>
                  </a:lnTo>
                  <a:lnTo>
                    <a:pt x="8179" y="109727"/>
                  </a:lnTo>
                  <a:lnTo>
                    <a:pt x="0" y="160439"/>
                  </a:lnTo>
                  <a:lnTo>
                    <a:pt x="0" y="802182"/>
                  </a:lnTo>
                  <a:lnTo>
                    <a:pt x="8179" y="852893"/>
                  </a:lnTo>
                  <a:lnTo>
                    <a:pt x="30955" y="896935"/>
                  </a:lnTo>
                  <a:lnTo>
                    <a:pt x="65685" y="931666"/>
                  </a:lnTo>
                  <a:lnTo>
                    <a:pt x="109728" y="954442"/>
                  </a:lnTo>
                  <a:lnTo>
                    <a:pt x="160439" y="962621"/>
                  </a:lnTo>
                  <a:lnTo>
                    <a:pt x="952665" y="962621"/>
                  </a:lnTo>
                  <a:lnTo>
                    <a:pt x="1003376" y="954442"/>
                  </a:lnTo>
                  <a:lnTo>
                    <a:pt x="1047418" y="931666"/>
                  </a:lnTo>
                  <a:lnTo>
                    <a:pt x="1082148" y="896935"/>
                  </a:lnTo>
                  <a:lnTo>
                    <a:pt x="1104924" y="852893"/>
                  </a:lnTo>
                  <a:lnTo>
                    <a:pt x="1113104" y="802182"/>
                  </a:lnTo>
                  <a:lnTo>
                    <a:pt x="1113104" y="160439"/>
                  </a:lnTo>
                  <a:lnTo>
                    <a:pt x="1104924" y="109728"/>
                  </a:lnTo>
                  <a:lnTo>
                    <a:pt x="1082148" y="65685"/>
                  </a:lnTo>
                  <a:lnTo>
                    <a:pt x="1047418" y="30955"/>
                  </a:lnTo>
                  <a:lnTo>
                    <a:pt x="1003376" y="8179"/>
                  </a:lnTo>
                  <a:lnTo>
                    <a:pt x="952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48713" y="1504708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5" h="962660">
                  <a:moveTo>
                    <a:pt x="0" y="160442"/>
                  </a:moveTo>
                  <a:lnTo>
                    <a:pt x="8179" y="109729"/>
                  </a:lnTo>
                  <a:lnTo>
                    <a:pt x="30955" y="65687"/>
                  </a:lnTo>
                  <a:lnTo>
                    <a:pt x="65686" y="30955"/>
                  </a:lnTo>
                  <a:lnTo>
                    <a:pt x="109729" y="8179"/>
                  </a:lnTo>
                  <a:lnTo>
                    <a:pt x="160442" y="0"/>
                  </a:lnTo>
                  <a:lnTo>
                    <a:pt x="952659" y="0"/>
                  </a:lnTo>
                  <a:lnTo>
                    <a:pt x="1003372" y="8179"/>
                  </a:lnTo>
                  <a:lnTo>
                    <a:pt x="1047414" y="30955"/>
                  </a:lnTo>
                  <a:lnTo>
                    <a:pt x="1082145" y="65687"/>
                  </a:lnTo>
                  <a:lnTo>
                    <a:pt x="1104921" y="109729"/>
                  </a:lnTo>
                  <a:lnTo>
                    <a:pt x="1113100" y="160442"/>
                  </a:lnTo>
                  <a:lnTo>
                    <a:pt x="1113100" y="802186"/>
                  </a:lnTo>
                  <a:lnTo>
                    <a:pt x="1104921" y="852898"/>
                  </a:lnTo>
                  <a:lnTo>
                    <a:pt x="1082145" y="896941"/>
                  </a:lnTo>
                  <a:lnTo>
                    <a:pt x="1047414" y="931672"/>
                  </a:lnTo>
                  <a:lnTo>
                    <a:pt x="1003372" y="954449"/>
                  </a:lnTo>
                  <a:lnTo>
                    <a:pt x="952659" y="962628"/>
                  </a:lnTo>
                  <a:lnTo>
                    <a:pt x="160442" y="962628"/>
                  </a:lnTo>
                  <a:lnTo>
                    <a:pt x="109729" y="954449"/>
                  </a:lnTo>
                  <a:lnTo>
                    <a:pt x="65686" y="931672"/>
                  </a:lnTo>
                  <a:lnTo>
                    <a:pt x="30955" y="896941"/>
                  </a:lnTo>
                  <a:lnTo>
                    <a:pt x="8179" y="852898"/>
                  </a:lnTo>
                  <a:lnTo>
                    <a:pt x="0" y="802186"/>
                  </a:lnTo>
                  <a:lnTo>
                    <a:pt x="0" y="160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49373" y="2075179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rebuchet MS"/>
                <a:cs typeface="Trebuchet MS"/>
              </a:rPr>
              <a:t>Co</a:t>
            </a:r>
            <a:r>
              <a:rPr sz="1800" spc="-55" dirty="0">
                <a:latin typeface="Trebuchet MS"/>
                <a:cs typeface="Trebuchet MS"/>
              </a:rPr>
              <a:t>n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110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90344" y="3160776"/>
            <a:ext cx="1247140" cy="1100455"/>
            <a:chOff x="1990344" y="3160776"/>
            <a:chExt cx="1247140" cy="1100455"/>
          </a:xfrm>
        </p:grpSpPr>
        <p:sp>
          <p:nvSpPr>
            <p:cNvPr id="41" name="object 41"/>
            <p:cNvSpPr/>
            <p:nvPr/>
          </p:nvSpPr>
          <p:spPr>
            <a:xfrm>
              <a:off x="1990344" y="3160776"/>
              <a:ext cx="1246632" cy="109728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39112" y="3733800"/>
              <a:ext cx="1146048" cy="5273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6434" y="3206191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5" h="962660">
                  <a:moveTo>
                    <a:pt x="952652" y="0"/>
                  </a:moveTo>
                  <a:lnTo>
                    <a:pt x="160439" y="0"/>
                  </a:lnTo>
                  <a:lnTo>
                    <a:pt x="109727" y="8179"/>
                  </a:lnTo>
                  <a:lnTo>
                    <a:pt x="65685" y="30955"/>
                  </a:lnTo>
                  <a:lnTo>
                    <a:pt x="30955" y="65685"/>
                  </a:lnTo>
                  <a:lnTo>
                    <a:pt x="8179" y="109727"/>
                  </a:lnTo>
                  <a:lnTo>
                    <a:pt x="0" y="160439"/>
                  </a:lnTo>
                  <a:lnTo>
                    <a:pt x="0" y="802182"/>
                  </a:lnTo>
                  <a:lnTo>
                    <a:pt x="8179" y="852893"/>
                  </a:lnTo>
                  <a:lnTo>
                    <a:pt x="30955" y="896935"/>
                  </a:lnTo>
                  <a:lnTo>
                    <a:pt x="65685" y="931666"/>
                  </a:lnTo>
                  <a:lnTo>
                    <a:pt x="109727" y="954442"/>
                  </a:lnTo>
                  <a:lnTo>
                    <a:pt x="160439" y="962621"/>
                  </a:lnTo>
                  <a:lnTo>
                    <a:pt x="952652" y="962621"/>
                  </a:lnTo>
                  <a:lnTo>
                    <a:pt x="1003363" y="954442"/>
                  </a:lnTo>
                  <a:lnTo>
                    <a:pt x="1047405" y="931666"/>
                  </a:lnTo>
                  <a:lnTo>
                    <a:pt x="1082136" y="896935"/>
                  </a:lnTo>
                  <a:lnTo>
                    <a:pt x="1104912" y="852893"/>
                  </a:lnTo>
                  <a:lnTo>
                    <a:pt x="1113091" y="802182"/>
                  </a:lnTo>
                  <a:lnTo>
                    <a:pt x="1113091" y="160439"/>
                  </a:lnTo>
                  <a:lnTo>
                    <a:pt x="1104912" y="109728"/>
                  </a:lnTo>
                  <a:lnTo>
                    <a:pt x="1082136" y="65685"/>
                  </a:lnTo>
                  <a:lnTo>
                    <a:pt x="1047405" y="30955"/>
                  </a:lnTo>
                  <a:lnTo>
                    <a:pt x="1003363" y="8179"/>
                  </a:lnTo>
                  <a:lnTo>
                    <a:pt x="952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6434" y="3206191"/>
              <a:ext cx="1113155" cy="962660"/>
            </a:xfrm>
            <a:custGeom>
              <a:avLst/>
              <a:gdLst/>
              <a:ahLst/>
              <a:cxnLst/>
              <a:rect l="l" t="t" r="r" b="b"/>
              <a:pathLst>
                <a:path w="1113155" h="962660">
                  <a:moveTo>
                    <a:pt x="0" y="160442"/>
                  </a:moveTo>
                  <a:lnTo>
                    <a:pt x="8179" y="109729"/>
                  </a:lnTo>
                  <a:lnTo>
                    <a:pt x="30955" y="65687"/>
                  </a:lnTo>
                  <a:lnTo>
                    <a:pt x="65686" y="30955"/>
                  </a:lnTo>
                  <a:lnTo>
                    <a:pt x="109729" y="8179"/>
                  </a:lnTo>
                  <a:lnTo>
                    <a:pt x="160442" y="0"/>
                  </a:lnTo>
                  <a:lnTo>
                    <a:pt x="952659" y="0"/>
                  </a:lnTo>
                  <a:lnTo>
                    <a:pt x="1003372" y="8179"/>
                  </a:lnTo>
                  <a:lnTo>
                    <a:pt x="1047414" y="30955"/>
                  </a:lnTo>
                  <a:lnTo>
                    <a:pt x="1082145" y="65687"/>
                  </a:lnTo>
                  <a:lnTo>
                    <a:pt x="1104921" y="109729"/>
                  </a:lnTo>
                  <a:lnTo>
                    <a:pt x="1113100" y="160442"/>
                  </a:lnTo>
                  <a:lnTo>
                    <a:pt x="1113100" y="802186"/>
                  </a:lnTo>
                  <a:lnTo>
                    <a:pt x="1104921" y="852898"/>
                  </a:lnTo>
                  <a:lnTo>
                    <a:pt x="1082145" y="896941"/>
                  </a:lnTo>
                  <a:lnTo>
                    <a:pt x="1047414" y="931672"/>
                  </a:lnTo>
                  <a:lnTo>
                    <a:pt x="1003372" y="954449"/>
                  </a:lnTo>
                  <a:lnTo>
                    <a:pt x="952659" y="962628"/>
                  </a:lnTo>
                  <a:lnTo>
                    <a:pt x="160442" y="962628"/>
                  </a:lnTo>
                  <a:lnTo>
                    <a:pt x="109729" y="954449"/>
                  </a:lnTo>
                  <a:lnTo>
                    <a:pt x="65686" y="931672"/>
                  </a:lnTo>
                  <a:lnTo>
                    <a:pt x="30955" y="896941"/>
                  </a:lnTo>
                  <a:lnTo>
                    <a:pt x="8179" y="852898"/>
                  </a:lnTo>
                  <a:lnTo>
                    <a:pt x="0" y="802186"/>
                  </a:lnTo>
                  <a:lnTo>
                    <a:pt x="0" y="160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96452" y="3791711"/>
            <a:ext cx="8337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80" dirty="0">
                <a:latin typeface="Trebuchet MS"/>
                <a:cs typeface="Trebuchet MS"/>
              </a:rPr>
              <a:t>Datapath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34439" y="938783"/>
            <a:ext cx="6675120" cy="4615180"/>
            <a:chOff x="1234439" y="938783"/>
            <a:chExt cx="6675120" cy="4615180"/>
          </a:xfrm>
        </p:grpSpPr>
        <p:sp>
          <p:nvSpPr>
            <p:cNvPr id="47" name="object 47"/>
            <p:cNvSpPr/>
            <p:nvPr/>
          </p:nvSpPr>
          <p:spPr>
            <a:xfrm>
              <a:off x="1234439" y="938783"/>
              <a:ext cx="6675120" cy="46146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22191" y="4837175"/>
              <a:ext cx="1499615" cy="5699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2156" y="983843"/>
              <a:ext cx="6539865" cy="4479925"/>
            </a:xfrm>
            <a:custGeom>
              <a:avLst/>
              <a:gdLst/>
              <a:ahLst/>
              <a:cxnLst/>
              <a:rect l="l" t="t" r="r" b="b"/>
              <a:pathLst>
                <a:path w="6539865" h="4479925">
                  <a:moveTo>
                    <a:pt x="0" y="746580"/>
                  </a:moveTo>
                  <a:lnTo>
                    <a:pt x="1468" y="699365"/>
                  </a:lnTo>
                  <a:lnTo>
                    <a:pt x="5816" y="652930"/>
                  </a:lnTo>
                  <a:lnTo>
                    <a:pt x="12956" y="607364"/>
                  </a:lnTo>
                  <a:lnTo>
                    <a:pt x="22801" y="562752"/>
                  </a:lnTo>
                  <a:lnTo>
                    <a:pt x="35262" y="519184"/>
                  </a:lnTo>
                  <a:lnTo>
                    <a:pt x="50253" y="476745"/>
                  </a:lnTo>
                  <a:lnTo>
                    <a:pt x="67686" y="435524"/>
                  </a:lnTo>
                  <a:lnTo>
                    <a:pt x="87473" y="395609"/>
                  </a:lnTo>
                  <a:lnTo>
                    <a:pt x="109528" y="357085"/>
                  </a:lnTo>
                  <a:lnTo>
                    <a:pt x="133762" y="320042"/>
                  </a:lnTo>
                  <a:lnTo>
                    <a:pt x="160088" y="284567"/>
                  </a:lnTo>
                  <a:lnTo>
                    <a:pt x="188419" y="250746"/>
                  </a:lnTo>
                  <a:lnTo>
                    <a:pt x="218668" y="218668"/>
                  </a:lnTo>
                  <a:lnTo>
                    <a:pt x="250746" y="188419"/>
                  </a:lnTo>
                  <a:lnTo>
                    <a:pt x="284567" y="160088"/>
                  </a:lnTo>
                  <a:lnTo>
                    <a:pt x="320042" y="133762"/>
                  </a:lnTo>
                  <a:lnTo>
                    <a:pt x="357085" y="109528"/>
                  </a:lnTo>
                  <a:lnTo>
                    <a:pt x="395609" y="87473"/>
                  </a:lnTo>
                  <a:lnTo>
                    <a:pt x="435524" y="67686"/>
                  </a:lnTo>
                  <a:lnTo>
                    <a:pt x="476745" y="50253"/>
                  </a:lnTo>
                  <a:lnTo>
                    <a:pt x="519184" y="35262"/>
                  </a:lnTo>
                  <a:lnTo>
                    <a:pt x="562752" y="22801"/>
                  </a:lnTo>
                  <a:lnTo>
                    <a:pt x="607364" y="12956"/>
                  </a:lnTo>
                  <a:lnTo>
                    <a:pt x="652930" y="5816"/>
                  </a:lnTo>
                  <a:lnTo>
                    <a:pt x="699365" y="1468"/>
                  </a:lnTo>
                  <a:lnTo>
                    <a:pt x="746580" y="0"/>
                  </a:lnTo>
                  <a:lnTo>
                    <a:pt x="5793123" y="0"/>
                  </a:lnTo>
                  <a:lnTo>
                    <a:pt x="5840337" y="1468"/>
                  </a:lnTo>
                  <a:lnTo>
                    <a:pt x="5886771" y="5816"/>
                  </a:lnTo>
                  <a:lnTo>
                    <a:pt x="5932338" y="12956"/>
                  </a:lnTo>
                  <a:lnTo>
                    <a:pt x="5976949" y="22801"/>
                  </a:lnTo>
                  <a:lnTo>
                    <a:pt x="6020517" y="35262"/>
                  </a:lnTo>
                  <a:lnTo>
                    <a:pt x="6062956" y="50253"/>
                  </a:lnTo>
                  <a:lnTo>
                    <a:pt x="6104176" y="67686"/>
                  </a:lnTo>
                  <a:lnTo>
                    <a:pt x="6144092" y="87473"/>
                  </a:lnTo>
                  <a:lnTo>
                    <a:pt x="6182615" y="109528"/>
                  </a:lnTo>
                  <a:lnTo>
                    <a:pt x="6219658" y="133762"/>
                  </a:lnTo>
                  <a:lnTo>
                    <a:pt x="6255134" y="160088"/>
                  </a:lnTo>
                  <a:lnTo>
                    <a:pt x="6288955" y="188419"/>
                  </a:lnTo>
                  <a:lnTo>
                    <a:pt x="6321033" y="218668"/>
                  </a:lnTo>
                  <a:lnTo>
                    <a:pt x="6351282" y="250746"/>
                  </a:lnTo>
                  <a:lnTo>
                    <a:pt x="6379613" y="284567"/>
                  </a:lnTo>
                  <a:lnTo>
                    <a:pt x="6405940" y="320042"/>
                  </a:lnTo>
                  <a:lnTo>
                    <a:pt x="6430174" y="357085"/>
                  </a:lnTo>
                  <a:lnTo>
                    <a:pt x="6452229" y="395609"/>
                  </a:lnTo>
                  <a:lnTo>
                    <a:pt x="6472016" y="435524"/>
                  </a:lnTo>
                  <a:lnTo>
                    <a:pt x="6489449" y="476745"/>
                  </a:lnTo>
                  <a:lnTo>
                    <a:pt x="6504440" y="519184"/>
                  </a:lnTo>
                  <a:lnTo>
                    <a:pt x="6516902" y="562752"/>
                  </a:lnTo>
                  <a:lnTo>
                    <a:pt x="6526746" y="607364"/>
                  </a:lnTo>
                  <a:lnTo>
                    <a:pt x="6533886" y="652930"/>
                  </a:lnTo>
                  <a:lnTo>
                    <a:pt x="6538234" y="699365"/>
                  </a:lnTo>
                  <a:lnTo>
                    <a:pt x="6539703" y="746580"/>
                  </a:lnTo>
                  <a:lnTo>
                    <a:pt x="6539703" y="3732822"/>
                  </a:lnTo>
                  <a:lnTo>
                    <a:pt x="6538234" y="3780037"/>
                  </a:lnTo>
                  <a:lnTo>
                    <a:pt x="6533886" y="3826472"/>
                  </a:lnTo>
                  <a:lnTo>
                    <a:pt x="6526746" y="3872039"/>
                  </a:lnTo>
                  <a:lnTo>
                    <a:pt x="6516902" y="3916651"/>
                  </a:lnTo>
                  <a:lnTo>
                    <a:pt x="6504440" y="3960220"/>
                  </a:lnTo>
                  <a:lnTo>
                    <a:pt x="6489449" y="4002658"/>
                  </a:lnTo>
                  <a:lnTo>
                    <a:pt x="6472016" y="4043879"/>
                  </a:lnTo>
                  <a:lnTo>
                    <a:pt x="6452229" y="4083795"/>
                  </a:lnTo>
                  <a:lnTo>
                    <a:pt x="6430174" y="4122318"/>
                  </a:lnTo>
                  <a:lnTo>
                    <a:pt x="6405940" y="4159361"/>
                  </a:lnTo>
                  <a:lnTo>
                    <a:pt x="6379613" y="4194837"/>
                  </a:lnTo>
                  <a:lnTo>
                    <a:pt x="6351282" y="4228658"/>
                  </a:lnTo>
                  <a:lnTo>
                    <a:pt x="6321033" y="4260736"/>
                  </a:lnTo>
                  <a:lnTo>
                    <a:pt x="6288955" y="4290984"/>
                  </a:lnTo>
                  <a:lnTo>
                    <a:pt x="6255134" y="4319315"/>
                  </a:lnTo>
                  <a:lnTo>
                    <a:pt x="6219658" y="4345641"/>
                  </a:lnTo>
                  <a:lnTo>
                    <a:pt x="6182615" y="4369875"/>
                  </a:lnTo>
                  <a:lnTo>
                    <a:pt x="6144092" y="4391929"/>
                  </a:lnTo>
                  <a:lnTo>
                    <a:pt x="6104176" y="4411717"/>
                  </a:lnTo>
                  <a:lnTo>
                    <a:pt x="6062956" y="4429149"/>
                  </a:lnTo>
                  <a:lnTo>
                    <a:pt x="6020517" y="4444140"/>
                  </a:lnTo>
                  <a:lnTo>
                    <a:pt x="5976949" y="4456601"/>
                  </a:lnTo>
                  <a:lnTo>
                    <a:pt x="5932338" y="4466445"/>
                  </a:lnTo>
                  <a:lnTo>
                    <a:pt x="5886771" y="4473585"/>
                  </a:lnTo>
                  <a:lnTo>
                    <a:pt x="5840337" y="4477933"/>
                  </a:lnTo>
                  <a:lnTo>
                    <a:pt x="5793123" y="4479402"/>
                  </a:lnTo>
                  <a:lnTo>
                    <a:pt x="746580" y="4479402"/>
                  </a:lnTo>
                  <a:lnTo>
                    <a:pt x="699365" y="4477933"/>
                  </a:lnTo>
                  <a:lnTo>
                    <a:pt x="652930" y="4473585"/>
                  </a:lnTo>
                  <a:lnTo>
                    <a:pt x="607364" y="4466445"/>
                  </a:lnTo>
                  <a:lnTo>
                    <a:pt x="562752" y="4456601"/>
                  </a:lnTo>
                  <a:lnTo>
                    <a:pt x="519184" y="4444140"/>
                  </a:lnTo>
                  <a:lnTo>
                    <a:pt x="476745" y="4429149"/>
                  </a:lnTo>
                  <a:lnTo>
                    <a:pt x="435524" y="4411717"/>
                  </a:lnTo>
                  <a:lnTo>
                    <a:pt x="395609" y="4391929"/>
                  </a:lnTo>
                  <a:lnTo>
                    <a:pt x="357085" y="4369875"/>
                  </a:lnTo>
                  <a:lnTo>
                    <a:pt x="320042" y="4345641"/>
                  </a:lnTo>
                  <a:lnTo>
                    <a:pt x="284567" y="4319315"/>
                  </a:lnTo>
                  <a:lnTo>
                    <a:pt x="250746" y="4290984"/>
                  </a:lnTo>
                  <a:lnTo>
                    <a:pt x="218668" y="4260736"/>
                  </a:lnTo>
                  <a:lnTo>
                    <a:pt x="188419" y="4228658"/>
                  </a:lnTo>
                  <a:lnTo>
                    <a:pt x="160088" y="4194837"/>
                  </a:lnTo>
                  <a:lnTo>
                    <a:pt x="133762" y="4159361"/>
                  </a:lnTo>
                  <a:lnTo>
                    <a:pt x="109528" y="4122318"/>
                  </a:lnTo>
                  <a:lnTo>
                    <a:pt x="87473" y="4083795"/>
                  </a:lnTo>
                  <a:lnTo>
                    <a:pt x="67686" y="4043879"/>
                  </a:lnTo>
                  <a:lnTo>
                    <a:pt x="50253" y="4002658"/>
                  </a:lnTo>
                  <a:lnTo>
                    <a:pt x="35262" y="3960220"/>
                  </a:lnTo>
                  <a:lnTo>
                    <a:pt x="22801" y="3916651"/>
                  </a:lnTo>
                  <a:lnTo>
                    <a:pt x="12956" y="3872039"/>
                  </a:lnTo>
                  <a:lnTo>
                    <a:pt x="5816" y="3826472"/>
                  </a:lnTo>
                  <a:lnTo>
                    <a:pt x="1468" y="3780037"/>
                  </a:lnTo>
                  <a:lnTo>
                    <a:pt x="0" y="3732822"/>
                  </a:lnTo>
                  <a:lnTo>
                    <a:pt x="0" y="74658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91571" y="4897628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Trebuchet MS"/>
                <a:cs typeface="Trebuchet MS"/>
              </a:rPr>
              <a:t>A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8141652" y="6581320"/>
            <a:ext cx="61722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85" dirty="0">
                <a:solidFill>
                  <a:srgbClr val="F1BE48"/>
                </a:solidFill>
                <a:latin typeface="Trebuchet MS"/>
                <a:cs typeface="Trebuchet MS"/>
              </a:rPr>
              <a:t>Le</a:t>
            </a:r>
            <a:r>
              <a:rPr sz="1200" spc="-90" dirty="0">
                <a:solidFill>
                  <a:srgbClr val="F1BE48"/>
                </a:solidFill>
                <a:latin typeface="Trebuchet MS"/>
                <a:cs typeface="Trebuchet MS"/>
              </a:rPr>
              <a:t>c</a:t>
            </a:r>
            <a:r>
              <a:rPr sz="1200" spc="-25" dirty="0">
                <a:solidFill>
                  <a:srgbClr val="F1BE48"/>
                </a:solidFill>
                <a:latin typeface="Trebuchet MS"/>
                <a:cs typeface="Trebuchet MS"/>
              </a:rPr>
              <a:t>14</a:t>
            </a:r>
            <a:r>
              <a:rPr sz="1200" spc="-145" dirty="0">
                <a:solidFill>
                  <a:srgbClr val="F1BE48"/>
                </a:solidFill>
                <a:latin typeface="Trebuchet MS"/>
                <a:cs typeface="Trebuchet MS"/>
              </a:rPr>
              <a:t>.</a:t>
            </a:r>
            <a:r>
              <a:rPr sz="1200" spc="-25" dirty="0">
                <a:solidFill>
                  <a:srgbClr val="F1BE48"/>
                </a:solidFill>
                <a:latin typeface="Trebuchet MS"/>
                <a:cs typeface="Trebuchet MS"/>
              </a:rPr>
              <a:t>1</a:t>
            </a:r>
            <a:r>
              <a:rPr sz="1200" spc="-145" dirty="0">
                <a:solidFill>
                  <a:srgbClr val="F1BE48"/>
                </a:solidFill>
                <a:latin typeface="Trebuchet MS"/>
                <a:cs typeface="Trebuchet MS"/>
              </a:rPr>
              <a:t>.</a:t>
            </a:r>
            <a:r>
              <a:rPr sz="1200" spc="-25" dirty="0">
                <a:solidFill>
                  <a:srgbClr val="F1BE48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3688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sz="4000" spc="-80" dirty="0">
                <a:solidFill>
                  <a:srgbClr val="000000"/>
                </a:solidFill>
              </a:rPr>
              <a:t>V</a:t>
            </a:r>
            <a:r>
              <a:rPr sz="4000" dirty="0">
                <a:solidFill>
                  <a:srgbClr val="000000"/>
                </a:solidFill>
              </a:rPr>
              <a:t>i</a:t>
            </a:r>
            <a:r>
              <a:rPr sz="4000" spc="5" dirty="0">
                <a:solidFill>
                  <a:srgbClr val="000000"/>
                </a:solidFill>
              </a:rPr>
              <a:t>rt</a:t>
            </a:r>
            <a:r>
              <a:rPr sz="4000" spc="-10" dirty="0">
                <a:solidFill>
                  <a:srgbClr val="000000"/>
                </a:solidFill>
              </a:rPr>
              <a:t>u</a:t>
            </a:r>
            <a:r>
              <a:rPr sz="4000" dirty="0">
                <a:solidFill>
                  <a:srgbClr val="000000"/>
                </a:solidFill>
              </a:rPr>
              <a:t>al	</a:t>
            </a:r>
            <a:r>
              <a:rPr sz="4000" spc="5" dirty="0">
                <a:solidFill>
                  <a:srgbClr val="000000"/>
                </a:solidFill>
              </a:rPr>
              <a:t>M</a:t>
            </a:r>
            <a:r>
              <a:rPr sz="4000" dirty="0">
                <a:solidFill>
                  <a:srgbClr val="000000"/>
                </a:solidFill>
              </a:rPr>
              <a:t>e</a:t>
            </a:r>
            <a:r>
              <a:rPr sz="4000" spc="5" dirty="0">
                <a:solidFill>
                  <a:srgbClr val="000000"/>
                </a:solidFill>
              </a:rPr>
              <a:t>m</a:t>
            </a:r>
            <a:r>
              <a:rPr sz="4000" spc="-10" dirty="0">
                <a:solidFill>
                  <a:srgbClr val="000000"/>
                </a:solidFill>
              </a:rPr>
              <a:t>o</a:t>
            </a:r>
            <a:r>
              <a:rPr sz="4000" spc="5" dirty="0">
                <a:solidFill>
                  <a:srgbClr val="000000"/>
                </a:solidFill>
              </a:rPr>
              <a:t>ry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51333"/>
            <a:ext cx="8016240" cy="52762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marR="1428750" indent="-342900">
              <a:lnSpc>
                <a:spcPct val="70000"/>
              </a:lnSpc>
              <a:spcBef>
                <a:spcPts val="12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</a:t>
            </a:r>
            <a:r>
              <a:rPr sz="3200" spc="-5" dirty="0">
                <a:latin typeface="Arial"/>
                <a:cs typeface="Arial"/>
              </a:rPr>
              <a:t>main memory as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“cache”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  secondary (disk)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storage</a:t>
            </a:r>
            <a:endParaRPr sz="3200">
              <a:latin typeface="Arial"/>
              <a:cs typeface="Arial"/>
            </a:endParaRPr>
          </a:p>
          <a:p>
            <a:pPr marL="755650" marR="558800" lvl="1" indent="-285750">
              <a:lnSpc>
                <a:spcPct val="7140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Managed jointly by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hardware and the  operating system</a:t>
            </a:r>
            <a:r>
              <a:rPr sz="2800" spc="-5" dirty="0">
                <a:latin typeface="Arial"/>
                <a:cs typeface="Arial"/>
              </a:rPr>
              <a:t> (OS)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22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Programs share main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755650" marR="739775" lvl="1" indent="-285750">
              <a:lnSpc>
                <a:spcPct val="71400"/>
              </a:lnSpc>
              <a:spcBef>
                <a:spcPts val="7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Each gets a private virtual address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space  holding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code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755650" marR="615950" lvl="1" indent="-285750">
              <a:lnSpc>
                <a:spcPct val="714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Frequently used code and data pulled into  main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2825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Protected from other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7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CPU </a:t>
            </a:r>
            <a:r>
              <a:rPr sz="3200" spc="-5" dirty="0">
                <a:latin typeface="Arial"/>
                <a:cs typeface="Arial"/>
              </a:rPr>
              <a:t>and OS translate virtual addresses to  physical addresses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ts val="2835"/>
              </a:lnSpc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VM </a:t>
            </a:r>
            <a:r>
              <a:rPr sz="2800" dirty="0">
                <a:latin typeface="Arial"/>
                <a:cs typeface="Arial"/>
              </a:rPr>
              <a:t>“block” is called 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180"/>
              </a:lnSpc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VM </a:t>
            </a:r>
            <a:r>
              <a:rPr sz="2800" dirty="0">
                <a:latin typeface="Arial"/>
                <a:cs typeface="Arial"/>
              </a:rPr>
              <a:t>translation “miss” is called a page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fault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68" y="27939"/>
            <a:ext cx="4908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Address</a:t>
            </a:r>
            <a:r>
              <a:rPr sz="4000" spc="-50" dirty="0">
                <a:solidFill>
                  <a:srgbClr val="000000"/>
                </a:solidFill>
              </a:rPr>
              <a:t> </a:t>
            </a:r>
            <a:r>
              <a:rPr sz="4000" spc="-25" dirty="0">
                <a:solidFill>
                  <a:srgbClr val="000000"/>
                </a:solidFill>
              </a:rPr>
              <a:t>Translation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888492"/>
            <a:ext cx="5217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Fixed-size pages (e.g.,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4K)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1993392"/>
            <a:ext cx="4319015" cy="3093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2751" y="2279904"/>
            <a:ext cx="3450590" cy="3161030"/>
            <a:chOff x="682751" y="2279904"/>
            <a:chExt cx="3450590" cy="3161030"/>
          </a:xfrm>
        </p:grpSpPr>
        <p:sp>
          <p:nvSpPr>
            <p:cNvPr id="6" name="object 6"/>
            <p:cNvSpPr/>
            <p:nvPr/>
          </p:nvSpPr>
          <p:spPr>
            <a:xfrm>
              <a:off x="682751" y="2279904"/>
              <a:ext cx="3450336" cy="2353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5951" y="3630168"/>
              <a:ext cx="685800" cy="18105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5921" y="3805821"/>
              <a:ext cx="483870" cy="1573530"/>
            </a:xfrm>
            <a:custGeom>
              <a:avLst/>
              <a:gdLst/>
              <a:ahLst/>
              <a:cxnLst/>
              <a:rect l="l" t="t" r="r" b="b"/>
              <a:pathLst>
                <a:path w="483870" h="1573529">
                  <a:moveTo>
                    <a:pt x="98034" y="140409"/>
                  </a:moveTo>
                  <a:lnTo>
                    <a:pt x="49014" y="153727"/>
                  </a:lnTo>
                  <a:lnTo>
                    <a:pt x="434517" y="1572933"/>
                  </a:lnTo>
                  <a:lnTo>
                    <a:pt x="483539" y="1559623"/>
                  </a:lnTo>
                  <a:lnTo>
                    <a:pt x="98034" y="140409"/>
                  </a:lnTo>
                  <a:close/>
                </a:path>
                <a:path w="483870" h="1573529">
                  <a:moveTo>
                    <a:pt x="33578" y="0"/>
                  </a:moveTo>
                  <a:lnTo>
                    <a:pt x="0" y="167043"/>
                  </a:lnTo>
                  <a:lnTo>
                    <a:pt x="49014" y="153727"/>
                  </a:lnTo>
                  <a:lnTo>
                    <a:pt x="42354" y="129209"/>
                  </a:lnTo>
                  <a:lnTo>
                    <a:pt x="91376" y="115900"/>
                  </a:lnTo>
                  <a:lnTo>
                    <a:pt x="137074" y="115900"/>
                  </a:lnTo>
                  <a:lnTo>
                    <a:pt x="33578" y="0"/>
                  </a:lnTo>
                  <a:close/>
                </a:path>
                <a:path w="483870" h="1573529">
                  <a:moveTo>
                    <a:pt x="91376" y="115900"/>
                  </a:moveTo>
                  <a:lnTo>
                    <a:pt x="42354" y="129209"/>
                  </a:lnTo>
                  <a:lnTo>
                    <a:pt x="49014" y="153727"/>
                  </a:lnTo>
                  <a:lnTo>
                    <a:pt x="98034" y="140409"/>
                  </a:lnTo>
                  <a:lnTo>
                    <a:pt x="91376" y="115900"/>
                  </a:lnTo>
                  <a:close/>
                </a:path>
                <a:path w="483870" h="1573529">
                  <a:moveTo>
                    <a:pt x="137074" y="115900"/>
                  </a:moveTo>
                  <a:lnTo>
                    <a:pt x="91376" y="115900"/>
                  </a:lnTo>
                  <a:lnTo>
                    <a:pt x="98034" y="140409"/>
                  </a:lnTo>
                  <a:lnTo>
                    <a:pt x="147065" y="127088"/>
                  </a:lnTo>
                  <a:lnTo>
                    <a:pt x="137074" y="1159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10965" y="5391403"/>
            <a:ext cx="385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rebuchet MS"/>
                <a:cs typeface="Trebuchet MS"/>
              </a:rPr>
              <a:t>Main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Memory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seen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as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cache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disk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454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Page Fault</a:t>
            </a:r>
            <a:r>
              <a:rPr sz="4000" spc="-6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Penalty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88492"/>
            <a:ext cx="7606665" cy="36423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5600" marR="5080" indent="-342900">
              <a:lnSpc>
                <a:spcPct val="101899"/>
              </a:lnSpc>
              <a:spcBef>
                <a:spcPts val="2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On page fault, the page must be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fetched  from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disk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spc="-60" dirty="0">
                <a:latin typeface="Arial"/>
                <a:cs typeface="Arial"/>
              </a:rPr>
              <a:t>Takes </a:t>
            </a:r>
            <a:r>
              <a:rPr sz="2800" dirty="0">
                <a:latin typeface="Arial"/>
                <a:cs typeface="Arial"/>
              </a:rPr>
              <a:t>millions of clock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Handled by 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Arial"/>
                <a:cs typeface="Arial"/>
              </a:rPr>
              <a:t>Try </a:t>
            </a:r>
            <a:r>
              <a:rPr sz="3200" spc="-5" dirty="0">
                <a:latin typeface="Arial"/>
                <a:cs typeface="Arial"/>
              </a:rPr>
              <a:t>to minimize page fault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rate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Fully associative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placement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Smart replacement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2950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Page</a:t>
            </a:r>
            <a:r>
              <a:rPr sz="4000" spc="-85" dirty="0">
                <a:solidFill>
                  <a:srgbClr val="000000"/>
                </a:solidFill>
              </a:rPr>
              <a:t> </a:t>
            </a:r>
            <a:r>
              <a:rPr sz="4000" spc="-55" dirty="0">
                <a:solidFill>
                  <a:srgbClr val="000000"/>
                </a:solidFill>
              </a:rPr>
              <a:t>Tables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88635"/>
            <a:ext cx="7916545" cy="51384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Stores placement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3000"/>
              </a:lnSpc>
              <a:spcBef>
                <a:spcPts val="75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Array of page table entries, indexed by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virtual  page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755650" marR="600710" lvl="1" indent="-285750">
              <a:lnSpc>
                <a:spcPts val="3100"/>
              </a:lnSpc>
              <a:spcBef>
                <a:spcPts val="61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Page table register in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points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page  table in physical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page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present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7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PTE </a:t>
            </a:r>
            <a:r>
              <a:rPr sz="2800" dirty="0">
                <a:latin typeface="Arial"/>
                <a:cs typeface="Arial"/>
              </a:rPr>
              <a:t>stores the physical page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3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Plus other status bits (referenced, </a:t>
            </a:r>
            <a:r>
              <a:rPr sz="2800" spc="-35" dirty="0">
                <a:latin typeface="Arial"/>
                <a:cs typeface="Arial"/>
              </a:rPr>
              <a:t>dirty,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page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not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present</a:t>
            </a:r>
            <a:endParaRPr sz="3200">
              <a:latin typeface="Arial"/>
              <a:cs typeface="Arial"/>
            </a:endParaRPr>
          </a:p>
          <a:p>
            <a:pPr marL="755650" marR="384175" lvl="1" indent="-285750">
              <a:lnSpc>
                <a:spcPts val="3000"/>
              </a:lnSpc>
              <a:spcBef>
                <a:spcPts val="75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PTE </a:t>
            </a:r>
            <a:r>
              <a:rPr sz="2800" dirty="0">
                <a:latin typeface="Arial"/>
                <a:cs typeface="Arial"/>
              </a:rPr>
              <a:t>can refer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location in swap space on  disk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7489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000000"/>
                </a:solidFill>
              </a:rPr>
              <a:t>Translation </a:t>
            </a:r>
            <a:r>
              <a:rPr sz="4000" spc="-5" dirty="0">
                <a:solidFill>
                  <a:srgbClr val="000000"/>
                </a:solidFill>
              </a:rPr>
              <a:t>Using </a:t>
            </a:r>
            <a:r>
              <a:rPr sz="4000" dirty="0">
                <a:solidFill>
                  <a:srgbClr val="000000"/>
                </a:solidFill>
              </a:rPr>
              <a:t>a </a:t>
            </a:r>
            <a:r>
              <a:rPr sz="4000" spc="-5" dirty="0">
                <a:solidFill>
                  <a:srgbClr val="000000"/>
                </a:solidFill>
              </a:rPr>
              <a:t>Page</a:t>
            </a:r>
            <a:r>
              <a:rPr sz="4000" spc="-60" dirty="0">
                <a:solidFill>
                  <a:srgbClr val="000000"/>
                </a:solidFill>
              </a:rPr>
              <a:t> </a:t>
            </a:r>
            <a:r>
              <a:rPr sz="4000" spc="-65" dirty="0">
                <a:solidFill>
                  <a:srgbClr val="000000"/>
                </a:solidFill>
              </a:rPr>
              <a:t>Table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84960" y="941832"/>
            <a:ext cx="5513832" cy="476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6402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Mapping Pages </a:t>
            </a:r>
            <a:r>
              <a:rPr sz="4000" dirty="0">
                <a:solidFill>
                  <a:srgbClr val="000000"/>
                </a:solidFill>
              </a:rPr>
              <a:t>to</a:t>
            </a:r>
            <a:r>
              <a:rPr sz="4000" spc="-60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Storage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011679" y="1502663"/>
            <a:ext cx="5044440" cy="3864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27" y="27939"/>
            <a:ext cx="5916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00"/>
                </a:solidFill>
              </a:rPr>
              <a:t>Replacement and</a:t>
            </a:r>
            <a:r>
              <a:rPr sz="4000" spc="-4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Writes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CprE </a:t>
            </a:r>
            <a:r>
              <a:rPr spc="-50" dirty="0"/>
              <a:t>381: </a:t>
            </a:r>
            <a:r>
              <a:rPr spc="-60" dirty="0"/>
              <a:t>Virtual</a:t>
            </a:r>
            <a:r>
              <a:rPr spc="-170" dirty="0"/>
              <a:t> </a:t>
            </a:r>
            <a:r>
              <a:rPr spc="-10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65" dirty="0"/>
              <a:t>Lec14.1.13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87909"/>
            <a:ext cx="7872095" cy="5062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33095" indent="-342900">
              <a:lnSpc>
                <a:spcPts val="31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8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reduce page fault rate, prefer least-  recently used (LRU)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replacement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271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Reference bit (aka use bit) in </a:t>
            </a:r>
            <a:r>
              <a:rPr sz="2800" spc="-5" dirty="0">
                <a:latin typeface="Arial"/>
                <a:cs typeface="Arial"/>
              </a:rPr>
              <a:t>PTE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  access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31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Periodically cleared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0 by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755650" marR="426084" lvl="1" indent="-285750">
              <a:lnSpc>
                <a:spcPts val="269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A page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reference bit = 0 has not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been  used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recently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795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Disk </a:t>
            </a:r>
            <a:r>
              <a:rPr sz="3200" spc="-5" dirty="0">
                <a:latin typeface="Arial"/>
                <a:cs typeface="Arial"/>
              </a:rPr>
              <a:t>writes take millions 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cycles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ts val="3335"/>
              </a:lnSpc>
              <a:spcBef>
                <a:spcPts val="6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Block at once, not individual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locations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335"/>
              </a:lnSpc>
              <a:buChar char="–"/>
              <a:tabLst>
                <a:tab pos="755650" algn="l"/>
              </a:tabLst>
            </a:pPr>
            <a:r>
              <a:rPr sz="2800" spc="-15" dirty="0">
                <a:latin typeface="Arial"/>
                <a:cs typeface="Arial"/>
              </a:rPr>
              <a:t>Write </a:t>
            </a:r>
            <a:r>
              <a:rPr sz="2800" dirty="0">
                <a:latin typeface="Arial"/>
                <a:cs typeface="Arial"/>
              </a:rPr>
              <a:t>through 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impractical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335"/>
              </a:lnSpc>
              <a:spcBef>
                <a:spcPts val="25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Use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write-back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ts val="3335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Dirty bit in </a:t>
            </a:r>
            <a:r>
              <a:rPr sz="2800" spc="-5" dirty="0">
                <a:latin typeface="Arial"/>
                <a:cs typeface="Arial"/>
              </a:rPr>
              <a:t>PTE </a:t>
            </a:r>
            <a:r>
              <a:rPr sz="2800" dirty="0">
                <a:latin typeface="Arial"/>
                <a:cs typeface="Arial"/>
              </a:rPr>
              <a:t>set when page is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written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693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PowerPoint Presentation</vt:lpstr>
      <vt:lpstr>Remember the System View!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Page Table Size</vt:lpstr>
      <vt:lpstr>Page Table Size</vt:lpstr>
      <vt:lpstr>Page Table Size</vt:lpstr>
      <vt:lpstr>Page Table Size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Berk Gulmezoglu</cp:lastModifiedBy>
  <cp:revision>1</cp:revision>
  <dcterms:created xsi:type="dcterms:W3CDTF">2021-11-24T15:37:33Z</dcterms:created>
  <dcterms:modified xsi:type="dcterms:W3CDTF">2021-11-24T16:08:29Z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2021-11-24T00:00:00Z</vt:filetime>
  </property>
</Properties>
</file>