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9acba79d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9acba79d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9acba79d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9acba79d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9acba79d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9acba79d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9acba79d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9acba79d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9acba79d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9acba79d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9acba79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9acba79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987814be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987814b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987814b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987814b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7350df18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7350df18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acba79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9acba79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9acba79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9acba79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9acba79d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9acba79d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peKzqdBXPc0" TargetMode="Externa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namekian-lr95p74mm-wenston7.vercel.app/" TargetMode="External"/><Relationship Id="rId4" Type="http://schemas.openxmlformats.org/officeDocument/2006/relationships/hyperlink" Target="https://www.bluescape.com/blog/uml-diagrams-everything-you-need-to-know-to-improve-team-collaboration/" TargetMode="External"/><Relationship Id="rId5" Type="http://schemas.openxmlformats.org/officeDocument/2006/relationships/hyperlink" Target="https://www.lucidchart.com/pages/data-flow-diagra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opensea.io/collection/namekian" TargetMode="External"/><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NFT MINING WEBSITE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DAVIDSON LOUISSAINT, ANTHONY LYNCH,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5" name="Google Shape;20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2"/>
          <p:cNvPicPr preferRelativeResize="0"/>
          <p:nvPr/>
        </p:nvPicPr>
        <p:blipFill>
          <a:blip r:embed="rId3">
            <a:alphaModFix/>
          </a:blip>
          <a:stretch>
            <a:fillRect/>
          </a:stretch>
        </p:blipFill>
        <p:spPr>
          <a:xfrm>
            <a:off x="968400" y="1389200"/>
            <a:ext cx="5437075" cy="341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Color Theme for our Website</a:t>
            </a:r>
            <a:endParaRPr/>
          </a:p>
        </p:txBody>
      </p:sp>
      <p:sp>
        <p:nvSpPr>
          <p:cNvPr id="212" name="Google Shape;21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23"/>
          <p:cNvPicPr preferRelativeResize="0"/>
          <p:nvPr/>
        </p:nvPicPr>
        <p:blipFill>
          <a:blip r:embed="rId3">
            <a:alphaModFix/>
          </a:blip>
          <a:stretch>
            <a:fillRect/>
          </a:stretch>
        </p:blipFill>
        <p:spPr>
          <a:xfrm>
            <a:off x="1154724" y="1200537"/>
            <a:ext cx="5051001" cy="364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Gas is too high heres a Video</a:t>
            </a:r>
            <a:endParaRPr/>
          </a:p>
        </p:txBody>
      </p:sp>
      <p:sp>
        <p:nvSpPr>
          <p:cNvPr id="219" name="Google Shape;21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24" title="Nft">
            <a:hlinkClick r:id="rId3"/>
          </p:cNvPr>
          <p:cNvPicPr preferRelativeResize="0"/>
          <p:nvPr/>
        </p:nvPicPr>
        <p:blipFill>
          <a:blip r:embed="rId4">
            <a:alphaModFix/>
          </a:blip>
          <a:stretch>
            <a:fillRect/>
          </a:stretch>
        </p:blipFill>
        <p:spPr>
          <a:xfrm>
            <a:off x="1171700" y="11318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226" name="Google Shape;226;p25"/>
          <p:cNvSpPr txBox="1"/>
          <p:nvPr>
            <p:ph idx="1" type="body"/>
          </p:nvPr>
        </p:nvSpPr>
        <p:spPr>
          <a:xfrm>
            <a:off x="1297500" y="14294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https://namekian-lr95p74mm-wenston7.vercel.app/</a:t>
            </a:r>
            <a:r>
              <a:rPr lang="en"/>
              <a:t>           OUR</a:t>
            </a:r>
            <a:r>
              <a:rPr lang="en"/>
              <a:t> WEB!</a:t>
            </a:r>
            <a:endParaRPr/>
          </a:p>
          <a:p>
            <a:pPr indent="-311150" lvl="0" marL="457200" rtl="0" algn="l">
              <a:spcBef>
                <a:spcPts val="0"/>
              </a:spcBef>
              <a:spcAft>
                <a:spcPts val="0"/>
              </a:spcAft>
              <a:buSzPts val="1300"/>
              <a:buChar char="●"/>
            </a:pPr>
            <a:r>
              <a:rPr lang="en" u="sng">
                <a:solidFill>
                  <a:schemeClr val="hlink"/>
                </a:solidFill>
                <a:hlinkClick r:id="rId4"/>
              </a:rPr>
              <a:t>https://www.bluescape.com/blog/uml-diagrams-everything-you-need-to-know-to-improve-team-collaboration/</a:t>
            </a:r>
            <a:endParaRPr/>
          </a:p>
          <a:p>
            <a:pPr indent="-311150" lvl="0" marL="457200" rtl="0" algn="l">
              <a:spcBef>
                <a:spcPts val="0"/>
              </a:spcBef>
              <a:spcAft>
                <a:spcPts val="0"/>
              </a:spcAft>
              <a:buSzPts val="1300"/>
              <a:buChar char="●"/>
            </a:pPr>
            <a:r>
              <a:rPr lang="en" u="sng">
                <a:solidFill>
                  <a:schemeClr val="hlink"/>
                </a:solidFill>
                <a:hlinkClick r:id="rId5"/>
              </a:rPr>
              <a:t>https://www.lucidchart.com/pages/data-flow-diagram</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lang="en"/>
              <a:t>MISSION STATEMENT AND KEY OBJECTIVE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ctr">
              <a:lnSpc>
                <a:spcPct val="200000"/>
              </a:lnSpc>
              <a:spcBef>
                <a:spcPts val="0"/>
              </a:spcBef>
              <a:spcAft>
                <a:spcPts val="0"/>
              </a:spcAft>
              <a:buNone/>
            </a:pPr>
            <a:r>
              <a:rPr lang="en"/>
              <a:t>MISSION</a:t>
            </a:r>
            <a:endParaRPr/>
          </a:p>
          <a:p>
            <a:pPr indent="0" lvl="0" marL="0" rtl="0" algn="l">
              <a:lnSpc>
                <a:spcPct val="200000"/>
              </a:lnSpc>
              <a:spcBef>
                <a:spcPts val="0"/>
              </a:spcBef>
              <a:spcAft>
                <a:spcPts val="0"/>
              </a:spcAft>
              <a:buNone/>
            </a:pPr>
            <a:r>
              <a:rPr lang="en"/>
              <a:t>Our mission is to create the first ever successful NFT Minting website at the University of Massachusetts Boston. Evolving for the future one NFT at a time. </a:t>
            </a:r>
            <a:endParaRPr/>
          </a:p>
          <a:p>
            <a:pPr indent="0" lvl="0" marL="0" rtl="0" algn="l">
              <a:lnSpc>
                <a:spcPct val="200000"/>
              </a:lnSpc>
              <a:spcBef>
                <a:spcPts val="0"/>
              </a:spcBef>
              <a:spcAft>
                <a:spcPts val="0"/>
              </a:spcAft>
              <a:buNone/>
            </a:pPr>
            <a:r>
              <a:t/>
            </a:r>
            <a:endParaRPr/>
          </a:p>
          <a:p>
            <a:pPr indent="0" lvl="0" marL="0" rtl="0" algn="ctr">
              <a:lnSpc>
                <a:spcPct val="200000"/>
              </a:lnSpc>
              <a:spcBef>
                <a:spcPts val="0"/>
              </a:spcBef>
              <a:spcAft>
                <a:spcPts val="0"/>
              </a:spcAft>
              <a:buNone/>
            </a:pPr>
            <a:r>
              <a:rPr lang="en"/>
              <a:t>KEY OBJECTIVE</a:t>
            </a:r>
            <a:endParaRPr/>
          </a:p>
          <a:p>
            <a:pPr indent="0" lvl="0" marL="0" rtl="0" algn="ctr">
              <a:lnSpc>
                <a:spcPct val="200000"/>
              </a:lnSpc>
              <a:spcBef>
                <a:spcPts val="0"/>
              </a:spcBef>
              <a:spcAft>
                <a:spcPts val="0"/>
              </a:spcAft>
              <a:buNone/>
            </a:pPr>
            <a:r>
              <a:t/>
            </a:r>
            <a:endParaRPr/>
          </a:p>
          <a:p>
            <a:pPr indent="0" lvl="0" marL="0" rtl="0" algn="l">
              <a:lnSpc>
                <a:spcPct val="200000"/>
              </a:lnSpc>
              <a:spcBef>
                <a:spcPts val="0"/>
              </a:spcBef>
              <a:spcAft>
                <a:spcPts val="0"/>
              </a:spcAft>
              <a:buNone/>
            </a:pPr>
            <a:r>
              <a:rPr lang="en"/>
              <a:t>Our objective for this project is to create a platform where users would be able to mint NFT on a blockchain.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Communication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 of Communication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Discord - Primary source of communication</a:t>
            </a:r>
            <a:endParaRPr/>
          </a:p>
          <a:p>
            <a:pPr indent="-311150" lvl="0" marL="457200" rtl="0" algn="l">
              <a:spcBef>
                <a:spcPts val="1200"/>
              </a:spcBef>
              <a:spcAft>
                <a:spcPts val="0"/>
              </a:spcAft>
              <a:buSzPts val="1300"/>
              <a:buChar char="-"/>
            </a:pPr>
            <a:r>
              <a:rPr lang="en"/>
              <a:t>Weekly Check-ins</a:t>
            </a:r>
            <a:endParaRPr/>
          </a:p>
          <a:p>
            <a:pPr indent="-311150" lvl="0" marL="457200" rtl="0" algn="l">
              <a:spcBef>
                <a:spcPts val="0"/>
              </a:spcBef>
              <a:spcAft>
                <a:spcPts val="0"/>
              </a:spcAft>
              <a:buSzPts val="1300"/>
              <a:buChar char="-"/>
            </a:pPr>
            <a:r>
              <a:rPr lang="en"/>
              <a:t>Voice Meetings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Google Docs - Used to </a:t>
            </a:r>
            <a:r>
              <a:rPr lang="en"/>
              <a:t>collectively</a:t>
            </a:r>
            <a:r>
              <a:rPr lang="en"/>
              <a:t> create project reports . </a:t>
            </a:r>
            <a:endParaRPr/>
          </a:p>
          <a:p>
            <a:pPr indent="0" lvl="0" marL="0" rtl="0" algn="l">
              <a:spcBef>
                <a:spcPts val="1200"/>
              </a:spcBef>
              <a:spcAft>
                <a:spcPts val="1200"/>
              </a:spcAft>
              <a:buNone/>
            </a:pPr>
            <a:r>
              <a:rPr lang="en"/>
              <a:t>Google Slides - Used to collectively create presentation slides.</a:t>
            </a:r>
            <a:endParaRPr/>
          </a:p>
        </p:txBody>
      </p:sp>
      <p:pic>
        <p:nvPicPr>
          <p:cNvPr id="148" name="Google Shape;148;p15"/>
          <p:cNvPicPr preferRelativeResize="0"/>
          <p:nvPr/>
        </p:nvPicPr>
        <p:blipFill>
          <a:blip r:embed="rId3">
            <a:alphaModFix/>
          </a:blip>
          <a:stretch>
            <a:fillRect/>
          </a:stretch>
        </p:blipFill>
        <p:spPr>
          <a:xfrm>
            <a:off x="6714500" y="0"/>
            <a:ext cx="2429500" cy="5050599"/>
          </a:xfrm>
          <a:prstGeom prst="rect">
            <a:avLst/>
          </a:prstGeom>
          <a:noFill/>
          <a:ln>
            <a:noFill/>
          </a:ln>
        </p:spPr>
      </p:pic>
      <p:pic>
        <p:nvPicPr>
          <p:cNvPr id="149" name="Google Shape;149;p15"/>
          <p:cNvPicPr preferRelativeResize="0"/>
          <p:nvPr/>
        </p:nvPicPr>
        <p:blipFill rotWithShape="1">
          <a:blip r:embed="rId4">
            <a:alphaModFix/>
          </a:blip>
          <a:srcRect b="9222" l="0" r="19283" t="0"/>
          <a:stretch/>
        </p:blipFill>
        <p:spPr>
          <a:xfrm>
            <a:off x="8151300" y="4054350"/>
            <a:ext cx="801250" cy="86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1089402" y="718275"/>
            <a:ext cx="7072876" cy="386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1404300" y="1722375"/>
            <a:ext cx="1555549" cy="1555549"/>
          </a:xfrm>
          <a:prstGeom prst="rect">
            <a:avLst/>
          </a:prstGeom>
          <a:noFill/>
          <a:ln>
            <a:noFill/>
          </a:ln>
        </p:spPr>
      </p:pic>
      <p:pic>
        <p:nvPicPr>
          <p:cNvPr id="164" name="Google Shape;164;p17">
            <a:hlinkClick r:id="rId4"/>
          </p:cNvPr>
          <p:cNvPicPr preferRelativeResize="0"/>
          <p:nvPr/>
        </p:nvPicPr>
        <p:blipFill>
          <a:blip r:embed="rId5">
            <a:alphaModFix/>
          </a:blip>
          <a:stretch>
            <a:fillRect/>
          </a:stretch>
        </p:blipFill>
        <p:spPr>
          <a:xfrm>
            <a:off x="491325" y="628451"/>
            <a:ext cx="8161352" cy="4244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How This All Connects</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0" name="Google Shape;170;p18"/>
          <p:cNvSpPr txBox="1"/>
          <p:nvPr>
            <p:ph idx="1" type="body"/>
          </p:nvPr>
        </p:nvSpPr>
        <p:spPr>
          <a:xfrm>
            <a:off x="1297500" y="873500"/>
            <a:ext cx="7038900" cy="418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Photoshop </a:t>
            </a:r>
            <a:endParaRPr/>
          </a:p>
          <a:p>
            <a:pPr indent="-311150" lvl="0" marL="457200" rtl="0" algn="l">
              <a:spcBef>
                <a:spcPts val="0"/>
              </a:spcBef>
              <a:spcAft>
                <a:spcPts val="0"/>
              </a:spcAft>
              <a:buSzPts val="1300"/>
              <a:buChar char="●"/>
            </a:pPr>
            <a:r>
              <a:rPr lang="en"/>
              <a:t>Github Repository </a:t>
            </a:r>
            <a:endParaRPr/>
          </a:p>
          <a:p>
            <a:pPr indent="-311150" lvl="0" marL="457200" rtl="0" algn="l">
              <a:spcBef>
                <a:spcPts val="0"/>
              </a:spcBef>
              <a:spcAft>
                <a:spcPts val="0"/>
              </a:spcAft>
              <a:buSzPts val="1300"/>
              <a:buChar char="●"/>
            </a:pPr>
            <a:r>
              <a:rPr lang="en"/>
              <a:t>Visual Studio Code </a:t>
            </a:r>
            <a:endParaRPr/>
          </a:p>
          <a:p>
            <a:pPr indent="-311150" lvl="0" marL="457200" rtl="0" algn="l">
              <a:spcBef>
                <a:spcPts val="0"/>
              </a:spcBef>
              <a:spcAft>
                <a:spcPts val="0"/>
              </a:spcAft>
              <a:buSzPts val="1300"/>
              <a:buChar char="●"/>
            </a:pPr>
            <a:r>
              <a:rPr lang="en"/>
              <a:t>IT485 art engine main </a:t>
            </a:r>
            <a:endParaRPr/>
          </a:p>
          <a:p>
            <a:pPr indent="-311150" lvl="0" marL="457200" rtl="0" algn="l">
              <a:spcBef>
                <a:spcPts val="0"/>
              </a:spcBef>
              <a:spcAft>
                <a:spcPts val="0"/>
              </a:spcAft>
              <a:buSzPts val="1300"/>
              <a:buChar char="●"/>
            </a:pPr>
            <a:r>
              <a:rPr lang="en"/>
              <a:t>Pinata</a:t>
            </a:r>
            <a:endParaRPr/>
          </a:p>
          <a:p>
            <a:pPr indent="-311150" lvl="0" marL="457200" rtl="0" algn="l">
              <a:spcBef>
                <a:spcPts val="0"/>
              </a:spcBef>
              <a:spcAft>
                <a:spcPts val="0"/>
              </a:spcAft>
              <a:buSzPts val="1300"/>
              <a:buChar char="●"/>
            </a:pPr>
            <a:r>
              <a:rPr lang="en"/>
              <a:t>IT485_nft_contract</a:t>
            </a:r>
            <a:endParaRPr/>
          </a:p>
          <a:p>
            <a:pPr indent="-311150" lvl="0" marL="457200" rtl="0" algn="l">
              <a:spcBef>
                <a:spcPts val="0"/>
              </a:spcBef>
              <a:spcAft>
                <a:spcPts val="0"/>
              </a:spcAft>
              <a:buSzPts val="1300"/>
              <a:buChar char="●"/>
            </a:pPr>
            <a:r>
              <a:rPr lang="en"/>
              <a:t>Remix.ethereum.org</a:t>
            </a:r>
            <a:endParaRPr/>
          </a:p>
          <a:p>
            <a:pPr indent="-311150" lvl="0" marL="457200" rtl="0" algn="l">
              <a:spcBef>
                <a:spcPts val="0"/>
              </a:spcBef>
              <a:spcAft>
                <a:spcPts val="0"/>
              </a:spcAft>
              <a:buSzPts val="1300"/>
              <a:buChar char="●"/>
            </a:pPr>
            <a:r>
              <a:rPr lang="en"/>
              <a:t>OpenSea Testnet</a:t>
            </a:r>
            <a:endParaRPr/>
          </a:p>
          <a:p>
            <a:pPr indent="-311150" lvl="0" marL="457200" rtl="0" algn="l">
              <a:spcBef>
                <a:spcPts val="0"/>
              </a:spcBef>
              <a:spcAft>
                <a:spcPts val="0"/>
              </a:spcAft>
              <a:buSzPts val="1300"/>
              <a:buChar char="●"/>
            </a:pPr>
            <a:r>
              <a:rPr lang="en"/>
              <a:t>Etherscan </a:t>
            </a:r>
            <a:endParaRPr/>
          </a:p>
          <a:p>
            <a:pPr indent="-311150" lvl="0" marL="457200" rtl="0" algn="l">
              <a:spcBef>
                <a:spcPts val="0"/>
              </a:spcBef>
              <a:spcAft>
                <a:spcPts val="0"/>
              </a:spcAft>
              <a:buSzPts val="1300"/>
              <a:buChar char="●"/>
            </a:pPr>
            <a:r>
              <a:rPr lang="en"/>
              <a:t>IT485_nft_minting_web</a:t>
            </a:r>
            <a:endParaRPr/>
          </a:p>
          <a:p>
            <a:pPr indent="-311150" lvl="0" marL="457200" rtl="0" algn="l">
              <a:spcBef>
                <a:spcPts val="0"/>
              </a:spcBef>
              <a:spcAft>
                <a:spcPts val="0"/>
              </a:spcAft>
              <a:buSzPts val="1300"/>
              <a:buChar char="●"/>
            </a:pPr>
            <a:r>
              <a:rPr lang="en"/>
              <a:t>Canva</a:t>
            </a:r>
            <a:endParaRPr/>
          </a:p>
          <a:p>
            <a:pPr indent="-311150" lvl="0" marL="457200" rtl="0" algn="l">
              <a:spcBef>
                <a:spcPts val="0"/>
              </a:spcBef>
              <a:spcAft>
                <a:spcPts val="0"/>
              </a:spcAft>
              <a:buSzPts val="1300"/>
              <a:buChar char="●"/>
            </a:pPr>
            <a:r>
              <a:rPr lang="en"/>
              <a:t>OpenSea</a:t>
            </a:r>
            <a:endParaRPr/>
          </a:p>
          <a:p>
            <a:pPr indent="-311150" lvl="0" marL="457200" rtl="0" algn="l">
              <a:spcBef>
                <a:spcPts val="0"/>
              </a:spcBef>
              <a:spcAft>
                <a:spcPts val="0"/>
              </a:spcAft>
              <a:buSzPts val="1300"/>
              <a:buChar char="●"/>
            </a:pPr>
            <a:r>
              <a:rPr lang="en"/>
              <a:t>Lucid Charts</a:t>
            </a:r>
            <a:endParaRPr/>
          </a:p>
        </p:txBody>
      </p:sp>
      <p:pic>
        <p:nvPicPr>
          <p:cNvPr id="171" name="Google Shape;171;p18"/>
          <p:cNvPicPr preferRelativeResize="0"/>
          <p:nvPr/>
        </p:nvPicPr>
        <p:blipFill>
          <a:blip r:embed="rId3">
            <a:alphaModFix/>
          </a:blip>
          <a:stretch>
            <a:fillRect/>
          </a:stretch>
        </p:blipFill>
        <p:spPr>
          <a:xfrm>
            <a:off x="406625" y="2353029"/>
            <a:ext cx="704850" cy="1096433"/>
          </a:xfrm>
          <a:prstGeom prst="rect">
            <a:avLst/>
          </a:prstGeom>
          <a:noFill/>
          <a:ln>
            <a:noFill/>
          </a:ln>
        </p:spPr>
      </p:pic>
      <p:pic>
        <p:nvPicPr>
          <p:cNvPr id="172" name="Google Shape;172;p18"/>
          <p:cNvPicPr preferRelativeResize="0"/>
          <p:nvPr/>
        </p:nvPicPr>
        <p:blipFill>
          <a:blip r:embed="rId4">
            <a:alphaModFix/>
          </a:blip>
          <a:stretch>
            <a:fillRect/>
          </a:stretch>
        </p:blipFill>
        <p:spPr>
          <a:xfrm rot="3">
            <a:off x="377980" y="3755017"/>
            <a:ext cx="762125" cy="762150"/>
          </a:xfrm>
          <a:prstGeom prst="rect">
            <a:avLst/>
          </a:prstGeom>
          <a:noFill/>
          <a:ln>
            <a:noFill/>
          </a:ln>
        </p:spPr>
      </p:pic>
      <p:pic>
        <p:nvPicPr>
          <p:cNvPr id="173" name="Google Shape;173;p18"/>
          <p:cNvPicPr preferRelativeResize="0"/>
          <p:nvPr/>
        </p:nvPicPr>
        <p:blipFill>
          <a:blip r:embed="rId5">
            <a:alphaModFix/>
          </a:blip>
          <a:stretch>
            <a:fillRect/>
          </a:stretch>
        </p:blipFill>
        <p:spPr>
          <a:xfrm>
            <a:off x="5627773" y="2028275"/>
            <a:ext cx="954750" cy="715150"/>
          </a:xfrm>
          <a:prstGeom prst="rect">
            <a:avLst/>
          </a:prstGeom>
          <a:noFill/>
          <a:ln>
            <a:noFill/>
          </a:ln>
        </p:spPr>
      </p:pic>
      <p:pic>
        <p:nvPicPr>
          <p:cNvPr id="174" name="Google Shape;174;p18"/>
          <p:cNvPicPr preferRelativeResize="0"/>
          <p:nvPr/>
        </p:nvPicPr>
        <p:blipFill>
          <a:blip r:embed="rId6">
            <a:alphaModFix/>
          </a:blip>
          <a:stretch>
            <a:fillRect/>
          </a:stretch>
        </p:blipFill>
        <p:spPr>
          <a:xfrm rot="1875949">
            <a:off x="4525451" y="2796431"/>
            <a:ext cx="783247" cy="1166352"/>
          </a:xfrm>
          <a:prstGeom prst="rect">
            <a:avLst/>
          </a:prstGeom>
          <a:noFill/>
          <a:ln>
            <a:noFill/>
          </a:ln>
        </p:spPr>
      </p:pic>
      <p:pic>
        <p:nvPicPr>
          <p:cNvPr id="175" name="Google Shape;175;p18"/>
          <p:cNvPicPr preferRelativeResize="0"/>
          <p:nvPr/>
        </p:nvPicPr>
        <p:blipFill>
          <a:blip r:embed="rId7">
            <a:alphaModFix/>
          </a:blip>
          <a:stretch>
            <a:fillRect/>
          </a:stretch>
        </p:blipFill>
        <p:spPr>
          <a:xfrm rot="-1302742">
            <a:off x="5849694" y="3391957"/>
            <a:ext cx="1162575" cy="1162575"/>
          </a:xfrm>
          <a:prstGeom prst="rect">
            <a:avLst/>
          </a:prstGeom>
          <a:noFill/>
          <a:ln>
            <a:noFill/>
          </a:ln>
        </p:spPr>
      </p:pic>
      <p:pic>
        <p:nvPicPr>
          <p:cNvPr id="176" name="Google Shape;176;p18"/>
          <p:cNvPicPr preferRelativeResize="0"/>
          <p:nvPr/>
        </p:nvPicPr>
        <p:blipFill>
          <a:blip r:embed="rId8">
            <a:alphaModFix/>
          </a:blip>
          <a:stretch>
            <a:fillRect/>
          </a:stretch>
        </p:blipFill>
        <p:spPr>
          <a:xfrm rot="-1142998">
            <a:off x="7265769" y="1703919"/>
            <a:ext cx="1162575" cy="1162600"/>
          </a:xfrm>
          <a:prstGeom prst="rect">
            <a:avLst/>
          </a:prstGeom>
          <a:noFill/>
          <a:ln>
            <a:noFill/>
          </a:ln>
        </p:spPr>
      </p:pic>
      <p:pic>
        <p:nvPicPr>
          <p:cNvPr id="177" name="Google Shape;177;p18"/>
          <p:cNvPicPr preferRelativeResize="0"/>
          <p:nvPr/>
        </p:nvPicPr>
        <p:blipFill>
          <a:blip r:embed="rId9">
            <a:alphaModFix/>
          </a:blip>
          <a:stretch>
            <a:fillRect/>
          </a:stretch>
        </p:blipFill>
        <p:spPr>
          <a:xfrm rot="1279829">
            <a:off x="7519575" y="3197920"/>
            <a:ext cx="1162576" cy="1106974"/>
          </a:xfrm>
          <a:prstGeom prst="rect">
            <a:avLst/>
          </a:prstGeom>
          <a:noFill/>
          <a:ln>
            <a:noFill/>
          </a:ln>
        </p:spPr>
      </p:pic>
      <p:pic>
        <p:nvPicPr>
          <p:cNvPr id="178" name="Google Shape;178;p18"/>
          <p:cNvPicPr preferRelativeResize="0"/>
          <p:nvPr/>
        </p:nvPicPr>
        <p:blipFill>
          <a:blip r:embed="rId10">
            <a:alphaModFix/>
          </a:blip>
          <a:stretch>
            <a:fillRect/>
          </a:stretch>
        </p:blipFill>
        <p:spPr>
          <a:xfrm>
            <a:off x="4075650" y="1307850"/>
            <a:ext cx="992700" cy="992700"/>
          </a:xfrm>
          <a:prstGeom prst="rect">
            <a:avLst/>
          </a:prstGeom>
          <a:noFill/>
          <a:ln>
            <a:noFill/>
          </a:ln>
        </p:spPr>
      </p:pic>
      <p:pic>
        <p:nvPicPr>
          <p:cNvPr id="179" name="Google Shape;179;p18"/>
          <p:cNvPicPr preferRelativeResize="0"/>
          <p:nvPr/>
        </p:nvPicPr>
        <p:blipFill>
          <a:blip r:embed="rId11">
            <a:alphaModFix/>
          </a:blip>
          <a:stretch>
            <a:fillRect/>
          </a:stretch>
        </p:blipFill>
        <p:spPr>
          <a:xfrm>
            <a:off x="3424668" y="3934368"/>
            <a:ext cx="992700" cy="99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 UML?</a:t>
            </a:r>
            <a:endParaRPr/>
          </a:p>
        </p:txBody>
      </p:sp>
      <p:sp>
        <p:nvSpPr>
          <p:cNvPr id="185" name="Google Shape;18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Font typeface="Arial"/>
              <a:buChar char="●"/>
            </a:pPr>
            <a:r>
              <a:rPr lang="en" sz="1100">
                <a:latin typeface="Arial"/>
                <a:ea typeface="Arial"/>
                <a:cs typeface="Arial"/>
                <a:sym typeface="Arial"/>
              </a:rPr>
              <a:t>UML diagrams can be used as a way to visualize a project before it takes place or as documentation for a project afterward. But the overall goal of UML diagrams is to allow teams to visualize a system.</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following slide will display a context diagram aka DFD.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A data flow diagram (DFD) maps out the flow of information for any process or system. It uses defined symbols like rectangles, circles and arrows, plus short text labels, to show data inputs, outputs, storage points and the routes between each destination.</a:t>
            </a:r>
            <a:endParaRPr sz="1100">
              <a:latin typeface="Arial"/>
              <a:ea typeface="Arial"/>
              <a:cs typeface="Arial"/>
              <a:sym typeface="Arial"/>
            </a:endParaRPr>
          </a:p>
          <a:p>
            <a:pPr indent="0" lvl="0" marL="0" rtl="0" algn="l">
              <a:spcBef>
                <a:spcPts val="1200"/>
              </a:spcBef>
              <a:spcAft>
                <a:spcPts val="1200"/>
              </a:spcAft>
              <a:buNone/>
            </a:pPr>
            <a:r>
              <a:rPr b="1" lang="en" sz="1100">
                <a:latin typeface="Arial"/>
                <a:ea typeface="Arial"/>
                <a:cs typeface="Arial"/>
                <a:sym typeface="Aria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052550" y="4412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Context Diagram aka (DFD)</a:t>
            </a:r>
            <a:endParaRPr/>
          </a:p>
        </p:txBody>
      </p:sp>
      <p:pic>
        <p:nvPicPr>
          <p:cNvPr id="191" name="Google Shape;191;p20"/>
          <p:cNvPicPr preferRelativeResize="0"/>
          <p:nvPr/>
        </p:nvPicPr>
        <p:blipFill>
          <a:blip r:embed="rId3">
            <a:alphaModFix/>
          </a:blip>
          <a:stretch>
            <a:fillRect/>
          </a:stretch>
        </p:blipFill>
        <p:spPr>
          <a:xfrm>
            <a:off x="-494400" y="1402901"/>
            <a:ext cx="3698100" cy="3698075"/>
          </a:xfrm>
          <a:prstGeom prst="rect">
            <a:avLst/>
          </a:prstGeom>
          <a:noFill/>
          <a:ln>
            <a:noFill/>
          </a:ln>
        </p:spPr>
      </p:pic>
      <p:pic>
        <p:nvPicPr>
          <p:cNvPr id="192" name="Google Shape;192;p20"/>
          <p:cNvPicPr preferRelativeResize="0"/>
          <p:nvPr/>
        </p:nvPicPr>
        <p:blipFill>
          <a:blip r:embed="rId4">
            <a:alphaModFix/>
          </a:blip>
          <a:stretch>
            <a:fillRect/>
          </a:stretch>
        </p:blipFill>
        <p:spPr>
          <a:xfrm>
            <a:off x="3043075" y="2913975"/>
            <a:ext cx="5943600"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DFD(s) </a:t>
            </a:r>
            <a:r>
              <a:rPr lang="en"/>
              <a:t>Data Flow</a:t>
            </a:r>
            <a:r>
              <a:rPr lang="en"/>
              <a:t> Diagram </a:t>
            </a:r>
            <a:endParaRPr/>
          </a:p>
        </p:txBody>
      </p:sp>
      <p:pic>
        <p:nvPicPr>
          <p:cNvPr id="198" name="Google Shape;198;p21"/>
          <p:cNvPicPr preferRelativeResize="0"/>
          <p:nvPr/>
        </p:nvPicPr>
        <p:blipFill rotWithShape="1">
          <a:blip r:embed="rId3">
            <a:alphaModFix/>
          </a:blip>
          <a:srcRect b="0" l="6910" r="-6910" t="0"/>
          <a:stretch/>
        </p:blipFill>
        <p:spPr>
          <a:xfrm>
            <a:off x="-418350" y="2120150"/>
            <a:ext cx="3023375" cy="3023350"/>
          </a:xfrm>
          <a:prstGeom prst="rect">
            <a:avLst/>
          </a:prstGeom>
          <a:noFill/>
          <a:ln>
            <a:noFill/>
          </a:ln>
        </p:spPr>
      </p:pic>
      <p:pic>
        <p:nvPicPr>
          <p:cNvPr id="199" name="Google Shape;199;p21"/>
          <p:cNvPicPr preferRelativeResize="0"/>
          <p:nvPr/>
        </p:nvPicPr>
        <p:blipFill>
          <a:blip r:embed="rId4">
            <a:alphaModFix/>
          </a:blip>
          <a:stretch>
            <a:fillRect/>
          </a:stretch>
        </p:blipFill>
        <p:spPr>
          <a:xfrm>
            <a:off x="2112450" y="1479250"/>
            <a:ext cx="6949825" cy="366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