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Proxima Nova"/>
      <p:regular r:id="rId18"/>
      <p:bold r:id="rId19"/>
      <p:italic r:id="rId20"/>
      <p:boldItalic r:id="rId21"/>
    </p:embeddedFont>
    <p:embeddedFont>
      <p:font typeface="Montserrat"/>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italic.fntdata"/><Relationship Id="rId22" Type="http://schemas.openxmlformats.org/officeDocument/2006/relationships/font" Target="fonts/Montserrat-regular.fntdata"/><Relationship Id="rId21" Type="http://schemas.openxmlformats.org/officeDocument/2006/relationships/font" Target="fonts/ProximaNova-boldItalic.fntdata"/><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Montserrat-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ProximaNova-bold.fntdata"/><Relationship Id="rId18" Type="http://schemas.openxmlformats.org/officeDocument/2006/relationships/font" Target="fonts/ProximaNova-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055d9c2f56_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055d9c2f56_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055d9c2f56_9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055d9c2f56_9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055d9c2f56_1_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055d9c2f56_1_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055d9c2f56_0_5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055d9c2f56_0_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055d9c2f56_1_4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055d9c2f56_1_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055d9c2f56_1_4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055d9c2f56_1_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055d9c2f56_1_4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055d9c2f56_1_4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055d9c2f56_1_4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055d9c2f56_1_4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055d9c2f56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055d9c2f56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0755971c08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0755971c08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055d9c2f56_4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055d9c2f56_4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gif"/><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4.png"/><Relationship Id="rId5" Type="http://schemas.openxmlformats.org/officeDocument/2006/relationships/image" Target="../media/image7.png"/><Relationship Id="rId6"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9.png"/><Relationship Id="rId5"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hyperlink" Target="http://drive.google.com/file/d/1cM28m78jWqmDMpio0SHH_oXCEGVzRYmP/view" TargetMode="External"/><Relationship Id="rId5" Type="http://schemas.openxmlformats.org/officeDocument/2006/relationships/image" Target="../media/image1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913425"/>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4800">
                <a:latin typeface="Proxima Nova"/>
                <a:ea typeface="Proxima Nova"/>
                <a:cs typeface="Proxima Nova"/>
                <a:sym typeface="Proxima Nova"/>
              </a:rPr>
              <a:t>Data Warehousing: General Security</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fontScale="62500"/>
          </a:bodyPr>
          <a:lstStyle/>
          <a:p>
            <a:pPr indent="0" lvl="0" marL="0" rtl="0" algn="l">
              <a:spcBef>
                <a:spcPts val="0"/>
              </a:spcBef>
              <a:spcAft>
                <a:spcPts val="0"/>
              </a:spcAft>
              <a:buNone/>
            </a:pPr>
            <a:r>
              <a:rPr lang="en" sz="2400">
                <a:latin typeface="Proxima Nova"/>
                <a:ea typeface="Proxima Nova"/>
                <a:cs typeface="Proxima Nova"/>
                <a:sym typeface="Proxima Nova"/>
              </a:rPr>
              <a:t>Philip Arcuri, Anthony Lynch, MD Khan</a:t>
            </a:r>
            <a:endParaRPr/>
          </a:p>
        </p:txBody>
      </p:sp>
      <p:pic>
        <p:nvPicPr>
          <p:cNvPr id="136" name="Google Shape;136;p13"/>
          <p:cNvPicPr preferRelativeResize="0"/>
          <p:nvPr/>
        </p:nvPicPr>
        <p:blipFill>
          <a:blip r:embed="rId3">
            <a:alphaModFix amt="26000"/>
          </a:blip>
          <a:stretch>
            <a:fillRect/>
          </a:stretch>
        </p:blipFill>
        <p:spPr>
          <a:xfrm>
            <a:off x="0" y="0"/>
            <a:ext cx="9144001" cy="53626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Visualization:</a:t>
            </a:r>
            <a:endParaRPr/>
          </a:p>
        </p:txBody>
      </p:sp>
      <p:sp>
        <p:nvSpPr>
          <p:cNvPr id="202" name="Google Shape;202;p22"/>
          <p:cNvSpPr txBox="1"/>
          <p:nvPr>
            <p:ph idx="1" type="body"/>
          </p:nvPr>
        </p:nvSpPr>
        <p:spPr>
          <a:xfrm>
            <a:off x="1297500" y="1015575"/>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Through the use of the database, we were able to see how many contracts were active and calculate profit ratio for all active contracts based on the “Contract Amount” and “Equipment Cost”</a:t>
            </a:r>
            <a:endParaRPr/>
          </a:p>
          <a:p>
            <a:pPr indent="-311150" lvl="0" marL="457200" rtl="0" algn="l">
              <a:spcBef>
                <a:spcPts val="0"/>
              </a:spcBef>
              <a:spcAft>
                <a:spcPts val="0"/>
              </a:spcAft>
              <a:buSzPts val="1300"/>
              <a:buChar char="●"/>
            </a:pPr>
            <a:r>
              <a:rPr lang="en"/>
              <a:t>This process has shown us that the profit ratio for active accounts is 191.39:1.</a:t>
            </a:r>
            <a:endParaRPr/>
          </a:p>
          <a:p>
            <a:pPr indent="-311150" lvl="0" marL="457200" rtl="0" algn="l">
              <a:spcBef>
                <a:spcPts val="0"/>
              </a:spcBef>
              <a:spcAft>
                <a:spcPts val="0"/>
              </a:spcAft>
              <a:buSzPts val="1300"/>
              <a:buChar char="●"/>
            </a:pPr>
            <a:r>
              <a:rPr lang="en"/>
              <a:t>There is very little equipment cost for General Security because they typically already have all necessary equipment before starting a contract.</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03" name="Google Shape;203;p22"/>
          <p:cNvPicPr preferRelativeResize="0"/>
          <p:nvPr/>
        </p:nvPicPr>
        <p:blipFill>
          <a:blip r:embed="rId3">
            <a:alphaModFix/>
          </a:blip>
          <a:stretch>
            <a:fillRect/>
          </a:stretch>
        </p:blipFill>
        <p:spPr>
          <a:xfrm>
            <a:off x="1297500" y="2571750"/>
            <a:ext cx="7138975" cy="2031675"/>
          </a:xfrm>
          <a:prstGeom prst="rect">
            <a:avLst/>
          </a:prstGeom>
          <a:noFill/>
          <a:ln>
            <a:noFill/>
          </a:ln>
        </p:spPr>
      </p:pic>
      <p:sp>
        <p:nvSpPr>
          <p:cNvPr id="204" name="Google Shape;204;p22"/>
          <p:cNvSpPr txBox="1"/>
          <p:nvPr/>
        </p:nvSpPr>
        <p:spPr>
          <a:xfrm>
            <a:off x="1379975" y="4658400"/>
            <a:ext cx="680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Query: SELECT * FROM [FACT_GeneralSecurity]  WHERE ([ContractStatus]) = ‘Active’</a:t>
            </a:r>
            <a:endParaRPr>
              <a:solidFill>
                <a:schemeClr val="lt1"/>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Visualization 2:</a:t>
            </a:r>
            <a:endParaRPr/>
          </a:p>
        </p:txBody>
      </p:sp>
      <p:sp>
        <p:nvSpPr>
          <p:cNvPr id="210" name="Google Shape;210;p23"/>
          <p:cNvSpPr txBox="1"/>
          <p:nvPr>
            <p:ph idx="1" type="body"/>
          </p:nvPr>
        </p:nvSpPr>
        <p:spPr>
          <a:xfrm>
            <a:off x="1297500" y="898475"/>
            <a:ext cx="7038900" cy="1547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This next query allowed us to see only the employees that are full time within General Security and present all the necessary information to get in contact with them.</a:t>
            </a:r>
            <a:endParaRPr/>
          </a:p>
          <a:p>
            <a:pPr indent="-311150" lvl="0" marL="457200" rtl="0" algn="l">
              <a:spcBef>
                <a:spcPts val="0"/>
              </a:spcBef>
              <a:spcAft>
                <a:spcPts val="0"/>
              </a:spcAft>
              <a:buSzPts val="1300"/>
              <a:buChar char="●"/>
            </a:pPr>
            <a:r>
              <a:rPr lang="en"/>
              <a:t>This query will allow General Security to see which employees are normally available and get in contact with them as quickly as possible. </a:t>
            </a:r>
            <a:endParaRPr/>
          </a:p>
        </p:txBody>
      </p:sp>
      <p:sp>
        <p:nvSpPr>
          <p:cNvPr id="211" name="Google Shape;211;p23"/>
          <p:cNvSpPr txBox="1"/>
          <p:nvPr/>
        </p:nvSpPr>
        <p:spPr>
          <a:xfrm>
            <a:off x="1538850" y="3838825"/>
            <a:ext cx="57960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Query:</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SELECT [E_AddressID],[E_FirstName],[E_LastName],[Position],[E_PhoneNumber],[E_Email] FROM [Dimension_Employee]</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WHERE ([EmployeeStatus]) = 'Full Time'</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p:txBody>
      </p:sp>
      <p:pic>
        <p:nvPicPr>
          <p:cNvPr id="212" name="Google Shape;212;p23"/>
          <p:cNvPicPr preferRelativeResize="0"/>
          <p:nvPr/>
        </p:nvPicPr>
        <p:blipFill>
          <a:blip r:embed="rId3">
            <a:alphaModFix/>
          </a:blip>
          <a:stretch>
            <a:fillRect/>
          </a:stretch>
        </p:blipFill>
        <p:spPr>
          <a:xfrm>
            <a:off x="1052550" y="2111050"/>
            <a:ext cx="7038901" cy="1644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Questions?</a:t>
            </a:r>
            <a:endParaRPr/>
          </a:p>
        </p:txBody>
      </p:sp>
      <p:pic>
        <p:nvPicPr>
          <p:cNvPr id="218" name="Google Shape;218;p24"/>
          <p:cNvPicPr preferRelativeResize="0"/>
          <p:nvPr/>
        </p:nvPicPr>
        <p:blipFill>
          <a:blip r:embed="rId3">
            <a:alphaModFix/>
          </a:blip>
          <a:stretch>
            <a:fillRect/>
          </a:stretch>
        </p:blipFill>
        <p:spPr>
          <a:xfrm>
            <a:off x="1140675" y="1460250"/>
            <a:ext cx="4298425" cy="3129150"/>
          </a:xfrm>
          <a:prstGeom prst="rect">
            <a:avLst/>
          </a:prstGeom>
          <a:noFill/>
          <a:ln>
            <a:noFill/>
          </a:ln>
        </p:spPr>
      </p:pic>
      <p:pic>
        <p:nvPicPr>
          <p:cNvPr id="219" name="Google Shape;219;p24"/>
          <p:cNvPicPr preferRelativeResize="0"/>
          <p:nvPr/>
        </p:nvPicPr>
        <p:blipFill>
          <a:blip r:embed="rId4">
            <a:alphaModFix amt="45000"/>
          </a:blip>
          <a:stretch>
            <a:fillRect/>
          </a:stretch>
        </p:blipFill>
        <p:spPr>
          <a:xfrm rot="366444">
            <a:off x="5595925" y="1460250"/>
            <a:ext cx="3395673" cy="31291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Who are we</a:t>
            </a:r>
            <a:endParaRPr/>
          </a:p>
        </p:txBody>
      </p:sp>
      <p:sp>
        <p:nvSpPr>
          <p:cNvPr id="142" name="Google Shape;142;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Font typeface="Proxima Nova"/>
              <a:buChar char="●"/>
            </a:pPr>
            <a:r>
              <a:rPr lang="en" sz="1800">
                <a:latin typeface="Proxima Nova"/>
                <a:ea typeface="Proxima Nova"/>
                <a:cs typeface="Proxima Nova"/>
                <a:sym typeface="Proxima Nova"/>
              </a:rPr>
              <a:t>Private Security Company</a:t>
            </a:r>
            <a:endParaRPr sz="1800">
              <a:latin typeface="Proxima Nova"/>
              <a:ea typeface="Proxima Nova"/>
              <a:cs typeface="Proxima Nova"/>
              <a:sym typeface="Proxima Nova"/>
            </a:endParaRPr>
          </a:p>
          <a:p>
            <a:pPr indent="-342900" lvl="0" marL="457200" rtl="0" algn="l">
              <a:spcBef>
                <a:spcPts val="0"/>
              </a:spcBef>
              <a:spcAft>
                <a:spcPts val="0"/>
              </a:spcAft>
              <a:buClr>
                <a:srgbClr val="FCFCFC"/>
              </a:buClr>
              <a:buSzPts val="1800"/>
              <a:buFont typeface="Proxima Nova"/>
              <a:buChar char="●"/>
            </a:pPr>
            <a:r>
              <a:rPr lang="en" sz="1800">
                <a:solidFill>
                  <a:srgbClr val="FCFCFC"/>
                </a:solidFill>
                <a:latin typeface="Proxima Nova"/>
                <a:ea typeface="Proxima Nova"/>
                <a:cs typeface="Proxima Nova"/>
                <a:sym typeface="Proxima Nova"/>
              </a:rPr>
              <a:t>We don’t have any database</a:t>
            </a:r>
            <a:endParaRPr sz="1800">
              <a:solidFill>
                <a:srgbClr val="FCFCFC"/>
              </a:solidFill>
              <a:latin typeface="Proxima Nova"/>
              <a:ea typeface="Proxima Nova"/>
              <a:cs typeface="Proxima Nova"/>
              <a:sym typeface="Proxima Nova"/>
            </a:endParaRPr>
          </a:p>
          <a:p>
            <a:pPr indent="-342900" lvl="0" marL="457200" rtl="0" algn="l">
              <a:spcBef>
                <a:spcPts val="0"/>
              </a:spcBef>
              <a:spcAft>
                <a:spcPts val="0"/>
              </a:spcAft>
              <a:buClr>
                <a:srgbClr val="FCFCFC"/>
              </a:buClr>
              <a:buSzPts val="1800"/>
              <a:buFont typeface="Proxima Nova"/>
              <a:buChar char="●"/>
            </a:pPr>
            <a:r>
              <a:rPr lang="en" sz="1800">
                <a:solidFill>
                  <a:srgbClr val="FCFCFC"/>
                </a:solidFill>
                <a:latin typeface="Proxima Nova"/>
                <a:ea typeface="Proxima Nova"/>
                <a:cs typeface="Proxima Nova"/>
                <a:sym typeface="Proxima Nova"/>
              </a:rPr>
              <a:t>Need to track things like addresses for clients, warehouse previous incidents, and provide all necessary employee information</a:t>
            </a:r>
            <a:endParaRPr sz="1800">
              <a:solidFill>
                <a:srgbClr val="FCFCFC"/>
              </a:solidFill>
              <a:latin typeface="Proxima Nova"/>
              <a:ea typeface="Proxima Nova"/>
              <a:cs typeface="Proxima Nova"/>
              <a:sym typeface="Proxima Nova"/>
            </a:endParaRPr>
          </a:p>
          <a:p>
            <a:pPr indent="-342900" lvl="0" marL="457200" rtl="0" algn="l">
              <a:spcBef>
                <a:spcPts val="0"/>
              </a:spcBef>
              <a:spcAft>
                <a:spcPts val="0"/>
              </a:spcAft>
              <a:buClr>
                <a:srgbClr val="FCFCFC"/>
              </a:buClr>
              <a:buSzPts val="1800"/>
              <a:buFont typeface="Proxima Nova"/>
              <a:buChar char="●"/>
            </a:pPr>
            <a:r>
              <a:rPr lang="en" sz="1800">
                <a:solidFill>
                  <a:srgbClr val="FCFCFC"/>
                </a:solidFill>
                <a:latin typeface="Proxima Nova"/>
                <a:ea typeface="Proxima Nova"/>
                <a:cs typeface="Proxima Nova"/>
                <a:sym typeface="Proxima Nova"/>
              </a:rPr>
              <a:t>Provide better customer service</a:t>
            </a:r>
            <a:endParaRPr sz="1800">
              <a:solidFill>
                <a:srgbClr val="FCFCFC"/>
              </a:solidFill>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Analysis</a:t>
            </a:r>
            <a:endParaRPr/>
          </a:p>
        </p:txBody>
      </p:sp>
      <p:sp>
        <p:nvSpPr>
          <p:cNvPr id="148" name="Google Shape;148;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800">
                <a:solidFill>
                  <a:srgbClr val="FCFCFC"/>
                </a:solidFill>
                <a:latin typeface="Proxima Nova"/>
                <a:ea typeface="Proxima Nova"/>
                <a:cs typeface="Proxima Nova"/>
                <a:sym typeface="Proxima Nova"/>
              </a:rPr>
              <a:t>The owners of the company want to modernize and autonomize their job workload. In doing so they want to be able to analyze information to better service their clients, employees and view where there needs to be reinforcements.</a:t>
            </a:r>
            <a:endParaRPr>
              <a:solidFill>
                <a:srgbClr val="FCFCFC"/>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&amp; Solutions</a:t>
            </a:r>
            <a:endParaRPr/>
          </a:p>
        </p:txBody>
      </p:sp>
      <p:sp>
        <p:nvSpPr>
          <p:cNvPr id="154" name="Google Shape;154;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No efficient way to track employees &amp; clients</a:t>
            </a:r>
            <a:endParaRPr/>
          </a:p>
          <a:p>
            <a:pPr indent="-298450" lvl="1" marL="914400" rtl="0" algn="l">
              <a:spcBef>
                <a:spcPts val="0"/>
              </a:spcBef>
              <a:spcAft>
                <a:spcPts val="0"/>
              </a:spcAft>
              <a:buSzPts val="1100"/>
              <a:buChar char="○"/>
            </a:pPr>
            <a:r>
              <a:rPr lang="en"/>
              <a:t>Database including </a:t>
            </a:r>
            <a:endParaRPr/>
          </a:p>
          <a:p>
            <a:pPr indent="-298450" lvl="2" marL="1371600" rtl="0" algn="l">
              <a:spcBef>
                <a:spcPts val="0"/>
              </a:spcBef>
              <a:spcAft>
                <a:spcPts val="0"/>
              </a:spcAft>
              <a:buSzPts val="1100"/>
              <a:buChar char="■"/>
            </a:pPr>
            <a:r>
              <a:rPr lang="en"/>
              <a:t>Employee &amp; client contacts</a:t>
            </a:r>
            <a:endParaRPr/>
          </a:p>
          <a:p>
            <a:pPr indent="-298450" lvl="2" marL="1371600" rtl="0" algn="l">
              <a:spcBef>
                <a:spcPts val="0"/>
              </a:spcBef>
              <a:spcAft>
                <a:spcPts val="0"/>
              </a:spcAft>
              <a:buSzPts val="1100"/>
              <a:buChar char="■"/>
            </a:pPr>
            <a:r>
              <a:rPr lang="en"/>
              <a:t>Current job location</a:t>
            </a:r>
            <a:endParaRPr/>
          </a:p>
          <a:p>
            <a:pPr indent="-298450" lvl="2" marL="1371600" rtl="0" algn="l">
              <a:spcBef>
                <a:spcPts val="0"/>
              </a:spcBef>
              <a:spcAft>
                <a:spcPts val="0"/>
              </a:spcAft>
              <a:buSzPts val="1100"/>
              <a:buChar char="■"/>
            </a:pPr>
            <a:r>
              <a:rPr lang="en"/>
              <a:t>Job </a:t>
            </a:r>
            <a:r>
              <a:rPr lang="en"/>
              <a:t>description</a:t>
            </a:r>
            <a:endParaRPr/>
          </a:p>
          <a:p>
            <a:pPr indent="-298450" lvl="2" marL="1371600" rtl="0" algn="l">
              <a:spcBef>
                <a:spcPts val="0"/>
              </a:spcBef>
              <a:spcAft>
                <a:spcPts val="0"/>
              </a:spcAft>
              <a:buSzPts val="1100"/>
              <a:buChar char="■"/>
            </a:pPr>
            <a:r>
              <a:rPr lang="en"/>
              <a:t>Employment status</a:t>
            </a:r>
            <a:endParaRPr/>
          </a:p>
        </p:txBody>
      </p:sp>
      <p:pic>
        <p:nvPicPr>
          <p:cNvPr id="155" name="Google Shape;155;p16"/>
          <p:cNvPicPr preferRelativeResize="0"/>
          <p:nvPr/>
        </p:nvPicPr>
        <p:blipFill>
          <a:blip r:embed="rId3">
            <a:alphaModFix/>
          </a:blip>
          <a:stretch>
            <a:fillRect/>
          </a:stretch>
        </p:blipFill>
        <p:spPr>
          <a:xfrm>
            <a:off x="4876800" y="2298700"/>
            <a:ext cx="4267200" cy="2844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&amp; Solutions cont.</a:t>
            </a:r>
            <a:endParaRPr/>
          </a:p>
        </p:txBody>
      </p:sp>
      <p:sp>
        <p:nvSpPr>
          <p:cNvPr id="161" name="Google Shape;161;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Profit ratio</a:t>
            </a:r>
            <a:endParaRPr/>
          </a:p>
          <a:p>
            <a:pPr indent="-298450" lvl="1" marL="914400" rtl="0" algn="l">
              <a:spcBef>
                <a:spcPts val="0"/>
              </a:spcBef>
              <a:spcAft>
                <a:spcPts val="0"/>
              </a:spcAft>
              <a:buSzPts val="1100"/>
              <a:buChar char="○"/>
            </a:pPr>
            <a:r>
              <a:rPr lang="en"/>
              <a:t>Calculate </a:t>
            </a:r>
            <a:endParaRPr/>
          </a:p>
          <a:p>
            <a:pPr indent="-298450" lvl="2" marL="1371600" rtl="0" algn="l">
              <a:spcBef>
                <a:spcPts val="0"/>
              </a:spcBef>
              <a:spcAft>
                <a:spcPts val="0"/>
              </a:spcAft>
              <a:buSzPts val="1100"/>
              <a:buChar char="■"/>
            </a:pPr>
            <a:r>
              <a:rPr lang="en"/>
              <a:t>Earnings  from contracts</a:t>
            </a:r>
            <a:endParaRPr/>
          </a:p>
          <a:p>
            <a:pPr indent="-298450" lvl="2" marL="1371600" rtl="0" algn="l">
              <a:spcBef>
                <a:spcPts val="0"/>
              </a:spcBef>
              <a:spcAft>
                <a:spcPts val="0"/>
              </a:spcAft>
              <a:buSzPts val="1100"/>
              <a:buChar char="■"/>
            </a:pPr>
            <a:r>
              <a:rPr lang="en"/>
              <a:t>Contract cost including</a:t>
            </a:r>
            <a:endParaRPr/>
          </a:p>
          <a:p>
            <a:pPr indent="-298450" lvl="3" marL="1828800" rtl="0" algn="l">
              <a:spcBef>
                <a:spcPts val="0"/>
              </a:spcBef>
              <a:spcAft>
                <a:spcPts val="0"/>
              </a:spcAft>
              <a:buSzPts val="1100"/>
              <a:buChar char="●"/>
            </a:pPr>
            <a:r>
              <a:rPr lang="en"/>
              <a:t>Employee compensation</a:t>
            </a:r>
            <a:endParaRPr/>
          </a:p>
          <a:p>
            <a:pPr indent="-298450" lvl="2" marL="1371600" rtl="0" algn="l">
              <a:spcBef>
                <a:spcPts val="0"/>
              </a:spcBef>
              <a:spcAft>
                <a:spcPts val="0"/>
              </a:spcAft>
              <a:buSzPts val="1100"/>
              <a:buChar char="■"/>
            </a:pPr>
            <a:r>
              <a:rPr lang="en"/>
              <a:t>Finding profit ratio</a:t>
            </a:r>
            <a:endParaRPr/>
          </a:p>
          <a:p>
            <a:pPr indent="-298450" lvl="3" marL="1828800" rtl="0" algn="l">
              <a:spcBef>
                <a:spcPts val="0"/>
              </a:spcBef>
              <a:spcAft>
                <a:spcPts val="0"/>
              </a:spcAft>
              <a:buSzPts val="1100"/>
              <a:buChar char="●"/>
            </a:pPr>
            <a:r>
              <a:rPr lang="en"/>
              <a:t>To set future </a:t>
            </a:r>
            <a:r>
              <a:rPr lang="en"/>
              <a:t>price point</a:t>
            </a:r>
            <a:endParaRPr/>
          </a:p>
          <a:p>
            <a:pPr indent="0" lvl="0" marL="0" rtl="0" algn="l">
              <a:spcBef>
                <a:spcPts val="1200"/>
              </a:spcBef>
              <a:spcAft>
                <a:spcPts val="1200"/>
              </a:spcAft>
              <a:buNone/>
            </a:pPr>
            <a:r>
              <a:t/>
            </a:r>
            <a:endParaRPr/>
          </a:p>
        </p:txBody>
      </p:sp>
      <p:pic>
        <p:nvPicPr>
          <p:cNvPr id="162" name="Google Shape;162;p17"/>
          <p:cNvPicPr preferRelativeResize="0"/>
          <p:nvPr/>
        </p:nvPicPr>
        <p:blipFill>
          <a:blip r:embed="rId3">
            <a:alphaModFix amt="86000"/>
          </a:blip>
          <a:stretch>
            <a:fillRect/>
          </a:stretch>
        </p:blipFill>
        <p:spPr>
          <a:xfrm>
            <a:off x="5466925" y="1961425"/>
            <a:ext cx="2931700" cy="26939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&amp; Solutions cont.</a:t>
            </a:r>
            <a:endParaRPr/>
          </a:p>
        </p:txBody>
      </p:sp>
      <p:sp>
        <p:nvSpPr>
          <p:cNvPr id="168" name="Google Shape;168;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Incident </a:t>
            </a:r>
            <a:endParaRPr/>
          </a:p>
          <a:p>
            <a:pPr indent="-298450" lvl="1" marL="914400" rtl="0" algn="l">
              <a:spcBef>
                <a:spcPts val="0"/>
              </a:spcBef>
              <a:spcAft>
                <a:spcPts val="0"/>
              </a:spcAft>
              <a:buSzPts val="1100"/>
              <a:buChar char="○"/>
            </a:pPr>
            <a:r>
              <a:rPr lang="en"/>
              <a:t>Track &amp; record incidents</a:t>
            </a:r>
            <a:endParaRPr/>
          </a:p>
          <a:p>
            <a:pPr indent="-298450" lvl="1" marL="914400" rtl="0" algn="l">
              <a:spcBef>
                <a:spcPts val="0"/>
              </a:spcBef>
              <a:spcAft>
                <a:spcPts val="0"/>
              </a:spcAft>
              <a:buSzPts val="1100"/>
              <a:buChar char="○"/>
            </a:pPr>
            <a:r>
              <a:rPr lang="en"/>
              <a:t>Figure out the impact</a:t>
            </a:r>
            <a:endParaRPr/>
          </a:p>
          <a:p>
            <a:pPr indent="-298450" lvl="2" marL="1371600" rtl="0" algn="l">
              <a:spcBef>
                <a:spcPts val="0"/>
              </a:spcBef>
              <a:spcAft>
                <a:spcPts val="0"/>
              </a:spcAft>
              <a:buSzPts val="1100"/>
              <a:buChar char="■"/>
            </a:pPr>
            <a:r>
              <a:rPr lang="en"/>
              <a:t>Financial</a:t>
            </a:r>
            <a:endParaRPr/>
          </a:p>
          <a:p>
            <a:pPr indent="-298450" lvl="2" marL="1371600" rtl="0" algn="l">
              <a:spcBef>
                <a:spcPts val="0"/>
              </a:spcBef>
              <a:spcAft>
                <a:spcPts val="0"/>
              </a:spcAft>
              <a:buSzPts val="1100"/>
              <a:buChar char="■"/>
            </a:pPr>
            <a:r>
              <a:rPr lang="en"/>
              <a:t>Reputational</a:t>
            </a:r>
            <a:endParaRPr/>
          </a:p>
          <a:p>
            <a:pPr indent="-298450" lvl="1" marL="914400" rtl="0" algn="l">
              <a:spcBef>
                <a:spcPts val="0"/>
              </a:spcBef>
              <a:spcAft>
                <a:spcPts val="0"/>
              </a:spcAft>
              <a:buSzPts val="1100"/>
              <a:buChar char="○"/>
            </a:pPr>
            <a:r>
              <a:rPr lang="en"/>
              <a:t>Remediation</a:t>
            </a:r>
            <a:endParaRPr/>
          </a:p>
        </p:txBody>
      </p:sp>
      <p:pic>
        <p:nvPicPr>
          <p:cNvPr id="169" name="Google Shape;169;p18"/>
          <p:cNvPicPr preferRelativeResize="0"/>
          <p:nvPr/>
        </p:nvPicPr>
        <p:blipFill>
          <a:blip r:embed="rId3">
            <a:alphaModFix amt="78000"/>
          </a:blip>
          <a:stretch>
            <a:fillRect/>
          </a:stretch>
        </p:blipFill>
        <p:spPr>
          <a:xfrm>
            <a:off x="4572000" y="2515953"/>
            <a:ext cx="4452500" cy="2509222"/>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Visualization Prep.</a:t>
            </a:r>
            <a:endParaRPr/>
          </a:p>
        </p:txBody>
      </p:sp>
      <p:sp>
        <p:nvSpPr>
          <p:cNvPr id="175" name="Google Shape;175;p19"/>
          <p:cNvSpPr txBox="1"/>
          <p:nvPr>
            <p:ph idx="1" type="body"/>
          </p:nvPr>
        </p:nvSpPr>
        <p:spPr>
          <a:xfrm>
            <a:off x="1297500" y="11161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Because</a:t>
            </a:r>
            <a:r>
              <a:rPr lang="en"/>
              <a:t> this the real company we are basing these </a:t>
            </a:r>
            <a:r>
              <a:rPr lang="en"/>
              <a:t>issues</a:t>
            </a:r>
            <a:r>
              <a:rPr lang="en"/>
              <a:t> on lacks a database, we had to create a dummy one in </a:t>
            </a:r>
            <a:r>
              <a:rPr lang="en"/>
              <a:t>respects</a:t>
            </a:r>
            <a:r>
              <a:rPr lang="en"/>
              <a:t> to what they would need and deem useful to see!</a:t>
            </a:r>
            <a:endParaRPr/>
          </a:p>
          <a:p>
            <a:pPr indent="0" lvl="0" marL="0" rtl="0" algn="l">
              <a:spcBef>
                <a:spcPts val="1200"/>
              </a:spcBef>
              <a:spcAft>
                <a:spcPts val="1200"/>
              </a:spcAft>
              <a:buNone/>
            </a:pPr>
            <a:r>
              <a:t/>
            </a:r>
            <a:endParaRPr/>
          </a:p>
        </p:txBody>
      </p:sp>
      <p:pic>
        <p:nvPicPr>
          <p:cNvPr id="176" name="Google Shape;176;p19"/>
          <p:cNvPicPr preferRelativeResize="0"/>
          <p:nvPr/>
        </p:nvPicPr>
        <p:blipFill>
          <a:blip r:embed="rId3">
            <a:alphaModFix/>
          </a:blip>
          <a:stretch>
            <a:fillRect/>
          </a:stretch>
        </p:blipFill>
        <p:spPr>
          <a:xfrm>
            <a:off x="95175" y="1661700"/>
            <a:ext cx="5451274" cy="3428324"/>
          </a:xfrm>
          <a:prstGeom prst="rect">
            <a:avLst/>
          </a:prstGeom>
          <a:noFill/>
          <a:ln>
            <a:noFill/>
          </a:ln>
        </p:spPr>
      </p:pic>
      <p:pic>
        <p:nvPicPr>
          <p:cNvPr id="177" name="Google Shape;177;p19"/>
          <p:cNvPicPr preferRelativeResize="0"/>
          <p:nvPr/>
        </p:nvPicPr>
        <p:blipFill>
          <a:blip r:embed="rId4">
            <a:alphaModFix/>
          </a:blip>
          <a:stretch>
            <a:fillRect/>
          </a:stretch>
        </p:blipFill>
        <p:spPr>
          <a:xfrm>
            <a:off x="4320900" y="3348800"/>
            <a:ext cx="1708924" cy="1758001"/>
          </a:xfrm>
          <a:prstGeom prst="rect">
            <a:avLst/>
          </a:prstGeom>
          <a:noFill/>
          <a:ln>
            <a:noFill/>
          </a:ln>
        </p:spPr>
      </p:pic>
      <p:pic>
        <p:nvPicPr>
          <p:cNvPr id="178" name="Google Shape;178;p19"/>
          <p:cNvPicPr preferRelativeResize="0"/>
          <p:nvPr/>
        </p:nvPicPr>
        <p:blipFill>
          <a:blip r:embed="rId5">
            <a:alphaModFix/>
          </a:blip>
          <a:stretch>
            <a:fillRect/>
          </a:stretch>
        </p:blipFill>
        <p:spPr>
          <a:xfrm>
            <a:off x="6254178" y="2300725"/>
            <a:ext cx="2716726" cy="2707725"/>
          </a:xfrm>
          <a:prstGeom prst="rect">
            <a:avLst/>
          </a:prstGeom>
          <a:noFill/>
          <a:ln>
            <a:noFill/>
          </a:ln>
        </p:spPr>
      </p:pic>
      <p:pic>
        <p:nvPicPr>
          <p:cNvPr id="179" name="Google Shape;179;p19"/>
          <p:cNvPicPr preferRelativeResize="0"/>
          <p:nvPr/>
        </p:nvPicPr>
        <p:blipFill>
          <a:blip r:embed="rId6">
            <a:alphaModFix/>
          </a:blip>
          <a:stretch>
            <a:fillRect/>
          </a:stretch>
        </p:blipFill>
        <p:spPr>
          <a:xfrm>
            <a:off x="273325" y="1737362"/>
            <a:ext cx="3004975" cy="33218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Visualization Prep. Extended </a:t>
            </a:r>
            <a:endParaRPr/>
          </a:p>
        </p:txBody>
      </p:sp>
      <p:sp>
        <p:nvSpPr>
          <p:cNvPr id="185" name="Google Shape;185;p20"/>
          <p:cNvSpPr txBox="1"/>
          <p:nvPr>
            <p:ph idx="1" type="body"/>
          </p:nvPr>
        </p:nvSpPr>
        <p:spPr>
          <a:xfrm>
            <a:off x="1297500" y="8836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SnapShots</a:t>
            </a:r>
            <a:endParaRPr/>
          </a:p>
          <a:p>
            <a:pPr indent="0" lvl="0" marL="0" rtl="0" algn="l">
              <a:spcBef>
                <a:spcPts val="1200"/>
              </a:spcBef>
              <a:spcAft>
                <a:spcPts val="1200"/>
              </a:spcAft>
              <a:buNone/>
            </a:pPr>
            <a:r>
              <a:t/>
            </a:r>
            <a:endParaRPr/>
          </a:p>
        </p:txBody>
      </p:sp>
      <p:pic>
        <p:nvPicPr>
          <p:cNvPr id="186" name="Google Shape;186;p20"/>
          <p:cNvPicPr preferRelativeResize="0"/>
          <p:nvPr/>
        </p:nvPicPr>
        <p:blipFill>
          <a:blip r:embed="rId3">
            <a:alphaModFix/>
          </a:blip>
          <a:stretch>
            <a:fillRect/>
          </a:stretch>
        </p:blipFill>
        <p:spPr>
          <a:xfrm>
            <a:off x="47975" y="1463250"/>
            <a:ext cx="5028927" cy="3643450"/>
          </a:xfrm>
          <a:prstGeom prst="rect">
            <a:avLst/>
          </a:prstGeom>
          <a:noFill/>
          <a:ln>
            <a:noFill/>
          </a:ln>
        </p:spPr>
      </p:pic>
      <p:pic>
        <p:nvPicPr>
          <p:cNvPr id="187" name="Google Shape;187;p20"/>
          <p:cNvPicPr preferRelativeResize="0"/>
          <p:nvPr/>
        </p:nvPicPr>
        <p:blipFill>
          <a:blip r:embed="rId4">
            <a:alphaModFix/>
          </a:blip>
          <a:stretch>
            <a:fillRect/>
          </a:stretch>
        </p:blipFill>
        <p:spPr>
          <a:xfrm>
            <a:off x="3000247" y="1685100"/>
            <a:ext cx="2631800" cy="2450400"/>
          </a:xfrm>
          <a:prstGeom prst="rect">
            <a:avLst/>
          </a:prstGeom>
          <a:noFill/>
          <a:ln>
            <a:noFill/>
          </a:ln>
        </p:spPr>
      </p:pic>
      <p:pic>
        <p:nvPicPr>
          <p:cNvPr id="188" name="Google Shape;188;p20"/>
          <p:cNvPicPr preferRelativeResize="0"/>
          <p:nvPr/>
        </p:nvPicPr>
        <p:blipFill>
          <a:blip r:embed="rId5">
            <a:alphaModFix/>
          </a:blip>
          <a:stretch>
            <a:fillRect/>
          </a:stretch>
        </p:blipFill>
        <p:spPr>
          <a:xfrm>
            <a:off x="5243202" y="1807600"/>
            <a:ext cx="3708651" cy="3136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Multi-Dim</a:t>
            </a:r>
            <a:r>
              <a:rPr lang="en"/>
              <a:t> Visualization </a:t>
            </a:r>
            <a:endParaRPr/>
          </a:p>
        </p:txBody>
      </p:sp>
      <p:sp>
        <p:nvSpPr>
          <p:cNvPr id="194" name="Google Shape;194;p21"/>
          <p:cNvSpPr txBox="1"/>
          <p:nvPr>
            <p:ph idx="1" type="body"/>
          </p:nvPr>
        </p:nvSpPr>
        <p:spPr>
          <a:xfrm>
            <a:off x="1297500" y="883650"/>
            <a:ext cx="7038900" cy="780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a:t>Based off this query and thanks to tableau, security </a:t>
            </a:r>
            <a:r>
              <a:rPr lang="en"/>
              <a:t>officers and top management can use an interactive map to view and pinpoint where incidents are occurring most often. Based off of this we can see that theft and vandalism are most prominent for general Security. </a:t>
            </a:r>
            <a:endParaRPr/>
          </a:p>
        </p:txBody>
      </p:sp>
      <p:pic>
        <p:nvPicPr>
          <p:cNvPr id="195" name="Google Shape;195;p21"/>
          <p:cNvPicPr preferRelativeResize="0"/>
          <p:nvPr/>
        </p:nvPicPr>
        <p:blipFill>
          <a:blip r:embed="rId3">
            <a:alphaModFix/>
          </a:blip>
          <a:stretch>
            <a:fillRect/>
          </a:stretch>
        </p:blipFill>
        <p:spPr>
          <a:xfrm>
            <a:off x="78975" y="1703700"/>
            <a:ext cx="4688872" cy="3391950"/>
          </a:xfrm>
          <a:prstGeom prst="rect">
            <a:avLst/>
          </a:prstGeom>
          <a:noFill/>
          <a:ln>
            <a:noFill/>
          </a:ln>
        </p:spPr>
      </p:pic>
      <p:pic>
        <p:nvPicPr>
          <p:cNvPr id="196" name="Google Shape;196;p21" title="Tableau - IT471Vizulization 2021-12-14 16-31-26.mp4">
            <a:hlinkClick r:id="rId4"/>
          </p:cNvPr>
          <p:cNvPicPr preferRelativeResize="0"/>
          <p:nvPr/>
        </p:nvPicPr>
        <p:blipFill>
          <a:blip r:embed="rId5">
            <a:alphaModFix/>
          </a:blip>
          <a:stretch>
            <a:fillRect/>
          </a:stretch>
        </p:blipFill>
        <p:spPr>
          <a:xfrm>
            <a:off x="4838800" y="1971775"/>
            <a:ext cx="4285725" cy="262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1000"/>
                                        <p:tgtEl>
                                          <p:spTgt spid="1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