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f0ee0e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6f0ee0e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b54429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b54429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5a4d24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5a4d24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a4d24b6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5a4d24b6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7fcd7e0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7fcd7e0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6f0ee78a0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6f0ee78a0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f0ee78a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6f0ee78a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6f0ee78a0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6f0ee78a0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f0ee78a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6f0ee78a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6f0ee78a0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6f0ee78a0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f0ee0e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f0ee0e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6f0ee78a0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6f0ee78a0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6f0ee78a0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6f0ee78a0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6f0ee78a0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6f0ee78a0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f0ee78a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6f0ee78a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6f0ee78a0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6f0ee78a0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6f0ee0e9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6f0ee0e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5a4d24b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5a4d24b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f0ee0e9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f0ee0e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4d24b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a4d24b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f0ee0e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f0ee0e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a6a25a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a6a25a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f0ee0e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f0ee0e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f0ee0e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6f0ee0e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f0ee0e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f0ee0e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40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77275" y="1578400"/>
            <a:ext cx="5161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Indeed Web Crawler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Nguyen\Peter Do\Anthony Lynch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1052550" y="401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264850" y="1517125"/>
            <a:ext cx="32730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9  Total columns in Table “</a:t>
            </a:r>
            <a:r>
              <a:rPr b="1" lang="en" u="sng"/>
              <a:t>jobtable2</a:t>
            </a:r>
            <a:r>
              <a:rPr b="1" lang="en"/>
              <a:t>”: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COMPANYID (Primary 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JOBTITLE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COMPANYNAME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JOBLOCATION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JOBSUMMARY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EXTRACTIONDATE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POTENTIALCOMPENSATION</a:t>
            </a:r>
            <a:endParaRPr/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50" y="2077200"/>
            <a:ext cx="5301350" cy="180935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/>
          <p:nvPr/>
        </p:nvSpPr>
        <p:spPr>
          <a:xfrm>
            <a:off x="5180075" y="1407800"/>
            <a:ext cx="1377300" cy="61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5253275" y="1407800"/>
            <a:ext cx="12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Database: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Indeeds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679675" y="1567550"/>
            <a:ext cx="244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database that resulted from our Web Crawler, using the data we separated each data field into its own column to make it more distinguishable for viewers.</a:t>
            </a:r>
            <a:endParaRPr/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475" y="1588800"/>
            <a:ext cx="5677501" cy="28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1417875" y="730775"/>
            <a:ext cx="170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1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954500" y="1644875"/>
            <a:ext cx="35091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decided one good analysis we could do was to see how locations differed based on their </a:t>
            </a:r>
            <a:r>
              <a:rPr lang="en"/>
              <a:t>average ratings for their job listings. We also wanted to make sure to understand their ratings alongside the number of job listings for each area.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5060350" y="2314050"/>
            <a:ext cx="32697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Table created using Tableau comparing job location (x-axis), and review rating (x-axis)</a:t>
            </a:r>
            <a:endParaRPr sz="700"/>
          </a:p>
        </p:txBody>
      </p:sp>
      <p:pic>
        <p:nvPicPr>
          <p:cNvPr id="280" name="Google Shape;2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951" y="278600"/>
            <a:ext cx="3764399" cy="20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5060350" y="4637350"/>
            <a:ext cx="32697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Table created using Tableau, job locating on (y-axis), number of job listings (x-axis)</a:t>
            </a:r>
            <a:endParaRPr sz="700"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755" y="2659050"/>
            <a:ext cx="3768882" cy="20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1297500" y="393750"/>
            <a:ext cx="175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2</a:t>
            </a:r>
            <a:endParaRPr/>
          </a:p>
        </p:txBody>
      </p:sp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984550" y="2173625"/>
            <a:ext cx="35250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For our second analysis we decided to see how many job listings were offering full-time positions/salaries, and from that determine whether the full-time positions had a better average rating.</a:t>
            </a:r>
            <a:endParaRPr sz="1302"/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5605100" y="2061202"/>
            <a:ext cx="27690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Pie chart illustrating the number of full time job offers compared to part-time offers.</a:t>
            </a:r>
            <a:endParaRPr sz="700"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244" y="250625"/>
            <a:ext cx="2274788" cy="18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650" y="2329075"/>
            <a:ext cx="1693978" cy="22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5605138" y="4500477"/>
            <a:ext cx="27690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The </a:t>
            </a:r>
            <a:r>
              <a:rPr lang="en" sz="700"/>
              <a:t>average</a:t>
            </a:r>
            <a:r>
              <a:rPr lang="en" sz="700"/>
              <a:t> rating for a full-time job listing, and a non full-time job listing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644575" y="2053000"/>
            <a:ext cx="5329800" cy="12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(NLTK)</a:t>
            </a:r>
            <a:r>
              <a:rPr lang="en" sz="2400"/>
              <a:t> </a:t>
            </a:r>
            <a:r>
              <a:rPr lang="en" sz="2400"/>
              <a:t>Natural Language Toolkit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Focus: POS tagging &amp; Frequency distribution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Frequently</a:t>
            </a:r>
            <a:r>
              <a:rPr lang="en"/>
              <a:t> used Terms.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333825" y="1523400"/>
            <a:ext cx="4755300" cy="27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</a:t>
            </a:r>
            <a:r>
              <a:rPr lang="en" sz="1600"/>
              <a:t>ltk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Tokenization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Frequency Distribution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Bigrams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Trigrams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333825" y="1523400"/>
            <a:ext cx="37674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focused on JOBTITLE by selecting the column from the database tokenizing each word, then found the most occurred. </a:t>
            </a:r>
            <a:endParaRPr/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50" y="167050"/>
            <a:ext cx="2232650" cy="20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75" y="2386050"/>
            <a:ext cx="3407607" cy="2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3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333825" y="1523400"/>
            <a:ext cx="37674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Next, we implemented stopwords which filtered out common symbols and common words such as pronouns or articles; ‘a’, ‘the’, ‘me’, ‘i’</a:t>
            </a:r>
            <a:endParaRPr/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25" y="128725"/>
            <a:ext cx="3715425" cy="48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417725"/>
            <a:ext cx="2400300" cy="20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333825" y="1523400"/>
            <a:ext cx="37674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Bigrams: </a:t>
            </a:r>
            <a:r>
              <a:rPr lang="en"/>
              <a:t>a pair of consecutive written units such as letters, syllables, or words.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Trigram: a group of three consecutive written units such as letters, syllables, or words.</a:t>
            </a:r>
            <a:endParaRPr/>
          </a:p>
        </p:txBody>
      </p:sp>
      <p:pic>
        <p:nvPicPr>
          <p:cNvPr id="326" name="Google Shape;3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50" y="586175"/>
            <a:ext cx="4737976" cy="228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625" y="3027571"/>
            <a:ext cx="4737975" cy="18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 Indeed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50125"/>
            <a:ext cx="70389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Job Posting</a:t>
            </a:r>
            <a:r>
              <a:rPr lang="en"/>
              <a:t> website: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 with Employers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Career Guides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Information on Companies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475" y="3076400"/>
            <a:ext cx="3340899" cy="174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888" y="67626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1382300" y="3124325"/>
            <a:ext cx="389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Project: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Scrape IT job posting information within a certain radius of Boston, MA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333825" y="1523400"/>
            <a:ext cx="2256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Converted these values into a visual representation through frequency distribution. </a:t>
            </a:r>
            <a:endParaRPr/>
          </a:p>
        </p:txBody>
      </p:sp>
      <p:pic>
        <p:nvPicPr>
          <p:cNvPr id="334" name="Google Shape;3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125" y="113600"/>
            <a:ext cx="3311877" cy="30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146" y="1523400"/>
            <a:ext cx="3217424" cy="3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333825" y="1523400"/>
            <a:ext cx="2256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on a new focus column in the database; JOBSUMMARY, a column that shows the contents of a job.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Tokenize using nltk, implemented a stopwords then returned the most common words located only in the job summary </a:t>
            </a:r>
            <a:r>
              <a:rPr lang="en"/>
              <a:t>column. </a:t>
            </a:r>
            <a:endParaRPr/>
          </a:p>
        </p:txBody>
      </p:sp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550" y="68775"/>
            <a:ext cx="3220676" cy="20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975" y="846975"/>
            <a:ext cx="3299572" cy="27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950" y="1967575"/>
            <a:ext cx="2727050" cy="30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333825" y="1523400"/>
            <a:ext cx="2256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this we created a </a:t>
            </a:r>
            <a:r>
              <a:rPr lang="en"/>
              <a:t>frequency</a:t>
            </a:r>
            <a:r>
              <a:rPr lang="en"/>
              <a:t> distribution chart to display a visual of our results.</a:t>
            </a:r>
            <a:endParaRPr/>
          </a:p>
        </p:txBody>
      </p:sp>
      <p:pic>
        <p:nvPicPr>
          <p:cNvPr id="351" name="Google Shape;3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00" y="25762"/>
            <a:ext cx="3545674" cy="50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333825" y="1523400"/>
            <a:ext cx="28881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created some code to count how many </a:t>
            </a:r>
            <a:r>
              <a:rPr lang="en"/>
              <a:t>different</a:t>
            </a:r>
            <a:r>
              <a:rPr lang="en"/>
              <a:t> parts of speech their are located in job summary then used frequency </a:t>
            </a:r>
            <a:r>
              <a:rPr lang="en"/>
              <a:t>distribution</a:t>
            </a:r>
            <a:r>
              <a:rPr lang="en"/>
              <a:t> to plot and visualize our findings.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nltk.help.brown_tagset() to find out what each one 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EX. NN =  </a:t>
            </a:r>
            <a:r>
              <a:rPr lang="en"/>
              <a:t>noun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75" y="3972775"/>
            <a:ext cx="197445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902" y="276462"/>
            <a:ext cx="5789324" cy="444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100" y="2918600"/>
            <a:ext cx="2138575" cy="2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333825" y="1523400"/>
            <a:ext cx="2256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Lastly, we created some bigrams and trigrams </a:t>
            </a:r>
            <a:r>
              <a:rPr lang="en"/>
              <a:t>frequency</a:t>
            </a:r>
            <a:r>
              <a:rPr lang="en"/>
              <a:t> distribution graphs to visualize which groups of 2 or 3 words are most commonly used based on our </a:t>
            </a:r>
            <a:r>
              <a:rPr lang="en"/>
              <a:t>search</a:t>
            </a:r>
            <a:r>
              <a:rPr lang="en"/>
              <a:t> criteria. </a:t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300" y="219375"/>
            <a:ext cx="5419724" cy="10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663" y="1523400"/>
            <a:ext cx="3483975" cy="3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664" y="1523400"/>
            <a:ext cx="3016836" cy="31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Challenges</a:t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1297500" y="1157300"/>
            <a:ext cx="70389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 the what skills are in high demand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Know what companies seem favorable and ones to be cautious of via ratings and compensation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Help employers improve company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Know what locations have high job </a:t>
            </a:r>
            <a:r>
              <a:rPr lang="en" sz="1400"/>
              <a:t>opportunities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Challenges: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Ratings measure overall company, not just IT -&gt; contain feedback from other departments, which might give accurate experience for those solely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Indeed compensation tags were inconsistent (example : range of salary, hourly rate, full time, contract, etc) -&gt; hard to do analytics on this field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25" y="1063800"/>
            <a:ext cx="7445525" cy="3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WebCrawling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69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BluePrint: 3 classes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the image of the code here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052550" y="1268000"/>
            <a:ext cx="7038900" cy="3510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427450" y="2328000"/>
            <a:ext cx="2364600" cy="18039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598975" y="3278975"/>
            <a:ext cx="1911300" cy="1199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598975" y="1653475"/>
            <a:ext cx="1911300" cy="1255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598950" y="1682350"/>
            <a:ext cx="212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Class: get_url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Gets Indeed’s URL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598975" y="3372775"/>
            <a:ext cx="191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        Class: get_record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Gets job information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458925" y="2373450"/>
            <a:ext cx="234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Class: main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get_url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get_card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 store to DB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Parameters: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953750" y="2415600"/>
            <a:ext cx="1061700" cy="31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3938000" y="3632275"/>
            <a:ext cx="1061700" cy="31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get_url()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Gets Indeed’s URL with custom job position and location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63" y="2216950"/>
            <a:ext cx="74961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Get_record()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8 information pieces:</a:t>
            </a:r>
            <a:endParaRPr b="1" sz="15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rgbClr val="FF9900"/>
                </a:highlight>
              </a:rPr>
              <a:t>Job title</a:t>
            </a:r>
            <a:endParaRPr b="1">
              <a:highlight>
                <a:srgbClr val="FF9900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rgbClr val="00FFFF"/>
                </a:highlight>
              </a:rPr>
              <a:t>Company name</a:t>
            </a:r>
            <a:endParaRPr b="1">
              <a:highlight>
                <a:srgbClr val="00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rgbClr val="00FF00"/>
                </a:highlight>
              </a:rPr>
              <a:t>Rating </a:t>
            </a:r>
            <a:endParaRPr b="1">
              <a:highlight>
                <a:srgbClr val="00FF00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rgbClr val="FF0000"/>
                </a:highlight>
              </a:rPr>
              <a:t>Location</a:t>
            </a:r>
            <a:endParaRPr b="1">
              <a:highlight>
                <a:srgbClr val="FF0000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rgbClr val="9900FF"/>
                </a:highlight>
              </a:rPr>
              <a:t>Summary</a:t>
            </a:r>
            <a:endParaRPr b="1">
              <a:highlight>
                <a:srgbClr val="9900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highlight>
                  <a:srgbClr val="FF00FF"/>
                </a:highlight>
              </a:rPr>
              <a:t>Posted Date</a:t>
            </a:r>
            <a:endParaRPr b="1">
              <a:highlight>
                <a:srgbClr val="FF00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Date today (using datetime)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</a:rPr>
              <a:t>Compensation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367" y="1307851"/>
            <a:ext cx="4546583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/>
          <p:nvPr/>
        </p:nvSpPr>
        <p:spPr>
          <a:xfrm>
            <a:off x="4479125" y="1468050"/>
            <a:ext cx="2475300" cy="332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4489850" y="1832375"/>
            <a:ext cx="2561100" cy="257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7050875" y="1794875"/>
            <a:ext cx="471600" cy="332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5422175" y="2121700"/>
            <a:ext cx="1628700" cy="25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4489850" y="3032525"/>
            <a:ext cx="4104000" cy="8037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489850" y="2486025"/>
            <a:ext cx="1103700" cy="3321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479125" y="3921925"/>
            <a:ext cx="835800" cy="257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get_record() (cont.)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1179625" y="1264438"/>
            <a:ext cx="70389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 information into tuple: </a:t>
            </a:r>
            <a:r>
              <a:rPr b="1" lang="en" sz="1500" u="sng"/>
              <a:t>record</a:t>
            </a:r>
            <a:endParaRPr b="1"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5" y="1864525"/>
            <a:ext cx="8739524" cy="1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4950625" y="3428975"/>
            <a:ext cx="1071600" cy="2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6547250" y="3021875"/>
            <a:ext cx="2003700" cy="1092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632975" y="3107525"/>
            <a:ext cx="178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Lato"/>
                <a:ea typeface="Lato"/>
                <a:cs typeface="Lato"/>
                <a:sym typeface="Lato"/>
              </a:rPr>
              <a:t>Record </a:t>
            </a:r>
            <a:endParaRPr b="1" i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job info pieces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88" y="2514350"/>
            <a:ext cx="34194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725" y="3402213"/>
            <a:ext cx="1828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9613" y="3889050"/>
            <a:ext cx="1016141" cy="3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0525" y="3228713"/>
            <a:ext cx="966450" cy="3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6338" y="3909096"/>
            <a:ext cx="3083725" cy="6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0100" y="3611658"/>
            <a:ext cx="916192" cy="27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job posting in one box (card)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page = 15 cards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5" y="2910775"/>
            <a:ext cx="2976550" cy="19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325" y="882924"/>
            <a:ext cx="3339025" cy="421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2336025" y="2455800"/>
            <a:ext cx="11253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449650" y="2446650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Job card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 flipH="1" rot="10800000">
            <a:off x="4532700" y="2293225"/>
            <a:ext cx="632100" cy="60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/>
          <p:nvPr/>
        </p:nvCxnSpPr>
        <p:spPr>
          <a:xfrm flipH="1" rot="10800000">
            <a:off x="4532700" y="3579125"/>
            <a:ext cx="578700" cy="124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0"/>
          <p:cNvSpPr/>
          <p:nvPr/>
        </p:nvSpPr>
        <p:spPr>
          <a:xfrm>
            <a:off x="5143525" y="2571750"/>
            <a:ext cx="2882400" cy="107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000750" y="514350"/>
            <a:ext cx="1435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6064950" y="514350"/>
            <a:ext cx="1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3x Job cards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297500" y="393750"/>
            <a:ext cx="7038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Process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392850" y="1187675"/>
            <a:ext cx="83583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Job posting(card) -&gt; extract info to make record-&gt; store all record into list(records)-&gt; put into Database </a:t>
            </a:r>
            <a:endParaRPr/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12778" t="0"/>
          <a:stretch/>
        </p:blipFill>
        <p:spPr>
          <a:xfrm>
            <a:off x="282150" y="1950275"/>
            <a:ext cx="2043150" cy="294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2936075" y="1950275"/>
            <a:ext cx="12429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936075" y="2997400"/>
            <a:ext cx="12429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936075" y="4044550"/>
            <a:ext cx="1242900" cy="914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5004200" y="1918150"/>
            <a:ext cx="1564500" cy="307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5293500" y="2112175"/>
            <a:ext cx="1092900" cy="81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5293525" y="3024363"/>
            <a:ext cx="1092900" cy="81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5293525" y="3980050"/>
            <a:ext cx="1092900" cy="81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10750" y="2025250"/>
            <a:ext cx="1950300" cy="988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10750" y="3034450"/>
            <a:ext cx="1886100" cy="914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328575" y="3968925"/>
            <a:ext cx="1886100" cy="914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800" y="2555075"/>
            <a:ext cx="1696575" cy="18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2936075" y="2003850"/>
            <a:ext cx="1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Card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2936075" y="3024188"/>
            <a:ext cx="1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Card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2936075" y="4044575"/>
            <a:ext cx="1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Card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5336375" y="2100275"/>
            <a:ext cx="95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record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-</a:t>
            </a:r>
            <a:r>
              <a:rPr i="1" lang="en" sz="900">
                <a:latin typeface="Lato"/>
                <a:ea typeface="Lato"/>
                <a:cs typeface="Lato"/>
                <a:sym typeface="Lato"/>
              </a:rPr>
              <a:t>jobtitle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Lato"/>
                <a:ea typeface="Lato"/>
                <a:cs typeface="Lato"/>
                <a:sym typeface="Lato"/>
              </a:rPr>
              <a:t>-company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Lato"/>
                <a:ea typeface="Lato"/>
                <a:cs typeface="Lato"/>
                <a:sym typeface="Lato"/>
              </a:rPr>
              <a:t>……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5336363" y="2937400"/>
            <a:ext cx="95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record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-</a:t>
            </a:r>
            <a:r>
              <a:rPr i="1" lang="en" sz="900">
                <a:latin typeface="Lato"/>
                <a:ea typeface="Lato"/>
                <a:cs typeface="Lato"/>
                <a:sym typeface="Lato"/>
              </a:rPr>
              <a:t>jobtitle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Lato"/>
                <a:ea typeface="Lato"/>
                <a:cs typeface="Lato"/>
                <a:sym typeface="Lato"/>
              </a:rPr>
              <a:t>-company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Lato"/>
                <a:ea typeface="Lato"/>
                <a:cs typeface="Lato"/>
                <a:sym typeface="Lato"/>
              </a:rPr>
              <a:t>……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5309600" y="3980050"/>
            <a:ext cx="95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record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-</a:t>
            </a:r>
            <a:r>
              <a:rPr i="1" lang="en" sz="900">
                <a:latin typeface="Lato"/>
                <a:ea typeface="Lato"/>
                <a:cs typeface="Lato"/>
                <a:sym typeface="Lato"/>
              </a:rPr>
              <a:t>jobtitle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Lato"/>
                <a:ea typeface="Lato"/>
                <a:cs typeface="Lato"/>
                <a:sym typeface="Lato"/>
              </a:rPr>
              <a:t>-company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Lato"/>
                <a:ea typeface="Lato"/>
                <a:cs typeface="Lato"/>
                <a:sym typeface="Lato"/>
              </a:rPr>
              <a:t>……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164925" y="1628775"/>
            <a:ext cx="1125300" cy="28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5336375" y="1617600"/>
            <a:ext cx="1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records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7500950" y="1746650"/>
            <a:ext cx="1039500" cy="6573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7543925" y="1659650"/>
            <a:ext cx="95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Indeeds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Table: jobtable2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2464600" y="2411025"/>
            <a:ext cx="2679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2496738" y="3484975"/>
            <a:ext cx="2679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496738" y="4558925"/>
            <a:ext cx="2679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4457638" y="2405600"/>
            <a:ext cx="2679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457638" y="3280400"/>
            <a:ext cx="2679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457638" y="4283925"/>
            <a:ext cx="2679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6769300" y="3208475"/>
            <a:ext cx="2679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