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0.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notesMasterIdLst>
    <p:notesMasterId r:id="rId19"/>
  </p:notesMasterIdLst>
  <p:sldIdLst>
    <p:sldId id="256" r:id="rId2"/>
    <p:sldId id="257" r:id="rId3"/>
    <p:sldId id="260" r:id="rId4"/>
    <p:sldId id="272" r:id="rId5"/>
    <p:sldId id="259" r:id="rId6"/>
    <p:sldId id="286" r:id="rId7"/>
    <p:sldId id="261" r:id="rId8"/>
    <p:sldId id="271" r:id="rId9"/>
    <p:sldId id="265" r:id="rId10"/>
    <p:sldId id="276" r:id="rId11"/>
    <p:sldId id="277" r:id="rId12"/>
    <p:sldId id="278" r:id="rId13"/>
    <p:sldId id="282" r:id="rId14"/>
    <p:sldId id="283" r:id="rId15"/>
    <p:sldId id="285" r:id="rId16"/>
    <p:sldId id="280"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38"/>
    <p:restoredTop sz="94718"/>
  </p:normalViewPr>
  <p:slideViewPr>
    <p:cSldViewPr snapToGrid="0">
      <p:cViewPr varScale="1">
        <p:scale>
          <a:sx n="78" d="100"/>
          <a:sy n="78" d="100"/>
        </p:scale>
        <p:origin x="221"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34C51-7C46-4046-BAF8-F4E5CF122EB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D303CAF3-6051-4757-A937-075A94725C02}">
      <dgm:prSet/>
      <dgm:spPr/>
      <dgm:t>
        <a:bodyPr/>
        <a:lstStyle/>
        <a:p>
          <a:r>
            <a:rPr lang="en-IN" dirty="0"/>
            <a:t>As India is a farming dependent country and farmers suffer a lot of loss due to the intrusion of the animal. </a:t>
          </a:r>
          <a:endParaRPr lang="en-US" dirty="0"/>
        </a:p>
      </dgm:t>
    </dgm:pt>
    <dgm:pt modelId="{13E10C7E-1391-4557-BF0A-D3D7E8BAF600}" type="parTrans" cxnId="{1D085F64-4559-4ACC-944A-89B821E46A8E}">
      <dgm:prSet/>
      <dgm:spPr/>
      <dgm:t>
        <a:bodyPr/>
        <a:lstStyle/>
        <a:p>
          <a:endParaRPr lang="en-US"/>
        </a:p>
      </dgm:t>
    </dgm:pt>
    <dgm:pt modelId="{FD2038B1-E0D9-4EB6-8B70-D74D713C243C}" type="sibTrans" cxnId="{1D085F64-4559-4ACC-944A-89B821E46A8E}">
      <dgm:prSet/>
      <dgm:spPr/>
      <dgm:t>
        <a:bodyPr/>
        <a:lstStyle/>
        <a:p>
          <a:endParaRPr lang="en-US"/>
        </a:p>
      </dgm:t>
    </dgm:pt>
    <dgm:pt modelId="{15812881-55BD-4BBA-B111-DDD6E0A55EB3}">
      <dgm:prSet/>
      <dgm:spPr/>
      <dgm:t>
        <a:bodyPr/>
        <a:lstStyle/>
        <a:p>
          <a:r>
            <a:rPr lang="en-IN" dirty="0"/>
            <a:t>Around 20,000 hectare of crop is damaged in India by the animals and every year it is increasing dramatically .Sometimes conflicts happens between the animal and the humans. </a:t>
          </a:r>
          <a:endParaRPr lang="en-US" dirty="0"/>
        </a:p>
      </dgm:t>
    </dgm:pt>
    <dgm:pt modelId="{93959A62-A34B-4EDF-B5C9-06D62BA6A836}" type="parTrans" cxnId="{07A1206F-8205-45B6-BCE9-3EBE4CC7342C}">
      <dgm:prSet/>
      <dgm:spPr/>
      <dgm:t>
        <a:bodyPr/>
        <a:lstStyle/>
        <a:p>
          <a:endParaRPr lang="en-US"/>
        </a:p>
      </dgm:t>
    </dgm:pt>
    <dgm:pt modelId="{72DC4A43-071B-4E78-89D7-5A285A63C7D2}" type="sibTrans" cxnId="{07A1206F-8205-45B6-BCE9-3EBE4CC7342C}">
      <dgm:prSet/>
      <dgm:spPr/>
      <dgm:t>
        <a:bodyPr/>
        <a:lstStyle/>
        <a:p>
          <a:endParaRPr lang="en-US"/>
        </a:p>
      </dgm:t>
    </dgm:pt>
    <dgm:pt modelId="{D2DB8C43-3009-40C4-B050-D352C2099AD0}">
      <dgm:prSet/>
      <dgm:spPr/>
      <dgm:t>
        <a:bodyPr/>
        <a:lstStyle/>
        <a:p>
          <a:r>
            <a:rPr lang="en-IN"/>
            <a:t>Sometimes farmers use methods like electric fencing which causes harms to wildlife animals. </a:t>
          </a:r>
          <a:endParaRPr lang="en-US"/>
        </a:p>
      </dgm:t>
    </dgm:pt>
    <dgm:pt modelId="{A9D34CA4-8656-4CF3-8BE1-92DBCCDCD675}" type="parTrans" cxnId="{4F88C8F4-9327-4D9D-B199-F32FE2D8CE52}">
      <dgm:prSet/>
      <dgm:spPr/>
      <dgm:t>
        <a:bodyPr/>
        <a:lstStyle/>
        <a:p>
          <a:endParaRPr lang="en-US"/>
        </a:p>
      </dgm:t>
    </dgm:pt>
    <dgm:pt modelId="{467EAD67-2388-4A90-BFDA-640B6F0390E4}" type="sibTrans" cxnId="{4F88C8F4-9327-4D9D-B199-F32FE2D8CE52}">
      <dgm:prSet/>
      <dgm:spPr/>
      <dgm:t>
        <a:bodyPr/>
        <a:lstStyle/>
        <a:p>
          <a:endParaRPr lang="en-US"/>
        </a:p>
      </dgm:t>
    </dgm:pt>
    <dgm:pt modelId="{748B9922-F2BB-43A3-A963-6B35F4FD7ABE}">
      <dgm:prSet/>
      <dgm:spPr/>
      <dgm:t>
        <a:bodyPr/>
        <a:lstStyle/>
        <a:p>
          <a:r>
            <a:rPr lang="en-IN" dirty="0"/>
            <a:t>The objective of the project is to detect the  animal in the fields or before entering the fields.</a:t>
          </a:r>
          <a:endParaRPr lang="en-US" dirty="0"/>
        </a:p>
      </dgm:t>
    </dgm:pt>
    <dgm:pt modelId="{2DE33691-A0FE-48E9-97FC-060C19EAFB07}" type="parTrans" cxnId="{C45AD2EA-91CE-4A10-83DB-627677E9B884}">
      <dgm:prSet/>
      <dgm:spPr/>
      <dgm:t>
        <a:bodyPr/>
        <a:lstStyle/>
        <a:p>
          <a:endParaRPr lang="en-US"/>
        </a:p>
      </dgm:t>
    </dgm:pt>
    <dgm:pt modelId="{8125D28A-BF2D-428E-A4A4-867BB9DAF7D3}" type="sibTrans" cxnId="{C45AD2EA-91CE-4A10-83DB-627677E9B884}">
      <dgm:prSet/>
      <dgm:spPr/>
      <dgm:t>
        <a:bodyPr/>
        <a:lstStyle/>
        <a:p>
          <a:endParaRPr lang="en-US"/>
        </a:p>
      </dgm:t>
    </dgm:pt>
    <dgm:pt modelId="{8D5DD8BC-98E5-43FD-BD07-5D4B0ABBDE94}">
      <dgm:prSet/>
      <dgm:spPr/>
      <dgm:t>
        <a:bodyPr/>
        <a:lstStyle/>
        <a:p>
          <a:r>
            <a:rPr lang="en-IN"/>
            <a:t>After detecting use of  different methods to scare off the animal and sending the real time data of the detected animal to farmer simultaneously. </a:t>
          </a:r>
          <a:endParaRPr lang="en-US"/>
        </a:p>
      </dgm:t>
    </dgm:pt>
    <dgm:pt modelId="{422A20EA-6972-4BF0-8002-8DB63E603972}" type="parTrans" cxnId="{697D64C9-8B2C-4578-87B0-7036561BA410}">
      <dgm:prSet/>
      <dgm:spPr/>
      <dgm:t>
        <a:bodyPr/>
        <a:lstStyle/>
        <a:p>
          <a:endParaRPr lang="en-US"/>
        </a:p>
      </dgm:t>
    </dgm:pt>
    <dgm:pt modelId="{D7A57606-E7FB-456A-B43D-1F1F8D9ED95A}" type="sibTrans" cxnId="{697D64C9-8B2C-4578-87B0-7036561BA410}">
      <dgm:prSet/>
      <dgm:spPr/>
      <dgm:t>
        <a:bodyPr/>
        <a:lstStyle/>
        <a:p>
          <a:endParaRPr lang="en-US"/>
        </a:p>
      </dgm:t>
    </dgm:pt>
    <dgm:pt modelId="{C406D951-17CA-9849-A1EB-CA41512D0A40}" type="pres">
      <dgm:prSet presAssocID="{C6734C51-7C46-4046-BAF8-F4E5CF122EBF}" presName="vert0" presStyleCnt="0">
        <dgm:presLayoutVars>
          <dgm:dir/>
          <dgm:animOne val="branch"/>
          <dgm:animLvl val="lvl"/>
        </dgm:presLayoutVars>
      </dgm:prSet>
      <dgm:spPr/>
    </dgm:pt>
    <dgm:pt modelId="{3B347656-1D19-7644-9EC4-A2FABBB3DC17}" type="pres">
      <dgm:prSet presAssocID="{D303CAF3-6051-4757-A937-075A94725C02}" presName="thickLine" presStyleLbl="alignNode1" presStyleIdx="0" presStyleCnt="5"/>
      <dgm:spPr/>
    </dgm:pt>
    <dgm:pt modelId="{A8E15C06-8649-D94D-A6F5-9163AE1C67F4}" type="pres">
      <dgm:prSet presAssocID="{D303CAF3-6051-4757-A937-075A94725C02}" presName="horz1" presStyleCnt="0"/>
      <dgm:spPr/>
    </dgm:pt>
    <dgm:pt modelId="{1C261240-A520-9D45-B380-B5DCA0209E2C}" type="pres">
      <dgm:prSet presAssocID="{D303CAF3-6051-4757-A937-075A94725C02}" presName="tx1" presStyleLbl="revTx" presStyleIdx="0" presStyleCnt="5"/>
      <dgm:spPr/>
    </dgm:pt>
    <dgm:pt modelId="{1A3BCCF9-D709-D14A-B818-DCABE61CC514}" type="pres">
      <dgm:prSet presAssocID="{D303CAF3-6051-4757-A937-075A94725C02}" presName="vert1" presStyleCnt="0"/>
      <dgm:spPr/>
    </dgm:pt>
    <dgm:pt modelId="{2C53ABE6-2EA0-6244-82EC-D3CDA0B12F00}" type="pres">
      <dgm:prSet presAssocID="{15812881-55BD-4BBA-B111-DDD6E0A55EB3}" presName="thickLine" presStyleLbl="alignNode1" presStyleIdx="1" presStyleCnt="5"/>
      <dgm:spPr/>
    </dgm:pt>
    <dgm:pt modelId="{E185D8C6-ECF4-5641-BD0E-48CFFF1643EA}" type="pres">
      <dgm:prSet presAssocID="{15812881-55BD-4BBA-B111-DDD6E0A55EB3}" presName="horz1" presStyleCnt="0"/>
      <dgm:spPr/>
    </dgm:pt>
    <dgm:pt modelId="{9259559A-FDDD-7347-AAA1-8676CE9E51D3}" type="pres">
      <dgm:prSet presAssocID="{15812881-55BD-4BBA-B111-DDD6E0A55EB3}" presName="tx1" presStyleLbl="revTx" presStyleIdx="1" presStyleCnt="5"/>
      <dgm:spPr/>
    </dgm:pt>
    <dgm:pt modelId="{9EBEDFE1-C1EE-F548-89FE-30C74182846B}" type="pres">
      <dgm:prSet presAssocID="{15812881-55BD-4BBA-B111-DDD6E0A55EB3}" presName="vert1" presStyleCnt="0"/>
      <dgm:spPr/>
    </dgm:pt>
    <dgm:pt modelId="{872F5A38-E343-BD47-8C91-27816804DE9B}" type="pres">
      <dgm:prSet presAssocID="{D2DB8C43-3009-40C4-B050-D352C2099AD0}" presName="thickLine" presStyleLbl="alignNode1" presStyleIdx="2" presStyleCnt="5"/>
      <dgm:spPr/>
    </dgm:pt>
    <dgm:pt modelId="{426BC228-C1B8-4048-B2F5-CCF58C917FA8}" type="pres">
      <dgm:prSet presAssocID="{D2DB8C43-3009-40C4-B050-D352C2099AD0}" presName="horz1" presStyleCnt="0"/>
      <dgm:spPr/>
    </dgm:pt>
    <dgm:pt modelId="{CE2B00FA-00A3-D64D-B460-3FC654C32772}" type="pres">
      <dgm:prSet presAssocID="{D2DB8C43-3009-40C4-B050-D352C2099AD0}" presName="tx1" presStyleLbl="revTx" presStyleIdx="2" presStyleCnt="5"/>
      <dgm:spPr/>
    </dgm:pt>
    <dgm:pt modelId="{1793D7D2-76F7-F44A-988A-01DB0CD7918E}" type="pres">
      <dgm:prSet presAssocID="{D2DB8C43-3009-40C4-B050-D352C2099AD0}" presName="vert1" presStyleCnt="0"/>
      <dgm:spPr/>
    </dgm:pt>
    <dgm:pt modelId="{7AA53849-7FD2-784B-89D9-BC3B55CC9272}" type="pres">
      <dgm:prSet presAssocID="{748B9922-F2BB-43A3-A963-6B35F4FD7ABE}" presName="thickLine" presStyleLbl="alignNode1" presStyleIdx="3" presStyleCnt="5"/>
      <dgm:spPr/>
    </dgm:pt>
    <dgm:pt modelId="{50ACD2B2-D1BE-374B-B2D5-552FAB3214BE}" type="pres">
      <dgm:prSet presAssocID="{748B9922-F2BB-43A3-A963-6B35F4FD7ABE}" presName="horz1" presStyleCnt="0"/>
      <dgm:spPr/>
    </dgm:pt>
    <dgm:pt modelId="{50BA0173-C506-1148-AA72-0F98F800B9C4}" type="pres">
      <dgm:prSet presAssocID="{748B9922-F2BB-43A3-A963-6B35F4FD7ABE}" presName="tx1" presStyleLbl="revTx" presStyleIdx="3" presStyleCnt="5"/>
      <dgm:spPr/>
    </dgm:pt>
    <dgm:pt modelId="{49D3B348-EB73-F04D-9CCA-E68A34E06146}" type="pres">
      <dgm:prSet presAssocID="{748B9922-F2BB-43A3-A963-6B35F4FD7ABE}" presName="vert1" presStyleCnt="0"/>
      <dgm:spPr/>
    </dgm:pt>
    <dgm:pt modelId="{7D0EB626-0F41-C34A-ACD1-0F5284A4A16A}" type="pres">
      <dgm:prSet presAssocID="{8D5DD8BC-98E5-43FD-BD07-5D4B0ABBDE94}" presName="thickLine" presStyleLbl="alignNode1" presStyleIdx="4" presStyleCnt="5"/>
      <dgm:spPr/>
    </dgm:pt>
    <dgm:pt modelId="{271A6700-59AD-F54C-84C2-E283C400C0A8}" type="pres">
      <dgm:prSet presAssocID="{8D5DD8BC-98E5-43FD-BD07-5D4B0ABBDE94}" presName="horz1" presStyleCnt="0"/>
      <dgm:spPr/>
    </dgm:pt>
    <dgm:pt modelId="{E4444716-AE25-7D42-A5C2-7C1B10B715BE}" type="pres">
      <dgm:prSet presAssocID="{8D5DD8BC-98E5-43FD-BD07-5D4B0ABBDE94}" presName="tx1" presStyleLbl="revTx" presStyleIdx="4" presStyleCnt="5"/>
      <dgm:spPr/>
    </dgm:pt>
    <dgm:pt modelId="{04786F50-4C72-BA4B-AE56-4014A22828F8}" type="pres">
      <dgm:prSet presAssocID="{8D5DD8BC-98E5-43FD-BD07-5D4B0ABBDE94}" presName="vert1" presStyleCnt="0"/>
      <dgm:spPr/>
    </dgm:pt>
  </dgm:ptLst>
  <dgm:cxnLst>
    <dgm:cxn modelId="{7E154F3B-192C-FF4E-A128-FA32B2E1DEEA}" type="presOf" srcId="{C6734C51-7C46-4046-BAF8-F4E5CF122EBF}" destId="{C406D951-17CA-9849-A1EB-CA41512D0A40}" srcOrd="0" destOrd="0" presId="urn:microsoft.com/office/officeart/2008/layout/LinedList"/>
    <dgm:cxn modelId="{1D085F64-4559-4ACC-944A-89B821E46A8E}" srcId="{C6734C51-7C46-4046-BAF8-F4E5CF122EBF}" destId="{D303CAF3-6051-4757-A937-075A94725C02}" srcOrd="0" destOrd="0" parTransId="{13E10C7E-1391-4557-BF0A-D3D7E8BAF600}" sibTransId="{FD2038B1-E0D9-4EB6-8B70-D74D713C243C}"/>
    <dgm:cxn modelId="{07A1206F-8205-45B6-BCE9-3EBE4CC7342C}" srcId="{C6734C51-7C46-4046-BAF8-F4E5CF122EBF}" destId="{15812881-55BD-4BBA-B111-DDD6E0A55EB3}" srcOrd="1" destOrd="0" parTransId="{93959A62-A34B-4EDF-B5C9-06D62BA6A836}" sibTransId="{72DC4A43-071B-4E78-89D7-5A285A63C7D2}"/>
    <dgm:cxn modelId="{D95A7197-BDCC-1544-8F5A-AA8F0B6B3CF1}" type="presOf" srcId="{D303CAF3-6051-4757-A937-075A94725C02}" destId="{1C261240-A520-9D45-B380-B5DCA0209E2C}" srcOrd="0" destOrd="0" presId="urn:microsoft.com/office/officeart/2008/layout/LinedList"/>
    <dgm:cxn modelId="{9A3BE1B0-BFBD-F54A-9BDB-5BA349A8B145}" type="presOf" srcId="{8D5DD8BC-98E5-43FD-BD07-5D4B0ABBDE94}" destId="{E4444716-AE25-7D42-A5C2-7C1B10B715BE}" srcOrd="0" destOrd="0" presId="urn:microsoft.com/office/officeart/2008/layout/LinedList"/>
    <dgm:cxn modelId="{697D64C9-8B2C-4578-87B0-7036561BA410}" srcId="{C6734C51-7C46-4046-BAF8-F4E5CF122EBF}" destId="{8D5DD8BC-98E5-43FD-BD07-5D4B0ABBDE94}" srcOrd="4" destOrd="0" parTransId="{422A20EA-6972-4BF0-8002-8DB63E603972}" sibTransId="{D7A57606-E7FB-456A-B43D-1F1F8D9ED95A}"/>
    <dgm:cxn modelId="{7A0DAECD-6F3A-3541-BB5E-29A459856986}" type="presOf" srcId="{D2DB8C43-3009-40C4-B050-D352C2099AD0}" destId="{CE2B00FA-00A3-D64D-B460-3FC654C32772}" srcOrd="0" destOrd="0" presId="urn:microsoft.com/office/officeart/2008/layout/LinedList"/>
    <dgm:cxn modelId="{A7F063E0-8455-E44B-BF7D-43E0AD5B8127}" type="presOf" srcId="{15812881-55BD-4BBA-B111-DDD6E0A55EB3}" destId="{9259559A-FDDD-7347-AAA1-8676CE9E51D3}" srcOrd="0" destOrd="0" presId="urn:microsoft.com/office/officeart/2008/layout/LinedList"/>
    <dgm:cxn modelId="{C45AD2EA-91CE-4A10-83DB-627677E9B884}" srcId="{C6734C51-7C46-4046-BAF8-F4E5CF122EBF}" destId="{748B9922-F2BB-43A3-A963-6B35F4FD7ABE}" srcOrd="3" destOrd="0" parTransId="{2DE33691-A0FE-48E9-97FC-060C19EAFB07}" sibTransId="{8125D28A-BF2D-428E-A4A4-867BB9DAF7D3}"/>
    <dgm:cxn modelId="{101B2EF2-31B0-8743-8848-EBA84B2D1695}" type="presOf" srcId="{748B9922-F2BB-43A3-A963-6B35F4FD7ABE}" destId="{50BA0173-C506-1148-AA72-0F98F800B9C4}" srcOrd="0" destOrd="0" presId="urn:microsoft.com/office/officeart/2008/layout/LinedList"/>
    <dgm:cxn modelId="{4F88C8F4-9327-4D9D-B199-F32FE2D8CE52}" srcId="{C6734C51-7C46-4046-BAF8-F4E5CF122EBF}" destId="{D2DB8C43-3009-40C4-B050-D352C2099AD0}" srcOrd="2" destOrd="0" parTransId="{A9D34CA4-8656-4CF3-8BE1-92DBCCDCD675}" sibTransId="{467EAD67-2388-4A90-BFDA-640B6F0390E4}"/>
    <dgm:cxn modelId="{8E925365-FFE0-1543-9D40-4C8A9E982B4D}" type="presParOf" srcId="{C406D951-17CA-9849-A1EB-CA41512D0A40}" destId="{3B347656-1D19-7644-9EC4-A2FABBB3DC17}" srcOrd="0" destOrd="0" presId="urn:microsoft.com/office/officeart/2008/layout/LinedList"/>
    <dgm:cxn modelId="{CFC7B3C1-5A2C-A348-BD85-E710E8450D37}" type="presParOf" srcId="{C406D951-17CA-9849-A1EB-CA41512D0A40}" destId="{A8E15C06-8649-D94D-A6F5-9163AE1C67F4}" srcOrd="1" destOrd="0" presId="urn:microsoft.com/office/officeart/2008/layout/LinedList"/>
    <dgm:cxn modelId="{A6FC57B3-2406-0442-B35B-C3D074BFB028}" type="presParOf" srcId="{A8E15C06-8649-D94D-A6F5-9163AE1C67F4}" destId="{1C261240-A520-9D45-B380-B5DCA0209E2C}" srcOrd="0" destOrd="0" presId="urn:microsoft.com/office/officeart/2008/layout/LinedList"/>
    <dgm:cxn modelId="{DE9AD1F1-A9EF-5545-A94F-F19FA38F3159}" type="presParOf" srcId="{A8E15C06-8649-D94D-A6F5-9163AE1C67F4}" destId="{1A3BCCF9-D709-D14A-B818-DCABE61CC514}" srcOrd="1" destOrd="0" presId="urn:microsoft.com/office/officeart/2008/layout/LinedList"/>
    <dgm:cxn modelId="{900148DF-51E5-4341-B17D-AD8F0C636D97}" type="presParOf" srcId="{C406D951-17CA-9849-A1EB-CA41512D0A40}" destId="{2C53ABE6-2EA0-6244-82EC-D3CDA0B12F00}" srcOrd="2" destOrd="0" presId="urn:microsoft.com/office/officeart/2008/layout/LinedList"/>
    <dgm:cxn modelId="{08857D24-EBDA-9A4E-9D03-961CE1586CB9}" type="presParOf" srcId="{C406D951-17CA-9849-A1EB-CA41512D0A40}" destId="{E185D8C6-ECF4-5641-BD0E-48CFFF1643EA}" srcOrd="3" destOrd="0" presId="urn:microsoft.com/office/officeart/2008/layout/LinedList"/>
    <dgm:cxn modelId="{E59910DA-9C36-DC49-BF71-79135D88B322}" type="presParOf" srcId="{E185D8C6-ECF4-5641-BD0E-48CFFF1643EA}" destId="{9259559A-FDDD-7347-AAA1-8676CE9E51D3}" srcOrd="0" destOrd="0" presId="urn:microsoft.com/office/officeart/2008/layout/LinedList"/>
    <dgm:cxn modelId="{D2644A49-51B0-C44D-88F1-D83B874E96BF}" type="presParOf" srcId="{E185D8C6-ECF4-5641-BD0E-48CFFF1643EA}" destId="{9EBEDFE1-C1EE-F548-89FE-30C74182846B}" srcOrd="1" destOrd="0" presId="urn:microsoft.com/office/officeart/2008/layout/LinedList"/>
    <dgm:cxn modelId="{65BA0060-7B50-784D-9F27-8CC3514608D1}" type="presParOf" srcId="{C406D951-17CA-9849-A1EB-CA41512D0A40}" destId="{872F5A38-E343-BD47-8C91-27816804DE9B}" srcOrd="4" destOrd="0" presId="urn:microsoft.com/office/officeart/2008/layout/LinedList"/>
    <dgm:cxn modelId="{A7FDB50C-2028-0844-B815-6B392D8D2783}" type="presParOf" srcId="{C406D951-17CA-9849-A1EB-CA41512D0A40}" destId="{426BC228-C1B8-4048-B2F5-CCF58C917FA8}" srcOrd="5" destOrd="0" presId="urn:microsoft.com/office/officeart/2008/layout/LinedList"/>
    <dgm:cxn modelId="{1B14A9D8-D67B-4B43-9C7C-FDDCB341DEB7}" type="presParOf" srcId="{426BC228-C1B8-4048-B2F5-CCF58C917FA8}" destId="{CE2B00FA-00A3-D64D-B460-3FC654C32772}" srcOrd="0" destOrd="0" presId="urn:microsoft.com/office/officeart/2008/layout/LinedList"/>
    <dgm:cxn modelId="{F0689580-F56F-2947-9449-60591FDE407A}" type="presParOf" srcId="{426BC228-C1B8-4048-B2F5-CCF58C917FA8}" destId="{1793D7D2-76F7-F44A-988A-01DB0CD7918E}" srcOrd="1" destOrd="0" presId="urn:microsoft.com/office/officeart/2008/layout/LinedList"/>
    <dgm:cxn modelId="{B95923D2-2917-DD4D-8A5F-89AFA0DD4FBF}" type="presParOf" srcId="{C406D951-17CA-9849-A1EB-CA41512D0A40}" destId="{7AA53849-7FD2-784B-89D9-BC3B55CC9272}" srcOrd="6" destOrd="0" presId="urn:microsoft.com/office/officeart/2008/layout/LinedList"/>
    <dgm:cxn modelId="{5118B318-BFC1-564E-8676-312F74F3708A}" type="presParOf" srcId="{C406D951-17CA-9849-A1EB-CA41512D0A40}" destId="{50ACD2B2-D1BE-374B-B2D5-552FAB3214BE}" srcOrd="7" destOrd="0" presId="urn:microsoft.com/office/officeart/2008/layout/LinedList"/>
    <dgm:cxn modelId="{CB848144-013A-7A4E-9809-707ED811CD03}" type="presParOf" srcId="{50ACD2B2-D1BE-374B-B2D5-552FAB3214BE}" destId="{50BA0173-C506-1148-AA72-0F98F800B9C4}" srcOrd="0" destOrd="0" presId="urn:microsoft.com/office/officeart/2008/layout/LinedList"/>
    <dgm:cxn modelId="{FB0A0A62-FE16-8147-968B-2D0FB5B18C1F}" type="presParOf" srcId="{50ACD2B2-D1BE-374B-B2D5-552FAB3214BE}" destId="{49D3B348-EB73-F04D-9CCA-E68A34E06146}" srcOrd="1" destOrd="0" presId="urn:microsoft.com/office/officeart/2008/layout/LinedList"/>
    <dgm:cxn modelId="{EC433BAD-8FE9-9344-A9E1-52533E94BD48}" type="presParOf" srcId="{C406D951-17CA-9849-A1EB-CA41512D0A40}" destId="{7D0EB626-0F41-C34A-ACD1-0F5284A4A16A}" srcOrd="8" destOrd="0" presId="urn:microsoft.com/office/officeart/2008/layout/LinedList"/>
    <dgm:cxn modelId="{B614BB76-088B-8049-B692-EBD795952AA4}" type="presParOf" srcId="{C406D951-17CA-9849-A1EB-CA41512D0A40}" destId="{271A6700-59AD-F54C-84C2-E283C400C0A8}" srcOrd="9" destOrd="0" presId="urn:microsoft.com/office/officeart/2008/layout/LinedList"/>
    <dgm:cxn modelId="{B2AA42FC-8D05-8D45-9EB3-D7FADF47217C}" type="presParOf" srcId="{271A6700-59AD-F54C-84C2-E283C400C0A8}" destId="{E4444716-AE25-7D42-A5C2-7C1B10B715BE}" srcOrd="0" destOrd="0" presId="urn:microsoft.com/office/officeart/2008/layout/LinedList"/>
    <dgm:cxn modelId="{C5FB7C01-9446-334E-B2B2-8661B6AAF812}" type="presParOf" srcId="{271A6700-59AD-F54C-84C2-E283C400C0A8}" destId="{04786F50-4C72-BA4B-AE56-4014A22828F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05963B-863D-432E-98D9-BA22914F0D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457F7A2-CA81-4C2F-8A54-17E40A50764D}">
      <dgm:prSet/>
      <dgm:spPr/>
      <dgm:t>
        <a:bodyPr/>
        <a:lstStyle/>
        <a:p>
          <a:r>
            <a:rPr lang="en-US"/>
            <a:t>NIGHT VISION CAMERA</a:t>
          </a:r>
        </a:p>
      </dgm:t>
    </dgm:pt>
    <dgm:pt modelId="{60A3708F-E5D5-42FE-88F3-C9DF705455BE}" type="parTrans" cxnId="{39C920C9-3553-4E9E-8C48-D69789252D10}">
      <dgm:prSet/>
      <dgm:spPr/>
      <dgm:t>
        <a:bodyPr/>
        <a:lstStyle/>
        <a:p>
          <a:endParaRPr lang="en-US"/>
        </a:p>
      </dgm:t>
    </dgm:pt>
    <dgm:pt modelId="{F36DF8E8-704C-459C-B0B6-837AD74EF6D5}" type="sibTrans" cxnId="{39C920C9-3553-4E9E-8C48-D69789252D10}">
      <dgm:prSet/>
      <dgm:spPr/>
      <dgm:t>
        <a:bodyPr/>
        <a:lstStyle/>
        <a:p>
          <a:endParaRPr lang="en-US"/>
        </a:p>
      </dgm:t>
    </dgm:pt>
    <dgm:pt modelId="{1FDAFE84-36C1-4D45-9D53-0E6D559FBDFD}">
      <dgm:prSet/>
      <dgm:spPr/>
      <dgm:t>
        <a:bodyPr/>
        <a:lstStyle/>
        <a:p>
          <a:r>
            <a:rPr lang="en-US" dirty="0"/>
            <a:t>CNN TECHNOLOGY</a:t>
          </a:r>
        </a:p>
      </dgm:t>
    </dgm:pt>
    <dgm:pt modelId="{F35F881A-CDA7-44FF-AF67-7C64280CAF61}" type="parTrans" cxnId="{38ED7938-D0B7-4472-A0AC-7B4B6CA56B7F}">
      <dgm:prSet/>
      <dgm:spPr/>
      <dgm:t>
        <a:bodyPr/>
        <a:lstStyle/>
        <a:p>
          <a:endParaRPr lang="en-US"/>
        </a:p>
      </dgm:t>
    </dgm:pt>
    <dgm:pt modelId="{9AFD3079-E252-4A3E-9E21-235768525FF4}" type="sibTrans" cxnId="{38ED7938-D0B7-4472-A0AC-7B4B6CA56B7F}">
      <dgm:prSet/>
      <dgm:spPr/>
      <dgm:t>
        <a:bodyPr/>
        <a:lstStyle/>
        <a:p>
          <a:endParaRPr lang="en-US"/>
        </a:p>
      </dgm:t>
    </dgm:pt>
    <dgm:pt modelId="{55B85FA8-54A9-4789-9512-A3B14886C71E}">
      <dgm:prSet/>
      <dgm:spPr/>
      <dgm:t>
        <a:bodyPr/>
        <a:lstStyle/>
        <a:p>
          <a:r>
            <a:rPr lang="en-US"/>
            <a:t>GSM MODULE </a:t>
          </a:r>
        </a:p>
      </dgm:t>
    </dgm:pt>
    <dgm:pt modelId="{9E3F6182-9871-44F8-ACAC-24FD311D8D47}" type="parTrans" cxnId="{F16CC3AE-000D-4090-87FE-D9E2D74F2B98}">
      <dgm:prSet/>
      <dgm:spPr/>
      <dgm:t>
        <a:bodyPr/>
        <a:lstStyle/>
        <a:p>
          <a:endParaRPr lang="en-US"/>
        </a:p>
      </dgm:t>
    </dgm:pt>
    <dgm:pt modelId="{8EB3D9E2-1B3A-4A0A-818B-C6146E127878}" type="sibTrans" cxnId="{F16CC3AE-000D-4090-87FE-D9E2D74F2B98}">
      <dgm:prSet/>
      <dgm:spPr/>
      <dgm:t>
        <a:bodyPr/>
        <a:lstStyle/>
        <a:p>
          <a:endParaRPr lang="en-US"/>
        </a:p>
      </dgm:t>
    </dgm:pt>
    <dgm:pt modelId="{7F099284-863F-4CCD-8B2D-26AD9803BCAB}">
      <dgm:prSet/>
      <dgm:spPr/>
      <dgm:t>
        <a:bodyPr/>
        <a:lstStyle/>
        <a:p>
          <a:r>
            <a:rPr lang="en-US" dirty="0"/>
            <a:t>SOLAR PANEL</a:t>
          </a:r>
        </a:p>
      </dgm:t>
    </dgm:pt>
    <dgm:pt modelId="{5022AB11-9EF3-4B46-84EE-3185A38399AE}" type="parTrans" cxnId="{6D1D151A-0CAA-4787-BEAD-2E759EC8D3C0}">
      <dgm:prSet/>
      <dgm:spPr/>
      <dgm:t>
        <a:bodyPr/>
        <a:lstStyle/>
        <a:p>
          <a:endParaRPr lang="en-US"/>
        </a:p>
      </dgm:t>
    </dgm:pt>
    <dgm:pt modelId="{75E1CC19-E8CE-4C80-9393-5FCA91608089}" type="sibTrans" cxnId="{6D1D151A-0CAA-4787-BEAD-2E759EC8D3C0}">
      <dgm:prSet/>
      <dgm:spPr/>
      <dgm:t>
        <a:bodyPr/>
        <a:lstStyle/>
        <a:p>
          <a:endParaRPr lang="en-US"/>
        </a:p>
      </dgm:t>
    </dgm:pt>
    <dgm:pt modelId="{2CF15E5C-4BA5-4188-A883-A312AF5720E6}">
      <dgm:prSet/>
      <dgm:spPr/>
      <dgm:t>
        <a:bodyPr/>
        <a:lstStyle/>
        <a:p>
          <a:r>
            <a:rPr lang="en-US" dirty="0"/>
            <a:t>ANIMAL REPELANT SYSTEM </a:t>
          </a:r>
        </a:p>
      </dgm:t>
    </dgm:pt>
    <dgm:pt modelId="{2B2F5AC7-23CD-44AE-83C2-F2A16D5F2B1D}" type="parTrans" cxnId="{33237B64-554B-47CE-B50D-F3C449E8C223}">
      <dgm:prSet/>
      <dgm:spPr/>
      <dgm:t>
        <a:bodyPr/>
        <a:lstStyle/>
        <a:p>
          <a:endParaRPr lang="en-IN"/>
        </a:p>
      </dgm:t>
    </dgm:pt>
    <dgm:pt modelId="{701744A4-B967-40BE-BDDF-F400C3BE2F97}" type="sibTrans" cxnId="{33237B64-554B-47CE-B50D-F3C449E8C223}">
      <dgm:prSet/>
      <dgm:spPr/>
      <dgm:t>
        <a:bodyPr/>
        <a:lstStyle/>
        <a:p>
          <a:endParaRPr lang="en-IN"/>
        </a:p>
      </dgm:t>
    </dgm:pt>
    <dgm:pt modelId="{7702228C-DE59-BA47-B752-07C91BC091C3}" type="pres">
      <dgm:prSet presAssocID="{4F05963B-863D-432E-98D9-BA22914F0D8C}" presName="linear" presStyleCnt="0">
        <dgm:presLayoutVars>
          <dgm:animLvl val="lvl"/>
          <dgm:resizeHandles val="exact"/>
        </dgm:presLayoutVars>
      </dgm:prSet>
      <dgm:spPr/>
    </dgm:pt>
    <dgm:pt modelId="{A8241BD3-DD09-1C45-9FBB-5E2FF99F515A}" type="pres">
      <dgm:prSet presAssocID="{1457F7A2-CA81-4C2F-8A54-17E40A50764D}" presName="parentText" presStyleLbl="node1" presStyleIdx="0" presStyleCnt="5">
        <dgm:presLayoutVars>
          <dgm:chMax val="0"/>
          <dgm:bulletEnabled val="1"/>
        </dgm:presLayoutVars>
      </dgm:prSet>
      <dgm:spPr/>
    </dgm:pt>
    <dgm:pt modelId="{B485A4CF-06AF-B240-A4EB-5ED526D865F1}" type="pres">
      <dgm:prSet presAssocID="{F36DF8E8-704C-459C-B0B6-837AD74EF6D5}" presName="spacer" presStyleCnt="0"/>
      <dgm:spPr/>
    </dgm:pt>
    <dgm:pt modelId="{819A2DCF-E0D9-CD46-B107-FD621154049A}" type="pres">
      <dgm:prSet presAssocID="{1FDAFE84-36C1-4D45-9D53-0E6D559FBDFD}" presName="parentText" presStyleLbl="node1" presStyleIdx="1" presStyleCnt="5">
        <dgm:presLayoutVars>
          <dgm:chMax val="0"/>
          <dgm:bulletEnabled val="1"/>
        </dgm:presLayoutVars>
      </dgm:prSet>
      <dgm:spPr/>
    </dgm:pt>
    <dgm:pt modelId="{B71CECD9-845F-8848-A07A-BE2A8CCB3279}" type="pres">
      <dgm:prSet presAssocID="{9AFD3079-E252-4A3E-9E21-235768525FF4}" presName="spacer" presStyleCnt="0"/>
      <dgm:spPr/>
    </dgm:pt>
    <dgm:pt modelId="{594FB34E-71FE-8A43-B823-A85E1C470E1F}" type="pres">
      <dgm:prSet presAssocID="{55B85FA8-54A9-4789-9512-A3B14886C71E}" presName="parentText" presStyleLbl="node1" presStyleIdx="2" presStyleCnt="5">
        <dgm:presLayoutVars>
          <dgm:chMax val="0"/>
          <dgm:bulletEnabled val="1"/>
        </dgm:presLayoutVars>
      </dgm:prSet>
      <dgm:spPr/>
    </dgm:pt>
    <dgm:pt modelId="{69DDFFF2-0C3A-304B-B931-ECE3997113A9}" type="pres">
      <dgm:prSet presAssocID="{8EB3D9E2-1B3A-4A0A-818B-C6146E127878}" presName="spacer" presStyleCnt="0"/>
      <dgm:spPr/>
    </dgm:pt>
    <dgm:pt modelId="{82452B5E-B1C4-B543-B97E-D5E4EE1AB417}" type="pres">
      <dgm:prSet presAssocID="{7F099284-863F-4CCD-8B2D-26AD9803BCAB}" presName="parentText" presStyleLbl="node1" presStyleIdx="3" presStyleCnt="5">
        <dgm:presLayoutVars>
          <dgm:chMax val="0"/>
          <dgm:bulletEnabled val="1"/>
        </dgm:presLayoutVars>
      </dgm:prSet>
      <dgm:spPr/>
    </dgm:pt>
    <dgm:pt modelId="{CE6DF80C-2D29-43E7-AF3A-2C5F73F216DE}" type="pres">
      <dgm:prSet presAssocID="{75E1CC19-E8CE-4C80-9393-5FCA91608089}" presName="spacer" presStyleCnt="0"/>
      <dgm:spPr/>
    </dgm:pt>
    <dgm:pt modelId="{06F5FDA4-627B-4F6F-8459-0A35EF37C6EB}" type="pres">
      <dgm:prSet presAssocID="{2CF15E5C-4BA5-4188-A883-A312AF5720E6}" presName="parentText" presStyleLbl="node1" presStyleIdx="4" presStyleCnt="5">
        <dgm:presLayoutVars>
          <dgm:chMax val="0"/>
          <dgm:bulletEnabled val="1"/>
        </dgm:presLayoutVars>
      </dgm:prSet>
      <dgm:spPr/>
    </dgm:pt>
  </dgm:ptLst>
  <dgm:cxnLst>
    <dgm:cxn modelId="{E7909906-23A2-4149-A7A2-765A259C5753}" type="presOf" srcId="{7F099284-863F-4CCD-8B2D-26AD9803BCAB}" destId="{82452B5E-B1C4-B543-B97E-D5E4EE1AB417}" srcOrd="0" destOrd="0" presId="urn:microsoft.com/office/officeart/2005/8/layout/vList2"/>
    <dgm:cxn modelId="{6D1D151A-0CAA-4787-BEAD-2E759EC8D3C0}" srcId="{4F05963B-863D-432E-98D9-BA22914F0D8C}" destId="{7F099284-863F-4CCD-8B2D-26AD9803BCAB}" srcOrd="3" destOrd="0" parTransId="{5022AB11-9EF3-4B46-84EE-3185A38399AE}" sibTransId="{75E1CC19-E8CE-4C80-9393-5FCA91608089}"/>
    <dgm:cxn modelId="{02FE0234-8689-6648-9519-8606C9B49D67}" type="presOf" srcId="{55B85FA8-54A9-4789-9512-A3B14886C71E}" destId="{594FB34E-71FE-8A43-B823-A85E1C470E1F}" srcOrd="0" destOrd="0" presId="urn:microsoft.com/office/officeart/2005/8/layout/vList2"/>
    <dgm:cxn modelId="{38ED7938-D0B7-4472-A0AC-7B4B6CA56B7F}" srcId="{4F05963B-863D-432E-98D9-BA22914F0D8C}" destId="{1FDAFE84-36C1-4D45-9D53-0E6D559FBDFD}" srcOrd="1" destOrd="0" parTransId="{F35F881A-CDA7-44FF-AF67-7C64280CAF61}" sibTransId="{9AFD3079-E252-4A3E-9E21-235768525FF4}"/>
    <dgm:cxn modelId="{33237B64-554B-47CE-B50D-F3C449E8C223}" srcId="{4F05963B-863D-432E-98D9-BA22914F0D8C}" destId="{2CF15E5C-4BA5-4188-A883-A312AF5720E6}" srcOrd="4" destOrd="0" parTransId="{2B2F5AC7-23CD-44AE-83C2-F2A16D5F2B1D}" sibTransId="{701744A4-B967-40BE-BDDF-F400C3BE2F97}"/>
    <dgm:cxn modelId="{C72F1666-9C99-3845-802B-82D4ADC4EAA8}" type="presOf" srcId="{1457F7A2-CA81-4C2F-8A54-17E40A50764D}" destId="{A8241BD3-DD09-1C45-9FBB-5E2FF99F515A}" srcOrd="0" destOrd="0" presId="urn:microsoft.com/office/officeart/2005/8/layout/vList2"/>
    <dgm:cxn modelId="{DC195BA7-F075-4848-AFC2-74ED29AFC62F}" type="presOf" srcId="{4F05963B-863D-432E-98D9-BA22914F0D8C}" destId="{7702228C-DE59-BA47-B752-07C91BC091C3}" srcOrd="0" destOrd="0" presId="urn:microsoft.com/office/officeart/2005/8/layout/vList2"/>
    <dgm:cxn modelId="{A60A2EAB-5817-4E18-B4CA-8C94A06E3A3A}" type="presOf" srcId="{2CF15E5C-4BA5-4188-A883-A312AF5720E6}" destId="{06F5FDA4-627B-4F6F-8459-0A35EF37C6EB}" srcOrd="0" destOrd="0" presId="urn:microsoft.com/office/officeart/2005/8/layout/vList2"/>
    <dgm:cxn modelId="{F16CC3AE-000D-4090-87FE-D9E2D74F2B98}" srcId="{4F05963B-863D-432E-98D9-BA22914F0D8C}" destId="{55B85FA8-54A9-4789-9512-A3B14886C71E}" srcOrd="2" destOrd="0" parTransId="{9E3F6182-9871-44F8-ACAC-24FD311D8D47}" sibTransId="{8EB3D9E2-1B3A-4A0A-818B-C6146E127878}"/>
    <dgm:cxn modelId="{2B9ED4C1-A2D3-FF4B-B82E-EFF410B230FE}" type="presOf" srcId="{1FDAFE84-36C1-4D45-9D53-0E6D559FBDFD}" destId="{819A2DCF-E0D9-CD46-B107-FD621154049A}" srcOrd="0" destOrd="0" presId="urn:microsoft.com/office/officeart/2005/8/layout/vList2"/>
    <dgm:cxn modelId="{39C920C9-3553-4E9E-8C48-D69789252D10}" srcId="{4F05963B-863D-432E-98D9-BA22914F0D8C}" destId="{1457F7A2-CA81-4C2F-8A54-17E40A50764D}" srcOrd="0" destOrd="0" parTransId="{60A3708F-E5D5-42FE-88F3-C9DF705455BE}" sibTransId="{F36DF8E8-704C-459C-B0B6-837AD74EF6D5}"/>
    <dgm:cxn modelId="{A29B5532-E40C-EA49-AEA2-902907D3AE1C}" type="presParOf" srcId="{7702228C-DE59-BA47-B752-07C91BC091C3}" destId="{A8241BD3-DD09-1C45-9FBB-5E2FF99F515A}" srcOrd="0" destOrd="0" presId="urn:microsoft.com/office/officeart/2005/8/layout/vList2"/>
    <dgm:cxn modelId="{1CB0CAAB-1F4E-8B4C-B9FB-084CBA2BAA8F}" type="presParOf" srcId="{7702228C-DE59-BA47-B752-07C91BC091C3}" destId="{B485A4CF-06AF-B240-A4EB-5ED526D865F1}" srcOrd="1" destOrd="0" presId="urn:microsoft.com/office/officeart/2005/8/layout/vList2"/>
    <dgm:cxn modelId="{4BC6A4DD-F95D-B142-9146-EEE1B7CB6109}" type="presParOf" srcId="{7702228C-DE59-BA47-B752-07C91BC091C3}" destId="{819A2DCF-E0D9-CD46-B107-FD621154049A}" srcOrd="2" destOrd="0" presId="urn:microsoft.com/office/officeart/2005/8/layout/vList2"/>
    <dgm:cxn modelId="{B85E533B-B31A-6D41-8979-F4B794DD7344}" type="presParOf" srcId="{7702228C-DE59-BA47-B752-07C91BC091C3}" destId="{B71CECD9-845F-8848-A07A-BE2A8CCB3279}" srcOrd="3" destOrd="0" presId="urn:microsoft.com/office/officeart/2005/8/layout/vList2"/>
    <dgm:cxn modelId="{4A8515E0-C3E9-564A-BFD8-44DDC89A3573}" type="presParOf" srcId="{7702228C-DE59-BA47-B752-07C91BC091C3}" destId="{594FB34E-71FE-8A43-B823-A85E1C470E1F}" srcOrd="4" destOrd="0" presId="urn:microsoft.com/office/officeart/2005/8/layout/vList2"/>
    <dgm:cxn modelId="{5F302D41-3776-C343-A321-8E07B7D5DB69}" type="presParOf" srcId="{7702228C-DE59-BA47-B752-07C91BC091C3}" destId="{69DDFFF2-0C3A-304B-B931-ECE3997113A9}" srcOrd="5" destOrd="0" presId="urn:microsoft.com/office/officeart/2005/8/layout/vList2"/>
    <dgm:cxn modelId="{7DFC6EDF-D5AD-8F4E-9A02-55A435515E17}" type="presParOf" srcId="{7702228C-DE59-BA47-B752-07C91BC091C3}" destId="{82452B5E-B1C4-B543-B97E-D5E4EE1AB417}" srcOrd="6" destOrd="0" presId="urn:microsoft.com/office/officeart/2005/8/layout/vList2"/>
    <dgm:cxn modelId="{59428694-16A5-4A57-85B4-5F30C9891F4D}" type="presParOf" srcId="{7702228C-DE59-BA47-B752-07C91BC091C3}" destId="{CE6DF80C-2D29-43E7-AF3A-2C5F73F216DE}" srcOrd="7" destOrd="0" presId="urn:microsoft.com/office/officeart/2005/8/layout/vList2"/>
    <dgm:cxn modelId="{3450F66B-0278-4FA6-977E-C85E96878EE2}" type="presParOf" srcId="{7702228C-DE59-BA47-B752-07C91BC091C3}" destId="{06F5FDA4-627B-4F6F-8459-0A35EF37C6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9533B9-F20C-4B43-B77B-8E6A00F459CD}"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C31B78-98D9-421B-9B70-BDEC6630ECF8}">
      <dgm:prSet/>
      <dgm:spPr/>
      <dgm:t>
        <a:bodyPr/>
        <a:lstStyle/>
        <a:p>
          <a:pPr>
            <a:lnSpc>
              <a:spcPct val="100000"/>
            </a:lnSpc>
            <a:defRPr cap="all"/>
          </a:pPr>
          <a:r>
            <a:rPr lang="en-US"/>
            <a:t>CAN BE USED TO PROTECT WILDLIFE ANIMALS FROM POCHERS</a:t>
          </a:r>
        </a:p>
      </dgm:t>
    </dgm:pt>
    <dgm:pt modelId="{6DB5A69D-0A7D-4C85-942F-1BCA0BB7AF8E}" type="parTrans" cxnId="{87ADAA40-6CB8-4EE5-937F-5D56EDA005FA}">
      <dgm:prSet/>
      <dgm:spPr/>
      <dgm:t>
        <a:bodyPr/>
        <a:lstStyle/>
        <a:p>
          <a:endParaRPr lang="en-US"/>
        </a:p>
      </dgm:t>
    </dgm:pt>
    <dgm:pt modelId="{D69C888C-C575-4D18-9200-5C29516DEA03}" type="sibTrans" cxnId="{87ADAA40-6CB8-4EE5-937F-5D56EDA005FA}">
      <dgm:prSet/>
      <dgm:spPr/>
      <dgm:t>
        <a:bodyPr/>
        <a:lstStyle/>
        <a:p>
          <a:endParaRPr lang="en-US"/>
        </a:p>
      </dgm:t>
    </dgm:pt>
    <dgm:pt modelId="{3D434BFB-1E2C-4A1A-B9EC-BA9F709323D7}">
      <dgm:prSet/>
      <dgm:spPr/>
      <dgm:t>
        <a:bodyPr/>
        <a:lstStyle/>
        <a:p>
          <a:pPr>
            <a:lnSpc>
              <a:spcPct val="100000"/>
            </a:lnSpc>
            <a:defRPr cap="all"/>
          </a:pPr>
          <a:r>
            <a:rPr lang="en-US" dirty="0"/>
            <a:t>CAN BE USED AS SECURITY SURVILLANCE SYSTEM IN RESTRICTED AREAS</a:t>
          </a:r>
        </a:p>
      </dgm:t>
    </dgm:pt>
    <dgm:pt modelId="{1B8690CD-CF62-4F9C-9CE6-C160002FD11B}" type="parTrans" cxnId="{5CA3607D-74AD-40FC-95B3-0EDA90F7202B}">
      <dgm:prSet/>
      <dgm:spPr/>
      <dgm:t>
        <a:bodyPr/>
        <a:lstStyle/>
        <a:p>
          <a:endParaRPr lang="en-US"/>
        </a:p>
      </dgm:t>
    </dgm:pt>
    <dgm:pt modelId="{9AADF65A-CB61-4D32-A05F-CF4D5075677E}" type="sibTrans" cxnId="{5CA3607D-74AD-40FC-95B3-0EDA90F7202B}">
      <dgm:prSet/>
      <dgm:spPr/>
      <dgm:t>
        <a:bodyPr/>
        <a:lstStyle/>
        <a:p>
          <a:endParaRPr lang="en-US"/>
        </a:p>
      </dgm:t>
    </dgm:pt>
    <dgm:pt modelId="{E2BC6752-FE08-4558-9976-E7F322F6C22D}" type="pres">
      <dgm:prSet presAssocID="{679533B9-F20C-4B43-B77B-8E6A00F459CD}" presName="root" presStyleCnt="0">
        <dgm:presLayoutVars>
          <dgm:dir/>
          <dgm:resizeHandles val="exact"/>
        </dgm:presLayoutVars>
      </dgm:prSet>
      <dgm:spPr/>
    </dgm:pt>
    <dgm:pt modelId="{F81FEA58-ACB8-49EE-9F75-4FBF92902F94}" type="pres">
      <dgm:prSet presAssocID="{F9C31B78-98D9-421B-9B70-BDEC6630ECF8}" presName="compNode" presStyleCnt="0"/>
      <dgm:spPr/>
    </dgm:pt>
    <dgm:pt modelId="{84491354-57FE-4679-BBF9-31D46BE77C68}" type="pres">
      <dgm:prSet presAssocID="{F9C31B78-98D9-421B-9B70-BDEC6630ECF8}" presName="iconBgRect" presStyleLbl="bgShp" presStyleIdx="0" presStyleCnt="2"/>
      <dgm:spPr>
        <a:prstGeom prst="round2DiagRect">
          <a:avLst>
            <a:gd name="adj1" fmla="val 29727"/>
            <a:gd name="adj2" fmla="val 0"/>
          </a:avLst>
        </a:prstGeom>
      </dgm:spPr>
    </dgm:pt>
    <dgm:pt modelId="{B1A536E5-F126-403C-AE86-2105BDB3B15B}" type="pres">
      <dgm:prSet presAssocID="{F9C31B78-98D9-421B-9B70-BDEC6630ECF8}" presName="iconRect" presStyleLbl="node1" presStyleIdx="0" presStyleCnt="2" custScaleX="103174"/>
      <dgm:spPr>
        <a:blipFill rotWithShape="1">
          <a:blip xmlns:r="http://schemas.openxmlformats.org/officeDocument/2006/relationships" r:embed="rId1"/>
          <a:srcRect/>
          <a:stretch>
            <a:fillRect/>
          </a:stretch>
        </a:blipFill>
        <a:ln>
          <a:noFill/>
        </a:ln>
      </dgm:spPr>
    </dgm:pt>
    <dgm:pt modelId="{F5775246-98B2-4284-9EA5-EAFE53B8F4EB}" type="pres">
      <dgm:prSet presAssocID="{F9C31B78-98D9-421B-9B70-BDEC6630ECF8}" presName="spaceRect" presStyleCnt="0"/>
      <dgm:spPr/>
    </dgm:pt>
    <dgm:pt modelId="{A9B28CFE-BC96-4BF0-9870-294A848935AF}" type="pres">
      <dgm:prSet presAssocID="{F9C31B78-98D9-421B-9B70-BDEC6630ECF8}" presName="textRect" presStyleLbl="revTx" presStyleIdx="0" presStyleCnt="2">
        <dgm:presLayoutVars>
          <dgm:chMax val="1"/>
          <dgm:chPref val="1"/>
        </dgm:presLayoutVars>
      </dgm:prSet>
      <dgm:spPr/>
    </dgm:pt>
    <dgm:pt modelId="{C2B42470-1A37-480F-91F7-F7A69D670C90}" type="pres">
      <dgm:prSet presAssocID="{D69C888C-C575-4D18-9200-5C29516DEA03}" presName="sibTrans" presStyleCnt="0"/>
      <dgm:spPr/>
    </dgm:pt>
    <dgm:pt modelId="{2D1278E2-10E2-4E59-886C-BC975766900C}" type="pres">
      <dgm:prSet presAssocID="{3D434BFB-1E2C-4A1A-B9EC-BA9F709323D7}" presName="compNode" presStyleCnt="0"/>
      <dgm:spPr/>
    </dgm:pt>
    <dgm:pt modelId="{9AA4E4FD-D723-439C-8136-95FF0ED5AE86}" type="pres">
      <dgm:prSet presAssocID="{3D434BFB-1E2C-4A1A-B9EC-BA9F709323D7}" presName="iconBgRect" presStyleLbl="bgShp" presStyleIdx="1" presStyleCnt="2"/>
      <dgm:spPr>
        <a:prstGeom prst="round2DiagRect">
          <a:avLst>
            <a:gd name="adj1" fmla="val 29727"/>
            <a:gd name="adj2" fmla="val 0"/>
          </a:avLst>
        </a:prstGeom>
      </dgm:spPr>
    </dgm:pt>
    <dgm:pt modelId="{E744FE49-8981-4660-ABF0-6C0AF26C6595}" type="pres">
      <dgm:prSet presAssocID="{3D434BFB-1E2C-4A1A-B9EC-BA9F709323D7}"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Lock"/>
        </a:ext>
      </dgm:extLst>
    </dgm:pt>
    <dgm:pt modelId="{2BA7EE99-A970-42C6-9416-0020C6E3AF93}" type="pres">
      <dgm:prSet presAssocID="{3D434BFB-1E2C-4A1A-B9EC-BA9F709323D7}" presName="spaceRect" presStyleCnt="0"/>
      <dgm:spPr/>
    </dgm:pt>
    <dgm:pt modelId="{30DD9A7C-C4B0-404F-A537-1CCEA567121B}" type="pres">
      <dgm:prSet presAssocID="{3D434BFB-1E2C-4A1A-B9EC-BA9F709323D7}" presName="textRect" presStyleLbl="revTx" presStyleIdx="1" presStyleCnt="2">
        <dgm:presLayoutVars>
          <dgm:chMax val="1"/>
          <dgm:chPref val="1"/>
        </dgm:presLayoutVars>
      </dgm:prSet>
      <dgm:spPr/>
    </dgm:pt>
  </dgm:ptLst>
  <dgm:cxnLst>
    <dgm:cxn modelId="{7C1BC33B-EA5A-2448-AF43-78A4A2E63F65}" type="presOf" srcId="{F9C31B78-98D9-421B-9B70-BDEC6630ECF8}" destId="{A9B28CFE-BC96-4BF0-9870-294A848935AF}" srcOrd="0" destOrd="0" presId="urn:microsoft.com/office/officeart/2018/5/layout/IconLeafLabelList"/>
    <dgm:cxn modelId="{87ADAA40-6CB8-4EE5-937F-5D56EDA005FA}" srcId="{679533B9-F20C-4B43-B77B-8E6A00F459CD}" destId="{F9C31B78-98D9-421B-9B70-BDEC6630ECF8}" srcOrd="0" destOrd="0" parTransId="{6DB5A69D-0A7D-4C85-942F-1BCA0BB7AF8E}" sibTransId="{D69C888C-C575-4D18-9200-5C29516DEA03}"/>
    <dgm:cxn modelId="{7D5DF273-8CA0-0143-8ED6-3328E0EA83C1}" type="presOf" srcId="{679533B9-F20C-4B43-B77B-8E6A00F459CD}" destId="{E2BC6752-FE08-4558-9976-E7F322F6C22D}" srcOrd="0" destOrd="0" presId="urn:microsoft.com/office/officeart/2018/5/layout/IconLeafLabelList"/>
    <dgm:cxn modelId="{D4CD0B57-629F-8A4D-82B9-1656922EA416}" type="presOf" srcId="{3D434BFB-1E2C-4A1A-B9EC-BA9F709323D7}" destId="{30DD9A7C-C4B0-404F-A537-1CCEA567121B}" srcOrd="0" destOrd="0" presId="urn:microsoft.com/office/officeart/2018/5/layout/IconLeafLabelList"/>
    <dgm:cxn modelId="{5CA3607D-74AD-40FC-95B3-0EDA90F7202B}" srcId="{679533B9-F20C-4B43-B77B-8E6A00F459CD}" destId="{3D434BFB-1E2C-4A1A-B9EC-BA9F709323D7}" srcOrd="1" destOrd="0" parTransId="{1B8690CD-CF62-4F9C-9CE6-C160002FD11B}" sibTransId="{9AADF65A-CB61-4D32-A05F-CF4D5075677E}"/>
    <dgm:cxn modelId="{32BF69A4-EECC-594E-80FB-AE3859880854}" type="presParOf" srcId="{E2BC6752-FE08-4558-9976-E7F322F6C22D}" destId="{F81FEA58-ACB8-49EE-9F75-4FBF92902F94}" srcOrd="0" destOrd="0" presId="urn:microsoft.com/office/officeart/2018/5/layout/IconLeafLabelList"/>
    <dgm:cxn modelId="{6EBD6D14-49EE-454C-9BEC-E8C24F70E328}" type="presParOf" srcId="{F81FEA58-ACB8-49EE-9F75-4FBF92902F94}" destId="{84491354-57FE-4679-BBF9-31D46BE77C68}" srcOrd="0" destOrd="0" presId="urn:microsoft.com/office/officeart/2018/5/layout/IconLeafLabelList"/>
    <dgm:cxn modelId="{F42FF96A-7461-544D-99FB-2F7F14F92581}" type="presParOf" srcId="{F81FEA58-ACB8-49EE-9F75-4FBF92902F94}" destId="{B1A536E5-F126-403C-AE86-2105BDB3B15B}" srcOrd="1" destOrd="0" presId="urn:microsoft.com/office/officeart/2018/5/layout/IconLeafLabelList"/>
    <dgm:cxn modelId="{BC2D4BE6-5E0E-B64B-BB47-872CBF4CDCFF}" type="presParOf" srcId="{F81FEA58-ACB8-49EE-9F75-4FBF92902F94}" destId="{F5775246-98B2-4284-9EA5-EAFE53B8F4EB}" srcOrd="2" destOrd="0" presId="urn:microsoft.com/office/officeart/2018/5/layout/IconLeafLabelList"/>
    <dgm:cxn modelId="{649BFB4C-3D60-6C4B-ACEC-A44E0918067D}" type="presParOf" srcId="{F81FEA58-ACB8-49EE-9F75-4FBF92902F94}" destId="{A9B28CFE-BC96-4BF0-9870-294A848935AF}" srcOrd="3" destOrd="0" presId="urn:microsoft.com/office/officeart/2018/5/layout/IconLeafLabelList"/>
    <dgm:cxn modelId="{D78A897E-9D3F-DB43-BA83-7957FFCDB99E}" type="presParOf" srcId="{E2BC6752-FE08-4558-9976-E7F322F6C22D}" destId="{C2B42470-1A37-480F-91F7-F7A69D670C90}" srcOrd="1" destOrd="0" presId="urn:microsoft.com/office/officeart/2018/5/layout/IconLeafLabelList"/>
    <dgm:cxn modelId="{613F4616-449E-AD42-90D2-566F4368B700}" type="presParOf" srcId="{E2BC6752-FE08-4558-9976-E7F322F6C22D}" destId="{2D1278E2-10E2-4E59-886C-BC975766900C}" srcOrd="2" destOrd="0" presId="urn:microsoft.com/office/officeart/2018/5/layout/IconLeafLabelList"/>
    <dgm:cxn modelId="{FEB0766B-8FF8-9F42-9B07-0E1A4C58D7DE}" type="presParOf" srcId="{2D1278E2-10E2-4E59-886C-BC975766900C}" destId="{9AA4E4FD-D723-439C-8136-95FF0ED5AE86}" srcOrd="0" destOrd="0" presId="urn:microsoft.com/office/officeart/2018/5/layout/IconLeafLabelList"/>
    <dgm:cxn modelId="{70AB321F-4CC1-154D-A9C8-2A9E21FF1147}" type="presParOf" srcId="{2D1278E2-10E2-4E59-886C-BC975766900C}" destId="{E744FE49-8981-4660-ABF0-6C0AF26C6595}" srcOrd="1" destOrd="0" presId="urn:microsoft.com/office/officeart/2018/5/layout/IconLeafLabelList"/>
    <dgm:cxn modelId="{03BE9C98-3969-7141-A2A7-74F0B42ADB1B}" type="presParOf" srcId="{2D1278E2-10E2-4E59-886C-BC975766900C}" destId="{2BA7EE99-A970-42C6-9416-0020C6E3AF93}" srcOrd="2" destOrd="0" presId="urn:microsoft.com/office/officeart/2018/5/layout/IconLeafLabelList"/>
    <dgm:cxn modelId="{1E31F87B-281D-1B43-961E-B9EAF2F78812}" type="presParOf" srcId="{2D1278E2-10E2-4E59-886C-BC975766900C}" destId="{30DD9A7C-C4B0-404F-A537-1CCEA567121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47656-1D19-7644-9EC4-A2FABBB3DC17}">
      <dsp:nvSpPr>
        <dsp:cNvPr id="0" name=""/>
        <dsp:cNvSpPr/>
      </dsp:nvSpPr>
      <dsp:spPr>
        <a:xfrm>
          <a:off x="0" y="520"/>
          <a:ext cx="695259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261240-A520-9D45-B380-B5DCA0209E2C}">
      <dsp:nvSpPr>
        <dsp:cNvPr id="0" name=""/>
        <dsp:cNvSpPr/>
      </dsp:nvSpPr>
      <dsp:spPr>
        <a:xfrm>
          <a:off x="0" y="520"/>
          <a:ext cx="6952593" cy="85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As India is a farming dependent country and farmers suffer a lot of loss due to the intrusion of the animal. </a:t>
          </a:r>
          <a:endParaRPr lang="en-US" sz="1700" kern="1200" dirty="0"/>
        </a:p>
      </dsp:txBody>
      <dsp:txXfrm>
        <a:off x="0" y="520"/>
        <a:ext cx="6952593" cy="853389"/>
      </dsp:txXfrm>
    </dsp:sp>
    <dsp:sp modelId="{2C53ABE6-2EA0-6244-82EC-D3CDA0B12F00}">
      <dsp:nvSpPr>
        <dsp:cNvPr id="0" name=""/>
        <dsp:cNvSpPr/>
      </dsp:nvSpPr>
      <dsp:spPr>
        <a:xfrm>
          <a:off x="0" y="853910"/>
          <a:ext cx="695259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259559A-FDDD-7347-AAA1-8676CE9E51D3}">
      <dsp:nvSpPr>
        <dsp:cNvPr id="0" name=""/>
        <dsp:cNvSpPr/>
      </dsp:nvSpPr>
      <dsp:spPr>
        <a:xfrm>
          <a:off x="0" y="853910"/>
          <a:ext cx="6952593" cy="85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Around 20,000 hectare of crop is damaged in India by the animals and every year it is increasing dramatically .Sometimes conflicts happens between the animal and the humans. </a:t>
          </a:r>
          <a:endParaRPr lang="en-US" sz="1700" kern="1200" dirty="0"/>
        </a:p>
      </dsp:txBody>
      <dsp:txXfrm>
        <a:off x="0" y="853910"/>
        <a:ext cx="6952593" cy="853389"/>
      </dsp:txXfrm>
    </dsp:sp>
    <dsp:sp modelId="{872F5A38-E343-BD47-8C91-27816804DE9B}">
      <dsp:nvSpPr>
        <dsp:cNvPr id="0" name=""/>
        <dsp:cNvSpPr/>
      </dsp:nvSpPr>
      <dsp:spPr>
        <a:xfrm>
          <a:off x="0" y="1707300"/>
          <a:ext cx="695259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E2B00FA-00A3-D64D-B460-3FC654C32772}">
      <dsp:nvSpPr>
        <dsp:cNvPr id="0" name=""/>
        <dsp:cNvSpPr/>
      </dsp:nvSpPr>
      <dsp:spPr>
        <a:xfrm>
          <a:off x="0" y="1707300"/>
          <a:ext cx="6952593" cy="85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Sometimes farmers use methods like electric fencing which causes harms to wildlife animals. </a:t>
          </a:r>
          <a:endParaRPr lang="en-US" sz="1700" kern="1200"/>
        </a:p>
      </dsp:txBody>
      <dsp:txXfrm>
        <a:off x="0" y="1707300"/>
        <a:ext cx="6952593" cy="853389"/>
      </dsp:txXfrm>
    </dsp:sp>
    <dsp:sp modelId="{7AA53849-7FD2-784B-89D9-BC3B55CC9272}">
      <dsp:nvSpPr>
        <dsp:cNvPr id="0" name=""/>
        <dsp:cNvSpPr/>
      </dsp:nvSpPr>
      <dsp:spPr>
        <a:xfrm>
          <a:off x="0" y="2560689"/>
          <a:ext cx="695259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0BA0173-C506-1148-AA72-0F98F800B9C4}">
      <dsp:nvSpPr>
        <dsp:cNvPr id="0" name=""/>
        <dsp:cNvSpPr/>
      </dsp:nvSpPr>
      <dsp:spPr>
        <a:xfrm>
          <a:off x="0" y="2560689"/>
          <a:ext cx="6952593" cy="85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The objective of the project is to detect the  animal in the fields or before entering the fields.</a:t>
          </a:r>
          <a:endParaRPr lang="en-US" sz="1700" kern="1200" dirty="0"/>
        </a:p>
      </dsp:txBody>
      <dsp:txXfrm>
        <a:off x="0" y="2560689"/>
        <a:ext cx="6952593" cy="853389"/>
      </dsp:txXfrm>
    </dsp:sp>
    <dsp:sp modelId="{7D0EB626-0F41-C34A-ACD1-0F5284A4A16A}">
      <dsp:nvSpPr>
        <dsp:cNvPr id="0" name=""/>
        <dsp:cNvSpPr/>
      </dsp:nvSpPr>
      <dsp:spPr>
        <a:xfrm>
          <a:off x="0" y="3414079"/>
          <a:ext cx="695259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4444716-AE25-7D42-A5C2-7C1B10B715BE}">
      <dsp:nvSpPr>
        <dsp:cNvPr id="0" name=""/>
        <dsp:cNvSpPr/>
      </dsp:nvSpPr>
      <dsp:spPr>
        <a:xfrm>
          <a:off x="0" y="3414079"/>
          <a:ext cx="6952593" cy="853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a:t>After detecting use of  different methods to scare off the animal and sending the real time data of the detected animal to farmer simultaneously. </a:t>
          </a:r>
          <a:endParaRPr lang="en-US" sz="1700" kern="1200"/>
        </a:p>
      </dsp:txBody>
      <dsp:txXfrm>
        <a:off x="0" y="3414079"/>
        <a:ext cx="6952593" cy="853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41BD3-DD09-1C45-9FBB-5E2FF99F515A}">
      <dsp:nvSpPr>
        <dsp:cNvPr id="0" name=""/>
        <dsp:cNvSpPr/>
      </dsp:nvSpPr>
      <dsp:spPr>
        <a:xfrm>
          <a:off x="0" y="58818"/>
          <a:ext cx="6589260" cy="9354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NIGHT VISION CAMERA</a:t>
          </a:r>
        </a:p>
      </dsp:txBody>
      <dsp:txXfrm>
        <a:off x="45663" y="104481"/>
        <a:ext cx="6497934" cy="844089"/>
      </dsp:txXfrm>
    </dsp:sp>
    <dsp:sp modelId="{819A2DCF-E0D9-CD46-B107-FD621154049A}">
      <dsp:nvSpPr>
        <dsp:cNvPr id="0" name=""/>
        <dsp:cNvSpPr/>
      </dsp:nvSpPr>
      <dsp:spPr>
        <a:xfrm>
          <a:off x="0" y="1106553"/>
          <a:ext cx="6589260" cy="935415"/>
        </a:xfrm>
        <a:prstGeom prst="roundRect">
          <a:avLst/>
        </a:prstGeom>
        <a:solidFill>
          <a:schemeClr val="accent5">
            <a:hueOff val="185696"/>
            <a:satOff val="5075"/>
            <a:lumOff val="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CNN TECHNOLOGY</a:t>
          </a:r>
        </a:p>
      </dsp:txBody>
      <dsp:txXfrm>
        <a:off x="45663" y="1152216"/>
        <a:ext cx="6497934" cy="844089"/>
      </dsp:txXfrm>
    </dsp:sp>
    <dsp:sp modelId="{594FB34E-71FE-8A43-B823-A85E1C470E1F}">
      <dsp:nvSpPr>
        <dsp:cNvPr id="0" name=""/>
        <dsp:cNvSpPr/>
      </dsp:nvSpPr>
      <dsp:spPr>
        <a:xfrm>
          <a:off x="0" y="2154288"/>
          <a:ext cx="6589260" cy="935415"/>
        </a:xfrm>
        <a:prstGeom prst="roundRect">
          <a:avLst/>
        </a:prstGeom>
        <a:solidFill>
          <a:schemeClr val="accent5">
            <a:hueOff val="371392"/>
            <a:satOff val="10150"/>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GSM MODULE </a:t>
          </a:r>
        </a:p>
      </dsp:txBody>
      <dsp:txXfrm>
        <a:off x="45663" y="2199951"/>
        <a:ext cx="6497934" cy="844089"/>
      </dsp:txXfrm>
    </dsp:sp>
    <dsp:sp modelId="{82452B5E-B1C4-B543-B97E-D5E4EE1AB417}">
      <dsp:nvSpPr>
        <dsp:cNvPr id="0" name=""/>
        <dsp:cNvSpPr/>
      </dsp:nvSpPr>
      <dsp:spPr>
        <a:xfrm>
          <a:off x="0" y="3202023"/>
          <a:ext cx="6589260" cy="935415"/>
        </a:xfrm>
        <a:prstGeom prst="roundRect">
          <a:avLst/>
        </a:prstGeom>
        <a:solidFill>
          <a:schemeClr val="accent5">
            <a:hueOff val="557089"/>
            <a:satOff val="15226"/>
            <a:lumOff val="6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SOLAR PANEL</a:t>
          </a:r>
        </a:p>
      </dsp:txBody>
      <dsp:txXfrm>
        <a:off x="45663" y="3247686"/>
        <a:ext cx="6497934" cy="844089"/>
      </dsp:txXfrm>
    </dsp:sp>
    <dsp:sp modelId="{06F5FDA4-627B-4F6F-8459-0A35EF37C6EB}">
      <dsp:nvSpPr>
        <dsp:cNvPr id="0" name=""/>
        <dsp:cNvSpPr/>
      </dsp:nvSpPr>
      <dsp:spPr>
        <a:xfrm>
          <a:off x="0" y="4249759"/>
          <a:ext cx="6589260" cy="935415"/>
        </a:xfrm>
        <a:prstGeom prst="roundRect">
          <a:avLst/>
        </a:prstGeom>
        <a:solidFill>
          <a:schemeClr val="accent5">
            <a:hueOff val="742785"/>
            <a:satOff val="20301"/>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ANIMAL REPELANT SYSTEM </a:t>
          </a:r>
        </a:p>
      </dsp:txBody>
      <dsp:txXfrm>
        <a:off x="45663" y="4295422"/>
        <a:ext cx="6497934"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91354-57FE-4679-BBF9-31D46BE77C68}">
      <dsp:nvSpPr>
        <dsp:cNvPr id="0" name=""/>
        <dsp:cNvSpPr/>
      </dsp:nvSpPr>
      <dsp:spPr>
        <a:xfrm>
          <a:off x="2044800"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536E5-F126-403C-AE86-2105BDB3B15B}">
      <dsp:nvSpPr>
        <dsp:cNvPr id="0" name=""/>
        <dsp:cNvSpPr/>
      </dsp:nvSpPr>
      <dsp:spPr>
        <a:xfrm>
          <a:off x="2492803" y="843669"/>
          <a:ext cx="1299992" cy="1260000"/>
        </a:xfrm>
        <a:prstGeom prst="rect">
          <a:avLst/>
        </a:prstGeom>
        <a:blipFill rotWithShape="1">
          <a:blip xmlns:r="http://schemas.openxmlformats.org/officeDocument/2006/relationships" r:embed="rId1"/>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28CFE-BC96-4BF0-9870-294A848935AF}">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CAN BE USED TO PROTECT WILDLIFE ANIMALS FROM POCHERS</a:t>
          </a:r>
        </a:p>
      </dsp:txBody>
      <dsp:txXfrm>
        <a:off x="1342800" y="3255669"/>
        <a:ext cx="3600000" cy="720000"/>
      </dsp:txXfrm>
    </dsp:sp>
    <dsp:sp modelId="{9AA4E4FD-D723-439C-8136-95FF0ED5AE86}">
      <dsp:nvSpPr>
        <dsp:cNvPr id="0" name=""/>
        <dsp:cNvSpPr/>
      </dsp:nvSpPr>
      <dsp:spPr>
        <a:xfrm>
          <a:off x="6274800"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4FE49-8981-4660-ABF0-6C0AF26C6595}">
      <dsp:nvSpPr>
        <dsp:cNvPr id="0" name=""/>
        <dsp:cNvSpPr/>
      </dsp:nvSpPr>
      <dsp:spPr>
        <a:xfrm>
          <a:off x="6742800" y="843669"/>
          <a:ext cx="1260000" cy="1260000"/>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D9A7C-C4B0-404F-A537-1CCEA567121B}">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CAN BE USED AS SECURITY SURVILLANCE SYSTEM IN RESTRICTED AREAS</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19.114"/>
    </inkml:context>
    <inkml:brush xml:id="br0">
      <inkml:brushProperty name="width" value="0.05" units="cm"/>
      <inkml:brushProperty name="height" value="0.05" units="cm"/>
    </inkml:brush>
  </inkml:definitions>
  <inkml:trace contextRef="#ctx0" brushRef="#br0">0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5:24.7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5:29.3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5:30.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5:31.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5:44.5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68,'0'2,"1"0,0 0,0 0,0 0,0 0,0 0,0 0,1 0,-1 0,1 0,-1-1,1 1,0-1,-1 1,3 1,29 20,-27-19,0-1,0 0,0 0,0 0,0-1,1 0,-1 0,1-1,0 0,-1 0,1 0,0-1,-1 0,1 0,0 0,8-3,-2-1,0 0,0-1,-1-1,0 0,0 0,0-1,11-10,-10 10,0-1,0 2,0-1,1 2,0 0,0 1,0 0,1 1,26-2,-3 2,0 3,62 6,-17 8,-54-8,56 4,256-10,-157-1,-140-2,-1-1,69-16,26-4,249 17,-224 9,-19-4,173 5,-9 44,-228-33,-4 4,112 39,-145-42,-32-12,1 0,0-1,0 0,0 0,0-1,0-1,0 0,0-1,0 0,0-1,12-3,12-6,0-1,39-20,-63 27,7-3,1 1,1 1,-1 1,1 1,20-1,106-2,-109 7,653 0,-295 2,-375-1,0 1,33 8,24 2,160-10,2 0,2 24,-9 5,-162-20,-30-4,62 3,133-25,-36 1,221 13,-191 2,-219-1,1-2,0 1,-1-2,0 1,1-2,-1 1,0-2,-1 1,1-1,9-7,-2 3,-3 2,1 0,0 2,0 0,0 1,1 0,31-2,103 5,-95 3,604 0,-440-2,-178-2,1-3,-1-1,0-2,72-23,-95 23,-3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5:47.7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6:01.7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 4,'1'-1,"0"1,-1 0,1-1,-1 1,1 0,0 0,-1-1,1 1,0 0,-1 0,1 0,0 0,-1 0,1 0,0 0,-1 0,1 0,0 0,-1 0,1 0,0 0,-1 1,1-1,0 0,-1 0,1 1,0-1,-1 0,1 1,-1-1,1 1,-1-1,1 1,-1-1,1 1,-1-1,0 1,1-1,-1 1,1 1,14 26,-9-10,-2 1,0 0,-1 0,-1 0,-1 1,0-1,-2 1,0-1,-1 0,-1 0,-9 32,-4 22,-12 136,17-105,-5 69,16-162,0-1,1 1,0-1,0 1,1-1,6 19,-6-25,0 1,0-1,0 0,1 0,0-1,0 1,0-1,0 1,0-1,1 0,-1 0,1 0,0-1,0 0,0 1,0-1,1 0,4 1,6 1,1 0,1 0,28 1,10 1,25 4,1-3,135-8,-85-1,159 1,338 3,-384 12,73 0,1451-15,-1485 16,-41-1,-208-14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6:17.5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1 342,'1047'0,"-845"-17,-129 8,24-4,-36 4,77-1,1229 12,-1339 0,-1 1,1 1,46 15,-6-3,12 0,1-4,105 3,4-2,34 1,-180-14,-31-1,-33 1,-377-10,301 2,0-4,-103-27,197 38,-7-1,0 0,0 0,0-1,1-1,-16-8,23 12,1 0,-1-1,1 1,-1-1,1 1,0-1,-1 1,1-1,0 1,-1-1,1 1,0-1,0 1,0-1,-1 0,1 1,0-1,0 1,0-1,0 0,0 1,0-1,0 1,0-1,0 0,0 1,0-1,1 1,-1-1,0 0,0 1,1-1,-1 1,0-1,1 1,-1-1,0 1,1-1,-1 1,1-1,-1 1,1 0,-1-1,1 1,-1 0,2-1,24-16,-2 6,2 1,0 1,0 1,0 2,47-7,-24 9,1 1,62 6,77 25,-134-17,0-3,57 2,-70-10,-22-1,0 2,0 0,0 0,0 2,27 7,-10 1,0-3,1 0,55 2,115-6,-170-5,407 1,-406 2,59 10,-56-5,46 1,204-9,-332 1,1 1,-1-1,1-2,-1-2,-57-13,8-5,-44-14,105 27,-1 1,0 2,0 0,-50-1,-121 8,78 2,50-4,-115-15,26 0,18 2,117 11,13 2,0-1,0 0,0-1,0 0,-24-10,20 5,0 1,-1 1,0 1,0 1,-31-4,-97 1,3 0,-268-9,331 17,33-4,-88-15,105 13,15 1,0 0,1-1,-23-10,24 9,0 1,-1 0,1 1,-27-5,-34 4,-83 5,98 1,23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6:22.5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6:28.6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20.247"/>
    </inkml:context>
    <inkml:brush xml:id="br0">
      <inkml:brushProperty name="width" value="0.05" units="cm"/>
      <inkml:brushProperty name="height" value="0.05" units="cm"/>
    </inkml:brush>
  </inkml:definitions>
  <inkml:trace contextRef="#ctx0" brushRef="#br0">0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2T15:37:34.0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2646 8483 16383,'75'-30'0,"19"-10"0,0 1 0,-3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20.729"/>
    </inkml:context>
    <inkml:brush xml:id="br0">
      <inkml:brushProperty name="width" value="0.05" units="cm"/>
      <inkml:brushProperty name="height" value="0.05" units="cm"/>
    </inkml:brush>
  </inkml:definitions>
  <inkml:trace contextRef="#ctx0" brushRef="#br0">0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21.662"/>
    </inkml:context>
    <inkml:brush xml:id="br0">
      <inkml:brushProperty name="width" value="0.05" units="cm"/>
      <inkml:brushProperty name="height" value="0.05" units="cm"/>
    </inkml:brush>
  </inkml:definitions>
  <inkml:trace contextRef="#ctx0" brushRef="#br0">0 0 9213,'0'11'0,"0"-3"0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23.862"/>
    </inkml:context>
    <inkml:brush xml:id="br0">
      <inkml:brushProperty name="width" value="0.05" units="cm"/>
      <inkml:brushProperty name="height" value="0.05" units="cm"/>
    </inkml:brush>
  </inkml:definitions>
  <inkml:trace contextRef="#ctx0" brushRef="#br0">1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37.731"/>
    </inkml:context>
    <inkml:brush xml:id="br0">
      <inkml:brushProperty name="width" value="0.05" units="cm"/>
      <inkml:brushProperty name="height" value="0.05" units="cm"/>
    </inkml:brush>
  </inkml:definitions>
  <inkml:trace contextRef="#ctx0" brushRef="#br0">0 1 24575,'7'6'0,"-2"-1"0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38.295"/>
    </inkml:context>
    <inkml:brush xml:id="br0">
      <inkml:brushProperty name="width" value="0.05" units="cm"/>
      <inkml:brushProperty name="height" value="0.05" units="cm"/>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3T13:36:38.712"/>
    </inkml:context>
    <inkml:brush xml:id="br0">
      <inkml:brushProperty name="width" value="0.05" units="cm"/>
      <inkml:brushProperty name="height" value="0.05" units="cm"/>
    </inkml:brush>
  </inkml:definitions>
  <inkml:trace contextRef="#ctx0" brushRef="#br0">1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4T18:15:18.0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1,'5'5,"1"1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89B9B-E412-4D44-A896-65D65257F13C}"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078ED-298D-B344-A77C-F2516ECC5808}" type="slidenum">
              <a:rPr lang="en-US" smtClean="0"/>
              <a:t>‹#›</a:t>
            </a:fld>
            <a:endParaRPr lang="en-US"/>
          </a:p>
        </p:txBody>
      </p:sp>
    </p:spTree>
    <p:extLst>
      <p:ext uri="{BB962C8B-B14F-4D97-AF65-F5344CB8AC3E}">
        <p14:creationId xmlns:p14="http://schemas.microsoft.com/office/powerpoint/2010/main" val="24242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E078ED-298D-B344-A77C-F2516ECC5808}" type="slidenum">
              <a:rPr lang="en-US" smtClean="0"/>
              <a:t>3</a:t>
            </a:fld>
            <a:endParaRPr lang="en-US"/>
          </a:p>
        </p:txBody>
      </p:sp>
    </p:spTree>
    <p:extLst>
      <p:ext uri="{BB962C8B-B14F-4D97-AF65-F5344CB8AC3E}">
        <p14:creationId xmlns:p14="http://schemas.microsoft.com/office/powerpoint/2010/main" val="22902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E078ED-298D-B344-A77C-F2516ECC5808}" type="slidenum">
              <a:rPr lang="en-US" smtClean="0"/>
              <a:t>9</a:t>
            </a:fld>
            <a:endParaRPr lang="en-US"/>
          </a:p>
        </p:txBody>
      </p:sp>
    </p:spTree>
    <p:extLst>
      <p:ext uri="{BB962C8B-B14F-4D97-AF65-F5344CB8AC3E}">
        <p14:creationId xmlns:p14="http://schemas.microsoft.com/office/powerpoint/2010/main" val="163552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6347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582031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87105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29A389-FE0D-42C1-9EF9-3667F466720D}"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311849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29A389-FE0D-42C1-9EF9-3667F466720D}" type="datetimeFigureOut">
              <a:rPr lang="en-US" smtClean="0"/>
              <a:pPr/>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71482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29A389-FE0D-42C1-9EF9-3667F466720D}"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66148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29A389-FE0D-42C1-9EF9-3667F466720D}" type="datetimeFigureOut">
              <a:rPr lang="en-US" smtClean="0"/>
              <a:pPr/>
              <a:t>6/29/2023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21193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29A389-FE0D-42C1-9EF9-3667F466720D}" type="datetimeFigureOut">
              <a:rPr lang="en-US" smtClean="0"/>
              <a:pPr/>
              <a:t>6/29/2023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181391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29A389-FE0D-42C1-9EF9-3667F466720D}" type="datetimeFigureOut">
              <a:rPr lang="en-US" smtClean="0"/>
              <a:pPr/>
              <a:t>6/29/2023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15877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292298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B29A389-FE0D-42C1-9EF9-3667F466720D}" type="datetimeFigureOut">
              <a:rPr lang="en-US" smtClean="0"/>
              <a:pPr/>
              <a:t>6/29/2023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F6309-656A-4988-B0DF-27D3BEC41984}" type="slidenum">
              <a:rPr lang="en-US" smtClean="0"/>
              <a:pPr/>
              <a:t>‹#›</a:t>
            </a:fld>
            <a:endParaRPr lang="en-US"/>
          </a:p>
        </p:txBody>
      </p:sp>
    </p:spTree>
    <p:extLst>
      <p:ext uri="{BB962C8B-B14F-4D97-AF65-F5344CB8AC3E}">
        <p14:creationId xmlns:p14="http://schemas.microsoft.com/office/powerpoint/2010/main" val="86746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9A389-FE0D-42C1-9EF9-3667F466720D}" type="datetimeFigureOut">
              <a:rPr lang="en-US" smtClean="0"/>
              <a:pPr/>
              <a:t>6/29/2023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F6309-656A-4988-B0DF-27D3BEC41984}" type="slidenum">
              <a:rPr lang="en-US" smtClean="0"/>
              <a:pPr/>
              <a:t>‹#›</a:t>
            </a:fld>
            <a:endParaRPr lang="en-US"/>
          </a:p>
        </p:txBody>
      </p:sp>
    </p:spTree>
    <p:extLst>
      <p:ext uri="{BB962C8B-B14F-4D97-AF65-F5344CB8AC3E}">
        <p14:creationId xmlns:p14="http://schemas.microsoft.com/office/powerpoint/2010/main" val="889402894"/>
      </p:ext>
    </p:extLst>
  </p:cSld>
  <p:clrMap bg1="lt1" tx1="dk1" bg2="lt2" tx2="dk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robu.in/product/raspberry-pi-4-model-b-with-2-gb-ram/?gclid=CjwKCAiAlfqOBhAeEiwAYi43F_53Dd0ax5c5LI6jxVGILwIXJEAkMgEfg8Fqq_JbEEUtepKQ7b4ZkRoCSbgQAvD_BwE"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amazon.in/True-Vision-Hooter-Motorcycle-Glamour/dp/B07DYPCS29/ref=sr_1_4?crid=3PTXC2FLH7QC9&amp;keywords=hooters&amp;qid=1642000016&amp;refinements=p_36%3A5814683031&amp;rnid=5814682031&amp;s=automotive&amp;sprefix=%2Cautomotive%2C342&amp;sr=1-4&amp;th=1"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2.png"/><Relationship Id="rId4" Type="http://schemas.openxmlformats.org/officeDocument/2006/relationships/customXml" Target="../ink/ink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customXml" Target="../ink/ink16.xml"/><Relationship Id="rId18" Type="http://schemas.openxmlformats.org/officeDocument/2006/relationships/customXml" Target="../ink/ink19.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customXml" Target="../ink/ink15.xml"/><Relationship Id="rId17" Type="http://schemas.openxmlformats.org/officeDocument/2006/relationships/customXml" Target="../ink/ink18.xml"/><Relationship Id="rId2" Type="http://schemas.openxmlformats.org/officeDocument/2006/relationships/image" Target="../media/image4.jpeg"/><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8.png"/><Relationship Id="rId5" Type="http://schemas.openxmlformats.org/officeDocument/2006/relationships/customXml" Target="../ink/ink10.xml"/><Relationship Id="rId15" Type="http://schemas.openxmlformats.org/officeDocument/2006/relationships/customXml" Target="../ink/ink17.xml"/><Relationship Id="rId10" Type="http://schemas.openxmlformats.org/officeDocument/2006/relationships/customXml" Target="../ink/ink14.xml"/><Relationship Id="rId4" Type="http://schemas.openxmlformats.org/officeDocument/2006/relationships/image" Target="../media/image5.png"/><Relationship Id="rId9" Type="http://schemas.openxmlformats.org/officeDocument/2006/relationships/customXml" Target="../ink/ink1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2199" y="1238865"/>
            <a:ext cx="9087569" cy="890181"/>
          </a:xfrm>
        </p:spPr>
        <p:txBody>
          <a:bodyPr>
            <a:noAutofit/>
          </a:bodyPr>
          <a:lstStyle/>
          <a:p>
            <a:pPr algn="ctr"/>
            <a:r>
              <a:rPr lang="en-US" sz="2800" b="1" dirty="0">
                <a:solidFill>
                  <a:schemeClr val="accent2">
                    <a:lumMod val="75000"/>
                  </a:schemeClr>
                </a:solidFill>
                <a:latin typeface="Abadi" panose="020B0604020104020204" pitchFamily="34" charset="0"/>
              </a:rPr>
              <a:t>Farm Field Security System</a:t>
            </a:r>
          </a:p>
        </p:txBody>
      </p:sp>
      <p:sp>
        <p:nvSpPr>
          <p:cNvPr id="3" name="Subtitle 2"/>
          <p:cNvSpPr>
            <a:spLocks noGrp="1"/>
          </p:cNvSpPr>
          <p:nvPr>
            <p:ph type="subTitle" idx="1"/>
          </p:nvPr>
        </p:nvSpPr>
        <p:spPr>
          <a:xfrm>
            <a:off x="4853942" y="1879904"/>
            <a:ext cx="7719216" cy="1143000"/>
          </a:xfrm>
        </p:spPr>
        <p:txBody>
          <a:bodyPr/>
          <a:lstStyle/>
          <a:p>
            <a:pPr algn="l"/>
            <a:endParaRPr lang="en-US" dirty="0"/>
          </a:p>
          <a:p>
            <a:pPr algn="l"/>
            <a:r>
              <a:rPr lang="en-US" dirty="0"/>
              <a:t>Project Domain:  A.I &amp; ML</a:t>
            </a:r>
          </a:p>
        </p:txBody>
      </p:sp>
      <p:sp>
        <p:nvSpPr>
          <p:cNvPr id="4" name="Subtitle 2"/>
          <p:cNvSpPr txBox="1">
            <a:spLocks/>
          </p:cNvSpPr>
          <p:nvPr/>
        </p:nvSpPr>
        <p:spPr>
          <a:xfrm>
            <a:off x="1393099" y="2881194"/>
            <a:ext cx="9205938" cy="213927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Team members:</a:t>
            </a:r>
          </a:p>
          <a:p>
            <a:r>
              <a:rPr lang="en-US" sz="2000" b="1" dirty="0"/>
              <a:t>                                AUGUTSYA </a:t>
            </a:r>
            <a:r>
              <a:rPr lang="en-US" b="1" dirty="0"/>
              <a:t> </a:t>
            </a:r>
            <a:r>
              <a:rPr lang="en-US" sz="2000" b="1" dirty="0"/>
              <a:t>PANDEY    </a:t>
            </a:r>
          </a:p>
          <a:p>
            <a:endParaRPr lang="en-US" sz="2000" b="1" dirty="0"/>
          </a:p>
          <a:p>
            <a:endParaRPr lang="en-US" b="1" dirty="0"/>
          </a:p>
          <a:p>
            <a:r>
              <a:rPr lang="en-US" b="1" dirty="0"/>
              <a:t>Section: CSE(AI&amp;ML)</a:t>
            </a:r>
          </a:p>
        </p:txBody>
      </p:sp>
      <p:sp>
        <p:nvSpPr>
          <p:cNvPr id="5" name="Title 1"/>
          <p:cNvSpPr txBox="1">
            <a:spLocks/>
          </p:cNvSpPr>
          <p:nvPr/>
        </p:nvSpPr>
        <p:spPr bwMode="auto">
          <a:xfrm>
            <a:off x="1743447" y="0"/>
            <a:ext cx="10367750" cy="10781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eaLnBrk="1" fontAlgn="base" hangingPunct="1">
              <a:lnSpc>
                <a:spcPct val="85000"/>
              </a:lnSpc>
              <a:spcBef>
                <a:spcPct val="0"/>
              </a:spcBef>
              <a:spcAft>
                <a:spcPct val="0"/>
              </a:spcAft>
              <a:defRPr sz="4000" kern="1200">
                <a:solidFill>
                  <a:schemeClr val="tx2"/>
                </a:solidFill>
                <a:latin typeface="+mj-lt"/>
                <a:ea typeface="+mj-ea"/>
                <a:cs typeface="+mj-cs"/>
              </a:defRPr>
            </a:lvl1pPr>
            <a:lvl2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2pPr>
            <a:lvl3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3pPr>
            <a:lvl4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4pPr>
            <a:lvl5pPr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lnSpc>
                <a:spcPct val="85000"/>
              </a:lnSpc>
              <a:spcBef>
                <a:spcPct val="0"/>
              </a:spcBef>
              <a:spcAft>
                <a:spcPct val="0"/>
              </a:spcAft>
              <a:defRPr sz="4400">
                <a:solidFill>
                  <a:schemeClr val="tx2"/>
                </a:solidFill>
                <a:latin typeface="Times New Roman" panose="02020603050405020304" pitchFamily="18" charset="0"/>
              </a:defRPr>
            </a:lvl9pPr>
          </a:lstStyle>
          <a:p>
            <a:r>
              <a:rPr lang="en-US" sz="3200" dirty="0">
                <a:solidFill>
                  <a:srgbClr val="FFFF00"/>
                </a:solidFill>
              </a:rPr>
              <a:t>Department of computer science ABES Engineering College, Ghaziabad, UP</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262"/>
            <a:ext cx="1501254" cy="1887758"/>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784FF3C6-081E-7A47-AF92-8197BF1536F7}"/>
                  </a:ext>
                </a:extLst>
              </p14:cNvPr>
              <p14:cNvContentPartPr/>
              <p14:nvPr/>
            </p14:nvContentPartPr>
            <p14:xfrm>
              <a:off x="2394183" y="1064343"/>
              <a:ext cx="360" cy="360"/>
            </p14:xfrm>
          </p:contentPart>
        </mc:Choice>
        <mc:Fallback xmlns="">
          <p:pic>
            <p:nvPicPr>
              <p:cNvPr id="10" name="Ink 9">
                <a:extLst>
                  <a:ext uri="{FF2B5EF4-FFF2-40B4-BE49-F238E27FC236}">
                    <a16:creationId xmlns:a16="http://schemas.microsoft.com/office/drawing/2014/main" id="{784FF3C6-081E-7A47-AF92-8197BF1536F7}"/>
                  </a:ext>
                </a:extLst>
              </p:cNvPr>
              <p:cNvPicPr/>
              <p:nvPr/>
            </p:nvPicPr>
            <p:blipFill>
              <a:blip r:embed="rId4"/>
              <a:stretch>
                <a:fillRect/>
              </a:stretch>
            </p:blipFill>
            <p:spPr>
              <a:xfrm>
                <a:off x="2385183" y="1055343"/>
                <a:ext cx="18000" cy="18000"/>
              </a:xfrm>
              <a:prstGeom prst="rect">
                <a:avLst/>
              </a:prstGeom>
            </p:spPr>
          </p:pic>
        </mc:Fallback>
      </mc:AlternateContent>
      <p:grpSp>
        <p:nvGrpSpPr>
          <p:cNvPr id="17" name="Group 16">
            <a:extLst>
              <a:ext uri="{FF2B5EF4-FFF2-40B4-BE49-F238E27FC236}">
                <a16:creationId xmlns:a16="http://schemas.microsoft.com/office/drawing/2014/main" id="{695D915D-2269-9344-B3AE-219B1C86FB98}"/>
              </a:ext>
            </a:extLst>
          </p:cNvPr>
          <p:cNvGrpSpPr/>
          <p:nvPr/>
        </p:nvGrpSpPr>
        <p:grpSpPr>
          <a:xfrm>
            <a:off x="2435943" y="735303"/>
            <a:ext cx="36000" cy="26280"/>
            <a:chOff x="2435943" y="735303"/>
            <a:chExt cx="36000" cy="26280"/>
          </a:xfrm>
        </p:grpSpPr>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E0EFA044-601E-F341-83FE-EB694420500E}"/>
                    </a:ext>
                  </a:extLst>
                </p14:cNvPr>
                <p14:cNvContentPartPr/>
                <p14:nvPr/>
              </p14:nvContentPartPr>
              <p14:xfrm>
                <a:off x="2471583" y="754383"/>
                <a:ext cx="360" cy="360"/>
              </p14:xfrm>
            </p:contentPart>
          </mc:Choice>
          <mc:Fallback xmlns="">
            <p:pic>
              <p:nvPicPr>
                <p:cNvPr id="11" name="Ink 10">
                  <a:extLst>
                    <a:ext uri="{FF2B5EF4-FFF2-40B4-BE49-F238E27FC236}">
                      <a16:creationId xmlns:a16="http://schemas.microsoft.com/office/drawing/2014/main" id="{E0EFA044-601E-F341-83FE-EB694420500E}"/>
                    </a:ext>
                  </a:extLst>
                </p:cNvPr>
                <p:cNvPicPr/>
                <p:nvPr/>
              </p:nvPicPr>
              <p:blipFill>
                <a:blip r:embed="rId4"/>
                <a:stretch>
                  <a:fillRect/>
                </a:stretch>
              </p:blipFill>
              <p:spPr>
                <a:xfrm>
                  <a:off x="2462583" y="7453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CDC1E37-3F7B-2340-AD80-3CF156841503}"/>
                    </a:ext>
                  </a:extLst>
                </p14:cNvPr>
                <p14:cNvContentPartPr/>
                <p14:nvPr/>
              </p14:nvContentPartPr>
              <p14:xfrm>
                <a:off x="2471583" y="754383"/>
                <a:ext cx="360" cy="360"/>
              </p14:xfrm>
            </p:contentPart>
          </mc:Choice>
          <mc:Fallback xmlns="">
            <p:pic>
              <p:nvPicPr>
                <p:cNvPr id="12" name="Ink 11">
                  <a:extLst>
                    <a:ext uri="{FF2B5EF4-FFF2-40B4-BE49-F238E27FC236}">
                      <a16:creationId xmlns:a16="http://schemas.microsoft.com/office/drawing/2014/main" id="{2CDC1E37-3F7B-2340-AD80-3CF156841503}"/>
                    </a:ext>
                  </a:extLst>
                </p:cNvPr>
                <p:cNvPicPr/>
                <p:nvPr/>
              </p:nvPicPr>
              <p:blipFill>
                <a:blip r:embed="rId4"/>
                <a:stretch>
                  <a:fillRect/>
                </a:stretch>
              </p:blipFill>
              <p:spPr>
                <a:xfrm>
                  <a:off x="2462583" y="7453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E2248E56-15C5-8F4E-ADBC-8F5659DD4049}"/>
                    </a:ext>
                  </a:extLst>
                </p14:cNvPr>
                <p14:cNvContentPartPr/>
                <p14:nvPr/>
              </p14:nvContentPartPr>
              <p14:xfrm>
                <a:off x="2471583" y="754383"/>
                <a:ext cx="360" cy="7200"/>
              </p14:xfrm>
            </p:contentPart>
          </mc:Choice>
          <mc:Fallback xmlns="">
            <p:pic>
              <p:nvPicPr>
                <p:cNvPr id="14" name="Ink 13">
                  <a:extLst>
                    <a:ext uri="{FF2B5EF4-FFF2-40B4-BE49-F238E27FC236}">
                      <a16:creationId xmlns:a16="http://schemas.microsoft.com/office/drawing/2014/main" id="{E2248E56-15C5-8F4E-ADBC-8F5659DD4049}"/>
                    </a:ext>
                  </a:extLst>
                </p:cNvPr>
                <p:cNvPicPr/>
                <p:nvPr/>
              </p:nvPicPr>
              <p:blipFill>
                <a:blip r:embed="rId8"/>
                <a:stretch>
                  <a:fillRect/>
                </a:stretch>
              </p:blipFill>
              <p:spPr>
                <a:xfrm>
                  <a:off x="2462583" y="745383"/>
                  <a:ext cx="18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1843BFAA-CE27-9546-BDBF-64C0D3A04CCA}"/>
                    </a:ext>
                  </a:extLst>
                </p14:cNvPr>
                <p14:cNvContentPartPr/>
                <p14:nvPr/>
              </p14:nvContentPartPr>
              <p14:xfrm>
                <a:off x="2435943" y="735303"/>
                <a:ext cx="360" cy="360"/>
              </p14:xfrm>
            </p:contentPart>
          </mc:Choice>
          <mc:Fallback xmlns="">
            <p:pic>
              <p:nvPicPr>
                <p:cNvPr id="16" name="Ink 15">
                  <a:extLst>
                    <a:ext uri="{FF2B5EF4-FFF2-40B4-BE49-F238E27FC236}">
                      <a16:creationId xmlns:a16="http://schemas.microsoft.com/office/drawing/2014/main" id="{1843BFAA-CE27-9546-BDBF-64C0D3A04CCA}"/>
                    </a:ext>
                  </a:extLst>
                </p:cNvPr>
                <p:cNvPicPr/>
                <p:nvPr/>
              </p:nvPicPr>
              <p:blipFill>
                <a:blip r:embed="rId4"/>
                <a:stretch>
                  <a:fillRect/>
                </a:stretch>
              </p:blipFill>
              <p:spPr>
                <a:xfrm>
                  <a:off x="2427303" y="726663"/>
                  <a:ext cx="18000" cy="18000"/>
                </a:xfrm>
                <a:prstGeom prst="rect">
                  <a:avLst/>
                </a:prstGeom>
              </p:spPr>
            </p:pic>
          </mc:Fallback>
        </mc:AlternateContent>
      </p:grpSp>
    </p:spTree>
    <p:extLst>
      <p:ext uri="{BB962C8B-B14F-4D97-AF65-F5344CB8AC3E}">
        <p14:creationId xmlns:p14="http://schemas.microsoft.com/office/powerpoint/2010/main" val="290539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EF62BD-3C02-9D43-B2F5-28CF32FBB2EB}"/>
              </a:ext>
            </a:extLst>
          </p:cNvPr>
          <p:cNvSpPr>
            <a:spLocks noGrp="1"/>
          </p:cNvSpPr>
          <p:nvPr>
            <p:ph type="title"/>
          </p:nvPr>
        </p:nvSpPr>
        <p:spPr>
          <a:xfrm>
            <a:off x="526773" y="247129"/>
            <a:ext cx="11018520" cy="1434415"/>
          </a:xfrm>
        </p:spPr>
        <p:txBody>
          <a:bodyPr anchor="b">
            <a:normAutofit/>
          </a:bodyPr>
          <a:lstStyle/>
          <a:p>
            <a:r>
              <a:rPr lang="en-US" sz="4800" dirty="0"/>
              <a:t>OUTPUT-:</a:t>
            </a:r>
          </a:p>
        </p:txBody>
      </p:sp>
      <p:sp>
        <p:nvSpPr>
          <p:cNvPr id="8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3D7994-8003-D34A-A768-D1863435F8AF}"/>
              </a:ext>
            </a:extLst>
          </p:cNvPr>
          <p:cNvSpPr>
            <a:spLocks noGrp="1"/>
          </p:cNvSpPr>
          <p:nvPr>
            <p:ph idx="1"/>
          </p:nvPr>
        </p:nvSpPr>
        <p:spPr>
          <a:xfrm>
            <a:off x="681350" y="1820945"/>
            <a:ext cx="6713552" cy="4119172"/>
          </a:xfrm>
        </p:spPr>
        <p:txBody>
          <a:bodyPr anchor="t">
            <a:normAutofit lnSpcReduction="10000"/>
          </a:bodyPr>
          <a:lstStyle/>
          <a:p>
            <a:r>
              <a:rPr lang="en-US" sz="2200" dirty="0"/>
              <a:t>If the animal is detected then the message will be sent to the farmer through </a:t>
            </a:r>
            <a:r>
              <a:rPr lang="en-US" sz="2200" dirty="0" err="1"/>
              <a:t>gsm</a:t>
            </a:r>
            <a:r>
              <a:rPr lang="en-US" sz="2200" dirty="0"/>
              <a:t> module and then scary hooter/repellent system will be activated .</a:t>
            </a:r>
          </a:p>
          <a:p>
            <a:pPr marL="0" indent="0">
              <a:buNone/>
            </a:pPr>
            <a:endParaRPr lang="en-US" b="1" dirty="0"/>
          </a:p>
          <a:p>
            <a:pPr marL="0" indent="0">
              <a:buNone/>
            </a:pPr>
            <a:r>
              <a:rPr lang="en-US" sz="2600" dirty="0"/>
              <a:t>GSM MODULE</a:t>
            </a:r>
            <a:endParaRPr lang="en-US" b="1" dirty="0"/>
          </a:p>
          <a:p>
            <a:r>
              <a:rPr lang="en-IN" sz="2200" dirty="0"/>
              <a:t>A GSM modem or GSM module is a hardware device that uses GSM mobile telephone technology to provide a a data link to a remote network.</a:t>
            </a:r>
          </a:p>
          <a:p>
            <a:r>
              <a:rPr lang="en-IN" sz="2200" dirty="0"/>
              <a:t>Global System for Mobile communication (GSM) is digital cellular system used for mobile devices. It is an international standard for mobile which is widely used for long distance communication.</a:t>
            </a:r>
          </a:p>
          <a:p>
            <a:pPr marL="0" indent="0">
              <a:buNone/>
            </a:pPr>
            <a:endParaRPr lang="en-IN" sz="2200" dirty="0"/>
          </a:p>
        </p:txBody>
      </p:sp>
      <p:pic>
        <p:nvPicPr>
          <p:cNvPr id="4" name="Picture 4" descr="GSM/GPRS Module with RS232 Interface – IOT, EMBEDDED TRAINING, CIRCUIT  DESIGN">
            <a:extLst>
              <a:ext uri="{FF2B5EF4-FFF2-40B4-BE49-F238E27FC236}">
                <a16:creationId xmlns:a16="http://schemas.microsoft.com/office/drawing/2014/main" id="{79154D8B-6424-CD4D-A9E5-27B0ECF7D69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95" r="-3"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70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AD85-B246-6C4E-B521-DA991DA420F6}"/>
              </a:ext>
            </a:extLst>
          </p:cNvPr>
          <p:cNvSpPr>
            <a:spLocks noGrp="1"/>
          </p:cNvSpPr>
          <p:nvPr>
            <p:ph type="title"/>
          </p:nvPr>
        </p:nvSpPr>
        <p:spPr>
          <a:xfrm>
            <a:off x="7315199" y="640080"/>
            <a:ext cx="4236719" cy="3681197"/>
          </a:xfrm>
          <a:noFill/>
        </p:spPr>
        <p:txBody>
          <a:bodyPr vert="horz" lIns="91440" tIns="45720" rIns="91440" bIns="45720" rtlCol="0" anchor="b">
            <a:normAutofit/>
          </a:bodyPr>
          <a:lstStyle/>
          <a:p>
            <a:r>
              <a:rPr lang="en-US" sz="6600" b="1" dirty="0"/>
              <a:t>FLOWCHAT OF THE PROJECT</a:t>
            </a:r>
          </a:p>
        </p:txBody>
      </p:sp>
      <p:pic>
        <p:nvPicPr>
          <p:cNvPr id="4" name="Content Placeholder 3">
            <a:extLst>
              <a:ext uri="{FF2B5EF4-FFF2-40B4-BE49-F238E27FC236}">
                <a16:creationId xmlns:a16="http://schemas.microsoft.com/office/drawing/2014/main" id="{581BEE56-53B8-814D-B327-EA11B0714AC7}"/>
              </a:ext>
            </a:extLst>
          </p:cNvPr>
          <p:cNvPicPr>
            <a:picLocks noGrp="1" noChangeAspect="1"/>
          </p:cNvPicPr>
          <p:nvPr>
            <p:ph idx="1"/>
          </p:nvPr>
        </p:nvPicPr>
        <p:blipFill rotWithShape="1">
          <a:blip r:embed="rId2"/>
          <a:srcRect t="172" r="3" b="3"/>
          <a:stretch/>
        </p:blipFill>
        <p:spPr>
          <a:xfrm>
            <a:off x="0" y="10"/>
            <a:ext cx="6977575" cy="6857990"/>
          </a:xfrm>
          <a:prstGeom prst="rect">
            <a:avLst/>
          </a:prstGeom>
        </p:spPr>
      </p:pic>
    </p:spTree>
    <p:extLst>
      <p:ext uri="{BB962C8B-B14F-4D97-AF65-F5344CB8AC3E}">
        <p14:creationId xmlns:p14="http://schemas.microsoft.com/office/powerpoint/2010/main" val="120012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DC73D-EB2F-0945-AE7C-35452B9EB029}"/>
              </a:ext>
            </a:extLst>
          </p:cNvPr>
          <p:cNvSpPr>
            <a:spLocks noGrp="1"/>
          </p:cNvSpPr>
          <p:nvPr>
            <p:ph type="title"/>
          </p:nvPr>
        </p:nvSpPr>
        <p:spPr>
          <a:xfrm>
            <a:off x="504967" y="675564"/>
            <a:ext cx="3609833" cy="5204085"/>
          </a:xfrm>
        </p:spPr>
        <p:txBody>
          <a:bodyPr>
            <a:normAutofit/>
          </a:bodyPr>
          <a:lstStyle/>
          <a:p>
            <a:r>
              <a:rPr lang="en-US"/>
              <a:t>TOOLS AND TECHNOLOGY USED</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5B263BF-EE21-4A58-9566-53A5D8203477}"/>
              </a:ext>
            </a:extLst>
          </p:cNvPr>
          <p:cNvGraphicFramePr>
            <a:graphicFrameLocks noGrp="1"/>
          </p:cNvGraphicFramePr>
          <p:nvPr>
            <p:ph idx="1"/>
            <p:extLst>
              <p:ext uri="{D42A27DB-BD31-4B8C-83A1-F6EECF244321}">
                <p14:modId xmlns:p14="http://schemas.microsoft.com/office/powerpoint/2010/main" val="3620557783"/>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86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BDC1-CF30-A643-B859-11315AED8397}"/>
              </a:ext>
            </a:extLst>
          </p:cNvPr>
          <p:cNvSpPr>
            <a:spLocks noGrp="1"/>
          </p:cNvSpPr>
          <p:nvPr>
            <p:ph type="title"/>
          </p:nvPr>
        </p:nvSpPr>
        <p:spPr/>
        <p:txBody>
          <a:bodyPr/>
          <a:lstStyle/>
          <a:p>
            <a:r>
              <a:rPr lang="en-US" dirty="0"/>
              <a:t>COST ANALYSIS</a:t>
            </a:r>
          </a:p>
        </p:txBody>
      </p:sp>
      <p:sp>
        <p:nvSpPr>
          <p:cNvPr id="3" name="Content Placeholder 2">
            <a:extLst>
              <a:ext uri="{FF2B5EF4-FFF2-40B4-BE49-F238E27FC236}">
                <a16:creationId xmlns:a16="http://schemas.microsoft.com/office/drawing/2014/main" id="{A3F1CF6A-82F7-1844-AB74-646516B9B444}"/>
              </a:ext>
            </a:extLst>
          </p:cNvPr>
          <p:cNvSpPr>
            <a:spLocks noGrp="1"/>
          </p:cNvSpPr>
          <p:nvPr>
            <p:ph idx="1"/>
          </p:nvPr>
        </p:nvSpPr>
        <p:spPr>
          <a:xfrm>
            <a:off x="926276" y="1825624"/>
            <a:ext cx="10427524" cy="4564289"/>
          </a:xfrm>
        </p:spPr>
        <p:txBody>
          <a:bodyPr>
            <a:normAutofit/>
          </a:bodyPr>
          <a:lstStyle/>
          <a:p>
            <a:pPr marL="0" indent="0">
              <a:buNone/>
            </a:pPr>
            <a:r>
              <a:rPr lang="en-US" sz="2400" dirty="0"/>
              <a:t>1-: RASPBERRY PI/ARDUNIO AND GSM MODULE</a:t>
            </a:r>
          </a:p>
          <a:p>
            <a:pPr marL="0" indent="0">
              <a:buNone/>
            </a:pPr>
            <a:r>
              <a:rPr lang="en-US" sz="2000" dirty="0">
                <a:solidFill>
                  <a:srgbClr val="0070C0"/>
                </a:solidFill>
                <a:hlinkClick r:id="rId2">
                  <a:extLst>
                    <a:ext uri="{A12FA001-AC4F-418D-AE19-62706E023703}">
                      <ahyp:hlinkClr xmlns:ahyp="http://schemas.microsoft.com/office/drawing/2018/hyperlinkcolor" val="tx"/>
                    </a:ext>
                  </a:extLst>
                </a:hlinkClick>
              </a:rPr>
              <a:t>https://robu.in/product/raspberry-pi-4-model-b-with-2-gb-ram/?gclid=CjwKCAiAlfqOBhAeEiwAYi43F_53Dd0ax5c5LI6jxVGILwIXJEAkMgEfg8Fqq_JbEEUtepKQ7b4ZkRoCSbgQAvD_BwE</a:t>
            </a:r>
            <a:endParaRPr lang="en-US" sz="2000" dirty="0">
              <a:solidFill>
                <a:srgbClr val="0070C0"/>
              </a:solidFill>
            </a:endParaRPr>
          </a:p>
          <a:p>
            <a:pPr marL="0" indent="0">
              <a:buNone/>
            </a:pPr>
            <a:r>
              <a:rPr lang="en-US" sz="2000" dirty="0">
                <a:solidFill>
                  <a:srgbClr val="0070C0"/>
                </a:solidFill>
              </a:rPr>
              <a:t>https://</a:t>
            </a:r>
            <a:r>
              <a:rPr lang="en-US" sz="2000" dirty="0" err="1">
                <a:solidFill>
                  <a:srgbClr val="0070C0"/>
                </a:solidFill>
              </a:rPr>
              <a:t>www.electronicscomp.com</a:t>
            </a:r>
            <a:r>
              <a:rPr lang="en-US" sz="2000" dirty="0">
                <a:solidFill>
                  <a:srgbClr val="0070C0"/>
                </a:solidFill>
              </a:rPr>
              <a:t>/sim900a-gsm-gprs-module-india?gclid=CjwKCAiAlfqOBhAeEiwAYi43F3OC-y6B2LERe5YN8h1buu11GwzXri36ZBrmlB2UQ0pltx-JPojQrhoC2l0QAvD_BwE</a:t>
            </a:r>
          </a:p>
          <a:p>
            <a:pPr marL="0" indent="0">
              <a:buNone/>
            </a:pPr>
            <a:endParaRPr lang="en-US" sz="2000" dirty="0">
              <a:solidFill>
                <a:schemeClr val="tx1">
                  <a:lumMod val="95000"/>
                  <a:lumOff val="5000"/>
                </a:schemeClr>
              </a:solidFill>
            </a:endParaRPr>
          </a:p>
          <a:p>
            <a:pPr marL="0" indent="0">
              <a:buNone/>
            </a:pPr>
            <a:endParaRPr lang="en-US" sz="2000" dirty="0">
              <a:solidFill>
                <a:schemeClr val="tx1">
                  <a:lumMod val="95000"/>
                  <a:lumOff val="5000"/>
                </a:schemeClr>
              </a:solidFill>
            </a:endParaRPr>
          </a:p>
        </p:txBody>
      </p:sp>
      <p:pic>
        <p:nvPicPr>
          <p:cNvPr id="1026" name="Picture 2" descr="raspberry-pi-4-model-b">
            <a:extLst>
              <a:ext uri="{FF2B5EF4-FFF2-40B4-BE49-F238E27FC236}">
                <a16:creationId xmlns:a16="http://schemas.microsoft.com/office/drawing/2014/main" id="{EC01841B-DC3D-AB43-9D0F-D63D4FEFAA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9587" y="4147457"/>
            <a:ext cx="2628900" cy="2345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9DD158-38D7-0143-93B7-2131FA86CA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5106187" y="4122737"/>
            <a:ext cx="2258281" cy="234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CE0AB7-17B5-E741-89AB-D1EC3BB178B9}"/>
              </a:ext>
            </a:extLst>
          </p:cNvPr>
          <p:cNvSpPr txBox="1"/>
          <p:nvPr/>
        </p:nvSpPr>
        <p:spPr>
          <a:xfrm>
            <a:off x="4187687" y="5115339"/>
            <a:ext cx="364202" cy="523220"/>
          </a:xfrm>
          <a:prstGeom prst="rect">
            <a:avLst/>
          </a:prstGeom>
          <a:noFill/>
        </p:spPr>
        <p:txBody>
          <a:bodyPr wrap="none" rtlCol="0">
            <a:spAutoFit/>
          </a:bodyPr>
          <a:lstStyle/>
          <a:p>
            <a:r>
              <a:rPr lang="en-US" sz="2800" dirty="0"/>
              <a:t>+</a:t>
            </a:r>
          </a:p>
        </p:txBody>
      </p:sp>
      <p:sp>
        <p:nvSpPr>
          <p:cNvPr id="5" name="TextBox 4">
            <a:extLst>
              <a:ext uri="{FF2B5EF4-FFF2-40B4-BE49-F238E27FC236}">
                <a16:creationId xmlns:a16="http://schemas.microsoft.com/office/drawing/2014/main" id="{B233D839-4816-7B49-BF21-2F4EED53DD39}"/>
              </a:ext>
            </a:extLst>
          </p:cNvPr>
          <p:cNvSpPr txBox="1"/>
          <p:nvPr/>
        </p:nvSpPr>
        <p:spPr>
          <a:xfrm>
            <a:off x="8806543" y="5312229"/>
            <a:ext cx="2588850" cy="369332"/>
          </a:xfrm>
          <a:prstGeom prst="rect">
            <a:avLst/>
          </a:prstGeom>
          <a:noFill/>
        </p:spPr>
        <p:txBody>
          <a:bodyPr wrap="none" rtlCol="0">
            <a:spAutoFit/>
          </a:bodyPr>
          <a:lstStyle/>
          <a:p>
            <a:r>
              <a:rPr lang="en-US" dirty="0"/>
              <a:t>TOTAL PRICE=</a:t>
            </a:r>
            <a:r>
              <a:rPr lang="en-US" dirty="0">
                <a:solidFill>
                  <a:srgbClr val="C00000"/>
                </a:solidFill>
              </a:rPr>
              <a:t>4000+1000</a:t>
            </a:r>
            <a:endParaRPr lang="en-US" dirty="0"/>
          </a:p>
        </p:txBody>
      </p:sp>
    </p:spTree>
    <p:extLst>
      <p:ext uri="{BB962C8B-B14F-4D97-AF65-F5344CB8AC3E}">
        <p14:creationId xmlns:p14="http://schemas.microsoft.com/office/powerpoint/2010/main" val="1132420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80D3783-DFD0-0245-B54D-6236E0B3A232}"/>
              </a:ext>
            </a:extLst>
          </p:cNvPr>
          <p:cNvSpPr>
            <a:spLocks noGrp="1"/>
          </p:cNvSpPr>
          <p:nvPr>
            <p:ph type="title"/>
          </p:nvPr>
        </p:nvSpPr>
        <p:spPr>
          <a:xfrm>
            <a:off x="1046746" y="586822"/>
            <a:ext cx="3560252" cy="1645920"/>
          </a:xfrm>
        </p:spPr>
        <p:txBody>
          <a:bodyPr>
            <a:normAutofit/>
          </a:bodyPr>
          <a:lstStyle/>
          <a:p>
            <a:r>
              <a:rPr lang="en-US" sz="3200" dirty="0"/>
              <a:t>2:-SOLAR PANEL MODULE</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824095E-4BF7-2840-8E4B-CA073CB1E8DA}"/>
              </a:ext>
            </a:extLst>
          </p:cNvPr>
          <p:cNvSpPr>
            <a:spLocks noGrp="1"/>
          </p:cNvSpPr>
          <p:nvPr>
            <p:ph idx="1"/>
          </p:nvPr>
        </p:nvSpPr>
        <p:spPr>
          <a:xfrm>
            <a:off x="5351164" y="586822"/>
            <a:ext cx="6002636" cy="1645920"/>
          </a:xfrm>
        </p:spPr>
        <p:txBody>
          <a:bodyPr anchor="ctr">
            <a:normAutofit/>
          </a:bodyPr>
          <a:lstStyle/>
          <a:p>
            <a:r>
              <a:rPr lang="en-US" sz="1800" dirty="0"/>
              <a:t>(solar </a:t>
            </a:r>
            <a:r>
              <a:rPr lang="en-US" sz="1800" dirty="0" err="1"/>
              <a:t>panel+controller+battery</a:t>
            </a:r>
            <a:r>
              <a:rPr lang="en-US" sz="1800" dirty="0"/>
              <a:t>)</a:t>
            </a:r>
          </a:p>
          <a:p>
            <a:r>
              <a:rPr lang="en-US" sz="1800" dirty="0">
                <a:solidFill>
                  <a:srgbClr val="0070C0"/>
                </a:solidFill>
              </a:rPr>
              <a:t>https://</a:t>
            </a:r>
            <a:r>
              <a:rPr lang="en-US" sz="1800" dirty="0" err="1">
                <a:solidFill>
                  <a:srgbClr val="0070C0"/>
                </a:solidFill>
              </a:rPr>
              <a:t>www.amazon.in</a:t>
            </a:r>
            <a:r>
              <a:rPr lang="en-US" sz="1800" dirty="0">
                <a:solidFill>
                  <a:srgbClr val="0070C0"/>
                </a:solidFill>
              </a:rPr>
              <a:t>/Loom-Solar-20-Watt-Lighting/</a:t>
            </a:r>
            <a:r>
              <a:rPr lang="en-US" sz="1800" dirty="0" err="1">
                <a:solidFill>
                  <a:srgbClr val="0070C0"/>
                </a:solidFill>
              </a:rPr>
              <a:t>dp</a:t>
            </a:r>
            <a:r>
              <a:rPr lang="en-US" sz="1800" dirty="0">
                <a:solidFill>
                  <a:srgbClr val="0070C0"/>
                </a:solidFill>
              </a:rPr>
              <a:t>/B07JVX4PZT/ref=pd_lpo_3?pd_rd_i=B07JVX4PZT&amp;psc=1</a:t>
            </a:r>
          </a:p>
        </p:txBody>
      </p:sp>
      <p:pic>
        <p:nvPicPr>
          <p:cNvPr id="4" name="Picture 3">
            <a:extLst>
              <a:ext uri="{FF2B5EF4-FFF2-40B4-BE49-F238E27FC236}">
                <a16:creationId xmlns:a16="http://schemas.microsoft.com/office/drawing/2014/main" id="{FF0C2EAC-D88B-CA47-A782-DD3AE1676C87}"/>
              </a:ext>
            </a:extLst>
          </p:cNvPr>
          <p:cNvPicPr>
            <a:picLocks noChangeAspect="1"/>
          </p:cNvPicPr>
          <p:nvPr/>
        </p:nvPicPr>
        <p:blipFill>
          <a:blip r:embed="rId2"/>
          <a:stretch>
            <a:fillRect/>
          </a:stretch>
        </p:blipFill>
        <p:spPr>
          <a:xfrm>
            <a:off x="557784" y="3261814"/>
            <a:ext cx="11164824" cy="2428347"/>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9D2E074-7ECE-5F47-9656-2E52A5436FA8}"/>
                  </a:ext>
                </a:extLst>
              </p14:cNvPr>
              <p14:cNvContentPartPr/>
              <p14:nvPr/>
            </p14:nvContentPartPr>
            <p14:xfrm>
              <a:off x="4821874" y="4791240"/>
              <a:ext cx="127800" cy="53640"/>
            </p14:xfrm>
          </p:contentPart>
        </mc:Choice>
        <mc:Fallback xmlns="">
          <p:pic>
            <p:nvPicPr>
              <p:cNvPr id="6" name="Ink 5">
                <a:extLst>
                  <a:ext uri="{FF2B5EF4-FFF2-40B4-BE49-F238E27FC236}">
                    <a16:creationId xmlns:a16="http://schemas.microsoft.com/office/drawing/2014/main" id="{69D2E074-7ECE-5F47-9656-2E52A5436FA8}"/>
                  </a:ext>
                </a:extLst>
              </p:cNvPr>
              <p:cNvPicPr/>
              <p:nvPr/>
            </p:nvPicPr>
            <p:blipFill>
              <a:blip r:embed="rId4"/>
              <a:stretch>
                <a:fillRect/>
              </a:stretch>
            </p:blipFill>
            <p:spPr>
              <a:xfrm>
                <a:off x="4767874" y="4683240"/>
                <a:ext cx="235440" cy="269280"/>
              </a:xfrm>
              <a:prstGeom prst="rect">
                <a:avLst/>
              </a:prstGeom>
            </p:spPr>
          </p:pic>
        </mc:Fallback>
      </mc:AlternateContent>
    </p:spTree>
    <p:extLst>
      <p:ext uri="{BB962C8B-B14F-4D97-AF65-F5344CB8AC3E}">
        <p14:creationId xmlns:p14="http://schemas.microsoft.com/office/powerpoint/2010/main" val="52842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1E58-A745-DF45-AE93-AB17F2A0C245}"/>
              </a:ext>
            </a:extLst>
          </p:cNvPr>
          <p:cNvSpPr>
            <a:spLocks noGrp="1"/>
          </p:cNvSpPr>
          <p:nvPr>
            <p:ph type="title"/>
          </p:nvPr>
        </p:nvSpPr>
        <p:spPr/>
        <p:txBody>
          <a:bodyPr>
            <a:normAutofit/>
          </a:bodyPr>
          <a:lstStyle/>
          <a:p>
            <a:r>
              <a:rPr lang="en-US" sz="2400" dirty="0"/>
              <a:t>CAMERA AND HOOTERS</a:t>
            </a:r>
          </a:p>
        </p:txBody>
      </p:sp>
      <p:sp>
        <p:nvSpPr>
          <p:cNvPr id="3" name="Content Placeholder 2">
            <a:extLst>
              <a:ext uri="{FF2B5EF4-FFF2-40B4-BE49-F238E27FC236}">
                <a16:creationId xmlns:a16="http://schemas.microsoft.com/office/drawing/2014/main" id="{E85251F5-0CF7-7C43-9C68-CEEFD943875E}"/>
              </a:ext>
            </a:extLst>
          </p:cNvPr>
          <p:cNvSpPr>
            <a:spLocks noGrp="1"/>
          </p:cNvSpPr>
          <p:nvPr>
            <p:ph idx="1"/>
          </p:nvPr>
        </p:nvSpPr>
        <p:spPr>
          <a:xfrm>
            <a:off x="696686" y="1516063"/>
            <a:ext cx="10515600" cy="4351338"/>
          </a:xfrm>
        </p:spPr>
        <p:txBody>
          <a:bodyPr>
            <a:normAutofit/>
          </a:bodyPr>
          <a:lstStyle/>
          <a:p>
            <a:r>
              <a:rPr lang="en-US" sz="2000" dirty="0">
                <a:solidFill>
                  <a:srgbClr val="0070C0"/>
                </a:solidFill>
                <a:hlinkClick r:id="rId2">
                  <a:extLst>
                    <a:ext uri="{A12FA001-AC4F-418D-AE19-62706E023703}">
                      <ahyp:hlinkClr xmlns:ahyp="http://schemas.microsoft.com/office/drawing/2018/hyperlinkcolor" val="tx"/>
                    </a:ext>
                  </a:extLst>
                </a:hlinkClick>
              </a:rPr>
              <a:t>https://www.amazon.in/True-Vision-Hooter-Motorcycle-Glamour/dp/B07DYPCS29/ref=sr_1_4?crid=3PTXC2FLH7QC9&amp;keywords=hooters&amp;qid=1642000016&amp;refinements=p_36%3A5814683031&amp;rnid=5814682031&amp;s=automotive&amp;sprefix=%2Cautomotive%2C342&amp;sr=1-4&amp;th=1</a:t>
            </a:r>
            <a:endParaRPr lang="en-US" sz="2000" dirty="0">
              <a:solidFill>
                <a:srgbClr val="0070C0"/>
              </a:solidFill>
            </a:endParaRPr>
          </a:p>
          <a:p>
            <a:r>
              <a:rPr lang="en-US" sz="2000" dirty="0">
                <a:solidFill>
                  <a:srgbClr val="0070C0"/>
                </a:solidFill>
              </a:rPr>
              <a:t>https://</a:t>
            </a:r>
            <a:r>
              <a:rPr lang="en-US" sz="2000" dirty="0" err="1">
                <a:solidFill>
                  <a:srgbClr val="0070C0"/>
                </a:solidFill>
              </a:rPr>
              <a:t>www.electronicscomp.com</a:t>
            </a:r>
            <a:r>
              <a:rPr lang="en-US" sz="2000" dirty="0">
                <a:solidFill>
                  <a:srgbClr val="0070C0"/>
                </a:solidFill>
              </a:rPr>
              <a:t>/raspberry-pi-infrared-ir-night-vision-surveillance-camera-module-500w-webcam?gclid=CjwKCAiAlfqOBhAeEiwAYi43F2qfeuD5AUpsObdJ1H9L-DchY5I9m2gi2DKaB498y8derDbKU4j9ehoCiC0QAvD_BwE</a:t>
            </a:r>
          </a:p>
          <a:p>
            <a:endParaRPr lang="en-US" sz="2000" dirty="0">
              <a:solidFill>
                <a:srgbClr val="0070C0"/>
              </a:solidFill>
            </a:endParaRPr>
          </a:p>
          <a:p>
            <a:endParaRPr lang="en-US" sz="2000" dirty="0">
              <a:solidFill>
                <a:srgbClr val="0070C0"/>
              </a:solidFill>
            </a:endParaRPr>
          </a:p>
          <a:p>
            <a:pPr marL="0" indent="0">
              <a:buNone/>
            </a:pPr>
            <a:r>
              <a:rPr lang="en-US" sz="2000" dirty="0">
                <a:solidFill>
                  <a:srgbClr val="0070C0"/>
                </a:solidFill>
              </a:rPr>
              <a:t> </a:t>
            </a:r>
          </a:p>
        </p:txBody>
      </p:sp>
      <p:pic>
        <p:nvPicPr>
          <p:cNvPr id="2050" name="Picture 2" descr="Fire Alarm Hooter, Voltage : 20 - 26 V.D.C. at best price in Nagpur  Maharashtra from Sunil Fire Services Nagpur | ID:3764643">
            <a:extLst>
              <a:ext uri="{FF2B5EF4-FFF2-40B4-BE49-F238E27FC236}">
                <a16:creationId xmlns:a16="http://schemas.microsoft.com/office/drawing/2014/main" id="{3B9CDDAF-B50F-7D41-9CFF-A8B0A5F9E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5512" y="3837769"/>
            <a:ext cx="2256656" cy="22566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8A96E91-E90A-A946-8611-1043DB3973C6}"/>
              </a:ext>
            </a:extLst>
          </p:cNvPr>
          <p:cNvPicPr>
            <a:picLocks noChangeAspect="1"/>
          </p:cNvPicPr>
          <p:nvPr/>
        </p:nvPicPr>
        <p:blipFill>
          <a:blip r:embed="rId4"/>
          <a:stretch>
            <a:fillRect/>
          </a:stretch>
        </p:blipFill>
        <p:spPr>
          <a:xfrm>
            <a:off x="1648425" y="4068933"/>
            <a:ext cx="2416432" cy="1794329"/>
          </a:xfrm>
          <a:prstGeom prst="rect">
            <a:avLst/>
          </a:prstGeom>
        </p:spPr>
      </p:pic>
      <p:sp>
        <p:nvSpPr>
          <p:cNvPr id="6" name="TextBox 5">
            <a:extLst>
              <a:ext uri="{FF2B5EF4-FFF2-40B4-BE49-F238E27FC236}">
                <a16:creationId xmlns:a16="http://schemas.microsoft.com/office/drawing/2014/main" id="{DE258B8A-A9F5-0040-8985-E6868E81A2D1}"/>
              </a:ext>
            </a:extLst>
          </p:cNvPr>
          <p:cNvSpPr txBox="1"/>
          <p:nvPr/>
        </p:nvSpPr>
        <p:spPr>
          <a:xfrm>
            <a:off x="4399459" y="4781432"/>
            <a:ext cx="300082"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79521299-B1E6-A044-ADE8-70A6BA15FCE6}"/>
              </a:ext>
            </a:extLst>
          </p:cNvPr>
          <p:cNvSpPr txBox="1"/>
          <p:nvPr/>
        </p:nvSpPr>
        <p:spPr>
          <a:xfrm>
            <a:off x="8805910" y="4966097"/>
            <a:ext cx="2401298" cy="369332"/>
          </a:xfrm>
          <a:prstGeom prst="rect">
            <a:avLst/>
          </a:prstGeom>
          <a:noFill/>
        </p:spPr>
        <p:txBody>
          <a:bodyPr wrap="none" rtlCol="0">
            <a:spAutoFit/>
          </a:bodyPr>
          <a:lstStyle/>
          <a:p>
            <a:r>
              <a:rPr lang="en-US" dirty="0"/>
              <a:t>TOTAL PRICE=</a:t>
            </a:r>
            <a:r>
              <a:rPr lang="en-US" dirty="0">
                <a:solidFill>
                  <a:srgbClr val="C00000"/>
                </a:solidFill>
              </a:rPr>
              <a:t>1200+500</a:t>
            </a:r>
          </a:p>
        </p:txBody>
      </p:sp>
    </p:spTree>
    <p:extLst>
      <p:ext uri="{BB962C8B-B14F-4D97-AF65-F5344CB8AC3E}">
        <p14:creationId xmlns:p14="http://schemas.microsoft.com/office/powerpoint/2010/main" val="230433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6">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EB564-5AA4-DC48-A1AB-F2912F095223}"/>
              </a:ext>
            </a:extLst>
          </p:cNvPr>
          <p:cNvSpPr>
            <a:spLocks noGrp="1"/>
          </p:cNvSpPr>
          <p:nvPr>
            <p:ph type="title"/>
          </p:nvPr>
        </p:nvSpPr>
        <p:spPr>
          <a:xfrm>
            <a:off x="838200" y="459863"/>
            <a:ext cx="10515600" cy="1004594"/>
          </a:xfrm>
        </p:spPr>
        <p:txBody>
          <a:bodyPr>
            <a:normAutofit/>
          </a:bodyPr>
          <a:lstStyle/>
          <a:p>
            <a:pPr algn="ctr"/>
            <a:r>
              <a:rPr lang="en-US" b="1" dirty="0">
                <a:solidFill>
                  <a:srgbClr val="FFFFFF"/>
                </a:solidFill>
              </a:rPr>
              <a:t>FUTURE SCOPE</a:t>
            </a:r>
          </a:p>
        </p:txBody>
      </p:sp>
      <p:sp>
        <p:nvSpPr>
          <p:cNvPr id="32" name="Rectangle: Rounded Corners 2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48E45F82-1C43-4692-B127-764A988AFE71}"/>
              </a:ext>
            </a:extLst>
          </p:cNvPr>
          <p:cNvGraphicFramePr>
            <a:graphicFrameLocks noGrp="1"/>
          </p:cNvGraphicFramePr>
          <p:nvPr>
            <p:ph idx="1"/>
            <p:extLst>
              <p:ext uri="{D42A27DB-BD31-4B8C-83A1-F6EECF244321}">
                <p14:modId xmlns:p14="http://schemas.microsoft.com/office/powerpoint/2010/main" val="2131338412"/>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297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34C71726-F75D-EE4A-83E8-BA9D46DD7770}"/>
              </a:ext>
            </a:extLst>
          </p:cNvPr>
          <p:cNvSpPr txBox="1"/>
          <p:nvPr/>
        </p:nvSpPr>
        <p:spPr>
          <a:xfrm>
            <a:off x="477981" y="1122363"/>
            <a:ext cx="4023360"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kern="1200">
                <a:solidFill>
                  <a:schemeClr val="tx1"/>
                </a:solidFill>
                <a:latin typeface="+mj-lt"/>
                <a:ea typeface="+mj-ea"/>
                <a:cs typeface="+mj-cs"/>
              </a:rPr>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andshake">
            <a:extLst>
              <a:ext uri="{FF2B5EF4-FFF2-40B4-BE49-F238E27FC236}">
                <a16:creationId xmlns:a16="http://schemas.microsoft.com/office/drawing/2014/main" id="{05872A16-B261-45C8-A2F2-AC3E0CFD4F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94473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66952" y="1204108"/>
            <a:ext cx="2669406" cy="1781175"/>
          </a:xfrm>
        </p:spPr>
        <p:txBody>
          <a:bodyPr>
            <a:normAutofit/>
          </a:bodyPr>
          <a:lstStyle/>
          <a:p>
            <a:r>
              <a:rPr lang="en-US" sz="3200" dirty="0">
                <a:solidFill>
                  <a:srgbClr val="FFFFFF"/>
                </a:solidFill>
              </a:rPr>
              <a:t>Contents</a:t>
            </a:r>
          </a:p>
        </p:txBody>
      </p:sp>
      <p:sp>
        <p:nvSpPr>
          <p:cNvPr id="3" name="Content Placeholder 2"/>
          <p:cNvSpPr>
            <a:spLocks noGrp="1"/>
          </p:cNvSpPr>
          <p:nvPr>
            <p:ph idx="1"/>
          </p:nvPr>
        </p:nvSpPr>
        <p:spPr>
          <a:xfrm>
            <a:off x="966951" y="3355130"/>
            <a:ext cx="2669407" cy="2427333"/>
          </a:xfrm>
        </p:spPr>
        <p:txBody>
          <a:bodyPr>
            <a:normAutofit fontScale="92500" lnSpcReduction="10000"/>
          </a:bodyPr>
          <a:lstStyle/>
          <a:p>
            <a:r>
              <a:rPr lang="en-US" sz="2000" dirty="0"/>
              <a:t>ABSTRACT</a:t>
            </a:r>
          </a:p>
          <a:p>
            <a:r>
              <a:rPr lang="en-US" sz="2000" dirty="0"/>
              <a:t>INTRODUCTION</a:t>
            </a:r>
          </a:p>
          <a:p>
            <a:r>
              <a:rPr lang="en-US" sz="2000" dirty="0"/>
              <a:t>LITERATURE SURVEY</a:t>
            </a:r>
          </a:p>
          <a:p>
            <a:r>
              <a:rPr lang="en-US" sz="2000" dirty="0"/>
              <a:t>METHODLOGY</a:t>
            </a:r>
          </a:p>
          <a:p>
            <a:r>
              <a:rPr lang="en-US" sz="2000" dirty="0"/>
              <a:t>TOOLS/TECHNOLOGY USED</a:t>
            </a:r>
          </a:p>
          <a:p>
            <a:r>
              <a:rPr lang="en-US" sz="2000" dirty="0"/>
              <a:t>COST ANALYSIS</a:t>
            </a:r>
          </a:p>
        </p:txBody>
      </p:sp>
      <p:sp>
        <p:nvSpPr>
          <p:cNvPr id="4" name="AutoShape 2" descr="AI/ML Models 101: What Is a Model? - OspreyData">
            <a:extLst>
              <a:ext uri="{FF2B5EF4-FFF2-40B4-BE49-F238E27FC236}">
                <a16:creationId xmlns:a16="http://schemas.microsoft.com/office/drawing/2014/main" id="{E6BF5FEC-1448-2843-8906-B086C5544E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68E400EF-20C7-4610-8317-9272CED62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311" y="1800665"/>
            <a:ext cx="6311265" cy="4248443"/>
          </a:xfrm>
          <a:prstGeom prst="rect">
            <a:avLst/>
          </a:prstGeom>
        </p:spPr>
      </p:pic>
    </p:spTree>
    <p:extLst>
      <p:ext uri="{BB962C8B-B14F-4D97-AF65-F5344CB8AC3E}">
        <p14:creationId xmlns:p14="http://schemas.microsoft.com/office/powerpoint/2010/main" val="3938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85">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528" y="358156"/>
            <a:ext cx="10141799" cy="1300554"/>
          </a:xfrm>
        </p:spPr>
        <p:txBody>
          <a:bodyPr anchor="b">
            <a:normAutofit/>
          </a:bodyPr>
          <a:lstStyle/>
          <a:p>
            <a:r>
              <a:rPr lang="en-US" sz="4800" dirty="0"/>
              <a:t>                     INTRODUCTION</a:t>
            </a:r>
          </a:p>
        </p:txBody>
      </p:sp>
      <p:sp>
        <p:nvSpPr>
          <p:cNvPr id="97" name="Rectangle 8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8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647545D-2757-4417-9003-1EC37A628D61}"/>
              </a:ext>
            </a:extLst>
          </p:cNvPr>
          <p:cNvGraphicFramePr>
            <a:graphicFrameLocks noGrp="1"/>
          </p:cNvGraphicFramePr>
          <p:nvPr>
            <p:ph idx="1"/>
            <p:extLst>
              <p:ext uri="{D42A27DB-BD31-4B8C-83A1-F6EECF244321}">
                <p14:modId xmlns:p14="http://schemas.microsoft.com/office/powerpoint/2010/main" val="3866804320"/>
              </p:ext>
            </p:extLst>
          </p:nvPr>
        </p:nvGraphicFramePr>
        <p:xfrm>
          <a:off x="4256690" y="2203079"/>
          <a:ext cx="6952593" cy="4267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B59D08D0-BE06-291E-4F46-1536FE09B48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830" y="2984778"/>
            <a:ext cx="3709030" cy="2512877"/>
          </a:xfrm>
          <a:prstGeom prst="rect">
            <a:avLst/>
          </a:prstGeom>
        </p:spPr>
      </p:pic>
    </p:spTree>
    <p:extLst>
      <p:ext uri="{BB962C8B-B14F-4D97-AF65-F5344CB8AC3E}">
        <p14:creationId xmlns:p14="http://schemas.microsoft.com/office/powerpoint/2010/main" val="162856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A55C8-BA48-3A49-91B7-460236625ECC}"/>
              </a:ext>
            </a:extLst>
          </p:cNvPr>
          <p:cNvSpPr>
            <a:spLocks noGrp="1"/>
          </p:cNvSpPr>
          <p:nvPr>
            <p:ph type="title"/>
          </p:nvPr>
        </p:nvSpPr>
        <p:spPr>
          <a:xfrm>
            <a:off x="808638" y="386930"/>
            <a:ext cx="9236700" cy="1188950"/>
          </a:xfrm>
        </p:spPr>
        <p:txBody>
          <a:bodyPr anchor="b">
            <a:normAutofit/>
          </a:bodyPr>
          <a:lstStyle/>
          <a:p>
            <a:r>
              <a:rPr lang="en-US" sz="5400" dirty="0"/>
              <a:t>                   ABSTRACT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EA30-FA8A-264C-B123-B0AFFDFABE82}"/>
              </a:ext>
            </a:extLst>
          </p:cNvPr>
          <p:cNvSpPr>
            <a:spLocks noGrp="1"/>
          </p:cNvSpPr>
          <p:nvPr>
            <p:ph idx="1"/>
          </p:nvPr>
        </p:nvSpPr>
        <p:spPr>
          <a:xfrm>
            <a:off x="793660" y="2599509"/>
            <a:ext cx="10143668" cy="3435531"/>
          </a:xfrm>
        </p:spPr>
        <p:txBody>
          <a:bodyPr anchor="ctr">
            <a:normAutofit lnSpcReduction="10000"/>
          </a:bodyPr>
          <a:lstStyle/>
          <a:p>
            <a:r>
              <a:rPr lang="en-IN" dirty="0"/>
              <a:t> A cost effective system which will monitor the field .</a:t>
            </a:r>
          </a:p>
          <a:p>
            <a:r>
              <a:rPr lang="en-IN" sz="2400" dirty="0"/>
              <a:t> </a:t>
            </a:r>
            <a:r>
              <a:rPr lang="en-IN" dirty="0"/>
              <a:t>Whenever presence of animal is sensed by the its motion it will trigger to capture the image. </a:t>
            </a:r>
            <a:endParaRPr lang="en-IN" sz="2400" dirty="0"/>
          </a:p>
          <a:p>
            <a:r>
              <a:rPr lang="en-IN" dirty="0"/>
              <a:t>After the image is captured then it will be classified using a Convolutional Neural Network (CNN) and will detect different animal according to the area in which system is implemented .</a:t>
            </a:r>
          </a:p>
          <a:p>
            <a:r>
              <a:rPr lang="en-IN" dirty="0"/>
              <a:t>After the animal is detected the message of presence of animal’s information is sent to the farmer using a gsm module </a:t>
            </a:r>
            <a:endParaRPr lang="en-IN" sz="2400" dirty="0"/>
          </a:p>
          <a:p>
            <a:endParaRPr lang="en-IN" sz="2400" dirty="0"/>
          </a:p>
          <a:p>
            <a:endParaRPr lang="en-IN" sz="2400" dirty="0"/>
          </a:p>
        </p:txBody>
      </p:sp>
    </p:spTree>
    <p:extLst>
      <p:ext uri="{BB962C8B-B14F-4D97-AF65-F5344CB8AC3E}">
        <p14:creationId xmlns:p14="http://schemas.microsoft.com/office/powerpoint/2010/main" val="410855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8FB30DE-A100-96F0-D99B-0FC67031CEED}"/>
              </a:ext>
            </a:extLst>
          </p:cNvPr>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a:p>
          <a:p>
            <a:r>
              <a:rPr lang="en-IN" dirty="0"/>
              <a:t>A GSM module or a GPRS module is a chip or circuit that will be used to establish communication between a mobile device </a:t>
            </a:r>
          </a:p>
          <a:p>
            <a:r>
              <a:rPr lang="en-IN" dirty="0"/>
              <a:t>Both the system will be combined together and will run on a raspberry pi, which will act as a processing unit for the system and predicts the animal. </a:t>
            </a:r>
          </a:p>
          <a:p>
            <a:r>
              <a:rPr lang="en-IN" dirty="0"/>
              <a:t>The whole system will work on solar power </a:t>
            </a:r>
          </a:p>
          <a:p>
            <a:endParaRPr lang="en-IN" dirty="0"/>
          </a:p>
          <a:p>
            <a:endParaRPr lang="en-IN" dirty="0"/>
          </a:p>
          <a:p>
            <a:endParaRPr lang="en-IN" dirty="0"/>
          </a:p>
          <a:p>
            <a:endParaRPr lang="en-IN"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7C92365-14B9-824B-A6A0-091E4B1317E4}"/>
                  </a:ext>
                </a:extLst>
              </p14:cNvPr>
              <p14:cNvContentPartPr/>
              <p14:nvPr/>
            </p14:nvContentPartPr>
            <p14:xfrm>
              <a:off x="6535263" y="1982343"/>
              <a:ext cx="4320" cy="4320"/>
            </p14:xfrm>
          </p:contentPart>
        </mc:Choice>
        <mc:Fallback xmlns="">
          <p:pic>
            <p:nvPicPr>
              <p:cNvPr id="4" name="Ink 3">
                <a:extLst>
                  <a:ext uri="{FF2B5EF4-FFF2-40B4-BE49-F238E27FC236}">
                    <a16:creationId xmlns:a16="http://schemas.microsoft.com/office/drawing/2014/main" id="{07C92365-14B9-824B-A6A0-091E4B1317E4}"/>
                  </a:ext>
                </a:extLst>
              </p:cNvPr>
              <p:cNvPicPr/>
              <p:nvPr/>
            </p:nvPicPr>
            <p:blipFill>
              <a:blip r:embed="rId3"/>
              <a:stretch>
                <a:fillRect/>
              </a:stretch>
            </p:blipFill>
            <p:spPr>
              <a:xfrm>
                <a:off x="6526263" y="1973703"/>
                <a:ext cx="219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C9B87A0-273D-9440-8B63-890371CBECCF}"/>
                  </a:ext>
                </a:extLst>
              </p14:cNvPr>
              <p14:cNvContentPartPr/>
              <p14:nvPr/>
            </p14:nvContentPartPr>
            <p14:xfrm>
              <a:off x="6465783" y="1204023"/>
              <a:ext cx="360" cy="360"/>
            </p14:xfrm>
          </p:contentPart>
        </mc:Choice>
        <mc:Fallback xmlns="">
          <p:pic>
            <p:nvPicPr>
              <p:cNvPr id="5" name="Ink 4">
                <a:extLst>
                  <a:ext uri="{FF2B5EF4-FFF2-40B4-BE49-F238E27FC236}">
                    <a16:creationId xmlns:a16="http://schemas.microsoft.com/office/drawing/2014/main" id="{2C9B87A0-273D-9440-8B63-890371CBECCF}"/>
                  </a:ext>
                </a:extLst>
              </p:cNvPr>
              <p:cNvPicPr/>
              <p:nvPr/>
            </p:nvPicPr>
            <p:blipFill>
              <a:blip r:embed="rId5"/>
              <a:stretch>
                <a:fillRect/>
              </a:stretch>
            </p:blipFill>
            <p:spPr>
              <a:xfrm>
                <a:off x="6456783" y="11950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0D5074D-030D-6B47-AE8C-E4D54E59CD3A}"/>
                  </a:ext>
                </a:extLst>
              </p14:cNvPr>
              <p14:cNvContentPartPr/>
              <p14:nvPr/>
            </p14:nvContentPartPr>
            <p14:xfrm>
              <a:off x="6198303" y="1002063"/>
              <a:ext cx="360" cy="360"/>
            </p14:xfrm>
          </p:contentPart>
        </mc:Choice>
        <mc:Fallback xmlns="">
          <p:pic>
            <p:nvPicPr>
              <p:cNvPr id="6" name="Ink 5">
                <a:extLst>
                  <a:ext uri="{FF2B5EF4-FFF2-40B4-BE49-F238E27FC236}">
                    <a16:creationId xmlns:a16="http://schemas.microsoft.com/office/drawing/2014/main" id="{90D5074D-030D-6B47-AE8C-E4D54E59CD3A}"/>
                  </a:ext>
                </a:extLst>
              </p:cNvPr>
              <p:cNvPicPr/>
              <p:nvPr/>
            </p:nvPicPr>
            <p:blipFill>
              <a:blip r:embed="rId5"/>
              <a:stretch>
                <a:fillRect/>
              </a:stretch>
            </p:blipFill>
            <p:spPr>
              <a:xfrm>
                <a:off x="6189663" y="993423"/>
                <a:ext cx="18000" cy="18000"/>
              </a:xfrm>
              <a:prstGeom prst="rect">
                <a:avLst/>
              </a:prstGeom>
            </p:spPr>
          </p:pic>
        </mc:Fallback>
      </mc:AlternateContent>
    </p:spTree>
    <p:extLst>
      <p:ext uri="{BB962C8B-B14F-4D97-AF65-F5344CB8AC3E}">
        <p14:creationId xmlns:p14="http://schemas.microsoft.com/office/powerpoint/2010/main" val="99464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615-638E-4DF4-8E14-1A516FC26D27}"/>
              </a:ext>
            </a:extLst>
          </p:cNvPr>
          <p:cNvSpPr>
            <a:spLocks noGrp="1"/>
          </p:cNvSpPr>
          <p:nvPr>
            <p:ph type="title"/>
          </p:nvPr>
        </p:nvSpPr>
        <p:spPr/>
        <p:txBody>
          <a:bodyPr>
            <a:normAutofit/>
          </a:bodyPr>
          <a:lstStyle/>
          <a:p>
            <a:r>
              <a:rPr lang="en-IN" sz="5400" b="1" dirty="0">
                <a:solidFill>
                  <a:schemeClr val="accent6">
                    <a:lumMod val="60000"/>
                    <a:lumOff val="40000"/>
                  </a:schemeClr>
                </a:solidFill>
                <a:effectLst/>
                <a:ea typeface="Times New Roman" panose="02020603050405020304" pitchFamily="18" charset="0"/>
              </a:rPr>
              <a:t>                 </a:t>
            </a:r>
            <a:r>
              <a:rPr lang="en-IN" sz="5400" b="1" dirty="0">
                <a:effectLst/>
                <a:ea typeface="Times New Roman" panose="02020603050405020304" pitchFamily="18" charset="0"/>
              </a:rPr>
              <a:t>Literature Survey</a:t>
            </a:r>
            <a:endParaRPr lang="en-IN" sz="5400" dirty="0"/>
          </a:p>
        </p:txBody>
      </p:sp>
      <p:sp>
        <p:nvSpPr>
          <p:cNvPr id="3" name="Content Placeholder 2">
            <a:extLst>
              <a:ext uri="{FF2B5EF4-FFF2-40B4-BE49-F238E27FC236}">
                <a16:creationId xmlns:a16="http://schemas.microsoft.com/office/drawing/2014/main" id="{C290ABA3-2ABF-7BD4-9DB2-E8743C4E5115}"/>
              </a:ext>
            </a:extLst>
          </p:cNvPr>
          <p:cNvSpPr>
            <a:spLocks noGrp="1"/>
          </p:cNvSpPr>
          <p:nvPr>
            <p:ph idx="1"/>
          </p:nvPr>
        </p:nvSpPr>
        <p:spPr/>
        <p:txBody>
          <a:bodyPr>
            <a:normAutofit/>
          </a:bodyPr>
          <a:lstStyle/>
          <a:p>
            <a:pPr marL="0" indent="0" algn="just">
              <a:buNone/>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 </a:t>
            </a:r>
          </a:p>
          <a:p>
            <a:pPr algn="just"/>
            <a:r>
              <a:rPr lang="en-IN" sz="1800" dirty="0">
                <a:effectLst/>
                <a:latin typeface="Calibri "/>
                <a:ea typeface="Times New Roman" panose="02020603050405020304" pitchFamily="18" charset="0"/>
              </a:rPr>
              <a:t>Using intelligent surveillance to protect crops from animals. Mriganka </a:t>
            </a:r>
            <a:r>
              <a:rPr lang="en-IN" sz="1800" dirty="0" err="1">
                <a:effectLst/>
                <a:latin typeface="Calibri "/>
                <a:ea typeface="Times New Roman" panose="02020603050405020304" pitchFamily="18" charset="0"/>
              </a:rPr>
              <a:t>Gogoi</a:t>
            </a:r>
            <a:r>
              <a:rPr lang="en-IN" sz="1800" dirty="0">
                <a:effectLst/>
                <a:latin typeface="Calibri "/>
                <a:ea typeface="Times New Roman" panose="02020603050405020304" pitchFamily="18" charset="0"/>
              </a:rPr>
              <a:t> and Savio Raj Philip are the authors. Publication date: November 2015; Journal of Applied and Fundamental Sciences, Volume 1(2) ISSN 2395-5562 The suggested method uses the Fourier transform for segmentation and object identification in order to recognise animals. </a:t>
            </a:r>
          </a:p>
          <a:p>
            <a:pPr algn="just"/>
            <a:r>
              <a:rPr lang="en-IN" sz="1800" dirty="0">
                <a:effectLst/>
                <a:latin typeface="Calibri "/>
                <a:ea typeface="Times New Roman" panose="02020603050405020304" pitchFamily="18" charset="0"/>
              </a:rPr>
              <a:t> A smart farmland with an animal entry detection system and crop prevention Raspberry Pi. S. </a:t>
            </a:r>
            <a:r>
              <a:rPr lang="en-IN" sz="1800" dirty="0" err="1">
                <a:effectLst/>
                <a:latin typeface="Calibri "/>
                <a:ea typeface="Times New Roman" panose="02020603050405020304" pitchFamily="18" charset="0"/>
              </a:rPr>
              <a:t>Santhiya</a:t>
            </a:r>
            <a:r>
              <a:rPr lang="en-IN" sz="1800" dirty="0">
                <a:effectLst/>
                <a:latin typeface="Calibri "/>
                <a:ea typeface="Times New Roman" panose="02020603050405020304" pitchFamily="18" charset="0"/>
              </a:rPr>
              <a:t>, Y. </a:t>
            </a:r>
            <a:r>
              <a:rPr lang="en-IN" sz="1800" dirty="0" err="1">
                <a:effectLst/>
                <a:latin typeface="Calibri "/>
                <a:ea typeface="Times New Roman" panose="02020603050405020304" pitchFamily="18" charset="0"/>
              </a:rPr>
              <a:t>Dhamodharan</a:t>
            </a:r>
            <a:r>
              <a:rPr lang="en-IN" sz="1800" dirty="0">
                <a:effectLst/>
                <a:latin typeface="Calibri "/>
                <a:ea typeface="Times New Roman" panose="02020603050405020304" pitchFamily="18" charset="0"/>
              </a:rPr>
              <a:t>, N. E. </a:t>
            </a:r>
            <a:r>
              <a:rPr lang="en-IN" sz="1800" dirty="0" err="1">
                <a:effectLst/>
                <a:latin typeface="Calibri "/>
                <a:ea typeface="Times New Roman" panose="02020603050405020304" pitchFamily="18" charset="0"/>
              </a:rPr>
              <a:t>KaviPriya</a:t>
            </a:r>
            <a:r>
              <a:rPr lang="en-IN" sz="1800" dirty="0">
                <a:effectLst/>
                <a:latin typeface="Calibri "/>
                <a:ea typeface="Times New Roman" panose="02020603050405020304" pitchFamily="18" charset="0"/>
              </a:rPr>
              <a:t>, and C. S. Santhosh are the authors. International Research Journal of Engineering and Technology (IRJET), Volume: 05, Issue: 03, March 2018. For this, the proposed system makes use of a GSM (Global System for Mobile) modem and an RFID (Radio Frequency Identification Device) module. Farmers and forest officers will receive these </a:t>
            </a:r>
            <a:r>
              <a:rPr lang="en-IN" sz="1800" dirty="0" err="1">
                <a:effectLst/>
                <a:latin typeface="Calibri "/>
                <a:ea typeface="Times New Roman" panose="02020603050405020304" pitchFamily="18" charset="0"/>
              </a:rPr>
              <a:t>SMSes</a:t>
            </a:r>
            <a:r>
              <a:rPr lang="en-IN" sz="1800" dirty="0">
                <a:effectLst/>
                <a:latin typeface="Calibri "/>
                <a:ea typeface="Times New Roman" panose="02020603050405020304" pitchFamily="18" charset="0"/>
              </a:rPr>
              <a:t> containing the area that the animals watch.</a:t>
            </a:r>
          </a:p>
          <a:p>
            <a:pPr algn="just"/>
            <a:r>
              <a:rPr lang="en-IN" sz="1800" dirty="0">
                <a:effectLst/>
                <a:latin typeface="Calibri "/>
                <a:ea typeface="Times New Roman" panose="02020603050405020304" pitchFamily="18" charset="0"/>
              </a:rPr>
              <a:t> IoT Solutions to Prevent Wild Animal Attacks on Crops Stefano Giordano, </a:t>
            </a:r>
            <a:r>
              <a:rPr lang="en-IN" sz="1800" dirty="0" err="1">
                <a:effectLst/>
                <a:latin typeface="Calibri "/>
                <a:ea typeface="Times New Roman" panose="02020603050405020304" pitchFamily="18" charset="0"/>
              </a:rPr>
              <a:t>Ilias</a:t>
            </a:r>
            <a:r>
              <a:rPr lang="en-IN" sz="1800" dirty="0">
                <a:effectLst/>
                <a:latin typeface="Calibri "/>
                <a:ea typeface="Times New Roman" panose="02020603050405020304" pitchFamily="18" charset="0"/>
              </a:rPr>
              <a:t> </a:t>
            </a:r>
            <a:r>
              <a:rPr lang="en-IN" sz="1800" dirty="0" err="1">
                <a:effectLst/>
                <a:latin typeface="Calibri "/>
                <a:ea typeface="Times New Roman" panose="02020603050405020304" pitchFamily="18" charset="0"/>
              </a:rPr>
              <a:t>Seitanidis</a:t>
            </a:r>
            <a:r>
              <a:rPr lang="en-IN" sz="1800" dirty="0">
                <a:effectLst/>
                <a:latin typeface="Calibri "/>
                <a:ea typeface="Times New Roman" panose="02020603050405020304" pitchFamily="18" charset="0"/>
              </a:rPr>
              <a:t>, Mike Ojo, and Davide </a:t>
            </a:r>
            <a:r>
              <a:rPr lang="en-IN" sz="1800" dirty="0" err="1">
                <a:effectLst/>
                <a:latin typeface="Calibri "/>
                <a:ea typeface="Times New Roman" panose="02020603050405020304" pitchFamily="18" charset="0"/>
              </a:rPr>
              <a:t>Adami</a:t>
            </a:r>
            <a:r>
              <a:rPr lang="en-IN" sz="1800" dirty="0">
                <a:effectLst/>
                <a:latin typeface="Calibri "/>
                <a:ea typeface="Times New Roman" panose="02020603050405020304" pitchFamily="18" charset="0"/>
              </a:rPr>
              <a:t> are the authors. In March 2018, it was published in the IEEE International Conference on Environmental Engineering. They demonstrated how heterogeneous sensors and actuators may coordinate with one another and the cloud to create a platform that would enable the development of new services in this field.</a:t>
            </a:r>
          </a:p>
          <a:p>
            <a:endParaRPr lang="en-IN" dirty="0">
              <a:solidFill>
                <a:schemeClr val="accent6">
                  <a:lumMod val="50000"/>
                </a:schemeClr>
              </a:solidFill>
            </a:endParaRPr>
          </a:p>
        </p:txBody>
      </p:sp>
    </p:spTree>
    <p:extLst>
      <p:ext uri="{BB962C8B-B14F-4D97-AF65-F5344CB8AC3E}">
        <p14:creationId xmlns:p14="http://schemas.microsoft.com/office/powerpoint/2010/main" val="23624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289895" y="1"/>
            <a:ext cx="4704892" cy="1769806"/>
          </a:xfrm>
        </p:spPr>
        <p:txBody>
          <a:bodyPr>
            <a:normAutofit/>
          </a:bodyPr>
          <a:lstStyle/>
          <a:p>
            <a:r>
              <a:rPr lang="en-US" dirty="0"/>
              <a:t>METHODOLOGY</a:t>
            </a:r>
          </a:p>
        </p:txBody>
      </p:sp>
      <p:sp>
        <p:nvSpPr>
          <p:cNvPr id="44" name="Content Placeholder 2"/>
          <p:cNvSpPr>
            <a:spLocks noGrp="1"/>
          </p:cNvSpPr>
          <p:nvPr>
            <p:ph idx="1"/>
          </p:nvPr>
        </p:nvSpPr>
        <p:spPr>
          <a:xfrm>
            <a:off x="5653219" y="1195752"/>
            <a:ext cx="6248886" cy="4653514"/>
          </a:xfrm>
        </p:spPr>
        <p:txBody>
          <a:bodyPr anchor="ctr">
            <a:normAutofit fontScale="25000" lnSpcReduction="20000"/>
          </a:bodyPr>
          <a:lstStyle/>
          <a:p>
            <a:pPr marL="0" indent="0">
              <a:buNone/>
            </a:pPr>
            <a:r>
              <a:rPr lang="en-US" sz="8000" b="1" dirty="0"/>
              <a:t>Input :-</a:t>
            </a:r>
          </a:p>
          <a:p>
            <a:pPr marL="0" indent="0">
              <a:buNone/>
            </a:pPr>
            <a:endParaRPr lang="en-US" sz="5100" b="1" dirty="0"/>
          </a:p>
          <a:p>
            <a:pPr marL="0" indent="0">
              <a:buNone/>
            </a:pPr>
            <a:r>
              <a:rPr lang="en-IN" sz="9600" dirty="0"/>
              <a:t>:-  Along the borders of the farm fields night vision camera, </a:t>
            </a:r>
            <a:r>
              <a:rPr lang="en-IN" sz="9600" dirty="0" err="1"/>
              <a:t>i.e</a:t>
            </a:r>
            <a:r>
              <a:rPr lang="en-IN" sz="9600" dirty="0"/>
              <a:t> thermal cameras  will be mounted on a pole.    </a:t>
            </a:r>
          </a:p>
          <a:p>
            <a:pPr marL="0" indent="0">
              <a:buNone/>
            </a:pPr>
            <a:r>
              <a:rPr lang="en-IN" sz="9600" dirty="0"/>
              <a:t>:-  The sensors have a range of about 30 meters and that of camera is 50 meters. </a:t>
            </a:r>
          </a:p>
          <a:p>
            <a:pPr marL="0" indent="0">
              <a:buNone/>
            </a:pPr>
            <a:r>
              <a:rPr lang="en-IN" sz="9600" dirty="0"/>
              <a:t>:-  The camera are powered by battery  that is connected to a solar panel.</a:t>
            </a:r>
          </a:p>
          <a:p>
            <a:pPr marL="0" indent="0">
              <a:buNone/>
            </a:pPr>
            <a:r>
              <a:rPr lang="en-IN" sz="9600" dirty="0"/>
              <a:t>:-  Once an animal is detected by the camera from the respective scope of area in which the signal has come from. </a:t>
            </a:r>
          </a:p>
          <a:p>
            <a:pPr marL="0" indent="0">
              <a:buNone/>
            </a:pPr>
            <a:r>
              <a:rPr lang="en-IN" sz="9600" dirty="0"/>
              <a:t>:-  The camera will then send the image for processing and classification of animal whether it is threat or not.</a:t>
            </a:r>
          </a:p>
          <a:p>
            <a:pPr marL="0" indent="0">
              <a:buNone/>
            </a:pPr>
            <a:r>
              <a:rPr lang="en-IN" sz="9600" dirty="0"/>
              <a:t> </a:t>
            </a:r>
          </a:p>
          <a:p>
            <a:pPr marL="0" indent="0">
              <a:buNone/>
            </a:pPr>
            <a:endParaRPr lang="en-IN" sz="2000" dirty="0"/>
          </a:p>
          <a:p>
            <a:pPr marL="0" indent="0">
              <a:buNone/>
            </a:pPr>
            <a:endParaRPr lang="en-IN" sz="2000" dirty="0"/>
          </a:p>
          <a:p>
            <a:pPr marL="0" indent="0">
              <a:buNone/>
            </a:pPr>
            <a:endParaRPr lang="en-US" sz="2000" dirty="0"/>
          </a:p>
        </p:txBody>
      </p:sp>
      <p:pic>
        <p:nvPicPr>
          <p:cNvPr id="6" name="Picture 5">
            <a:extLst>
              <a:ext uri="{FF2B5EF4-FFF2-40B4-BE49-F238E27FC236}">
                <a16:creationId xmlns:a16="http://schemas.microsoft.com/office/drawing/2014/main" id="{F1DEFAE5-4661-FE40-C47B-7467D7A1B3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23" y="2320413"/>
            <a:ext cx="3704851" cy="2374489"/>
          </a:xfrm>
          <a:prstGeom prst="rect">
            <a:avLst/>
          </a:prstGeom>
        </p:spPr>
      </p:pic>
      <mc:AlternateContent xmlns:mc="http://schemas.openxmlformats.org/markup-compatibility/2006" xmlns:p14="http://schemas.microsoft.com/office/powerpoint/2010/main">
        <mc:Choice Requires="p14">
          <p:contentPart p14:bwMode="auto" r:id="rId3">
            <p14:nvContentPartPr>
              <p14:cNvPr id="103" name="Ink 102">
                <a:extLst>
                  <a:ext uri="{FF2B5EF4-FFF2-40B4-BE49-F238E27FC236}">
                    <a16:creationId xmlns:a16="http://schemas.microsoft.com/office/drawing/2014/main" id="{DE8ECD0E-4094-D9F7-66BD-D4C7875C9CF8}"/>
                  </a:ext>
                </a:extLst>
              </p14:cNvPr>
              <p14:cNvContentPartPr/>
              <p14:nvPr/>
            </p14:nvContentPartPr>
            <p14:xfrm>
              <a:off x="365880" y="4795280"/>
              <a:ext cx="4320" cy="4320"/>
            </p14:xfrm>
          </p:contentPart>
        </mc:Choice>
        <mc:Fallback xmlns="">
          <p:pic>
            <p:nvPicPr>
              <p:cNvPr id="103" name="Ink 102">
                <a:extLst>
                  <a:ext uri="{FF2B5EF4-FFF2-40B4-BE49-F238E27FC236}">
                    <a16:creationId xmlns:a16="http://schemas.microsoft.com/office/drawing/2014/main" id="{DE8ECD0E-4094-D9F7-66BD-D4C7875C9CF8}"/>
                  </a:ext>
                </a:extLst>
              </p:cNvPr>
              <p:cNvPicPr/>
              <p:nvPr/>
            </p:nvPicPr>
            <p:blipFill>
              <a:blip r:embed="rId4"/>
              <a:stretch>
                <a:fillRect/>
              </a:stretch>
            </p:blipFill>
            <p:spPr>
              <a:xfrm>
                <a:off x="311880" y="4687640"/>
                <a:ext cx="11196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4" name="Ink 103">
                <a:extLst>
                  <a:ext uri="{FF2B5EF4-FFF2-40B4-BE49-F238E27FC236}">
                    <a16:creationId xmlns:a16="http://schemas.microsoft.com/office/drawing/2014/main" id="{590C2734-3247-42AA-FACB-A9541BB6A803}"/>
                  </a:ext>
                </a:extLst>
              </p14:cNvPr>
              <p14:cNvContentPartPr/>
              <p14:nvPr/>
            </p14:nvContentPartPr>
            <p14:xfrm>
              <a:off x="365880" y="4683680"/>
              <a:ext cx="360" cy="360"/>
            </p14:xfrm>
          </p:contentPart>
        </mc:Choice>
        <mc:Fallback xmlns="">
          <p:pic>
            <p:nvPicPr>
              <p:cNvPr id="104" name="Ink 103">
                <a:extLst>
                  <a:ext uri="{FF2B5EF4-FFF2-40B4-BE49-F238E27FC236}">
                    <a16:creationId xmlns:a16="http://schemas.microsoft.com/office/drawing/2014/main" id="{590C2734-3247-42AA-FACB-A9541BB6A803}"/>
                  </a:ext>
                </a:extLst>
              </p:cNvPr>
              <p:cNvPicPr/>
              <p:nvPr/>
            </p:nvPicPr>
            <p:blipFill>
              <a:blip r:embed="rId6"/>
              <a:stretch>
                <a:fillRect/>
              </a:stretch>
            </p:blipFill>
            <p:spPr>
              <a:xfrm>
                <a:off x="311880" y="45756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5" name="Ink 104">
                <a:extLst>
                  <a:ext uri="{FF2B5EF4-FFF2-40B4-BE49-F238E27FC236}">
                    <a16:creationId xmlns:a16="http://schemas.microsoft.com/office/drawing/2014/main" id="{FA8290AF-4B93-3EAD-73AD-E93E89ABA983}"/>
                  </a:ext>
                </a:extLst>
              </p14:cNvPr>
              <p14:cNvContentPartPr/>
              <p14:nvPr/>
            </p14:nvContentPartPr>
            <p14:xfrm>
              <a:off x="467040" y="4785200"/>
              <a:ext cx="360" cy="360"/>
            </p14:xfrm>
          </p:contentPart>
        </mc:Choice>
        <mc:Fallback xmlns="">
          <p:pic>
            <p:nvPicPr>
              <p:cNvPr id="105" name="Ink 104">
                <a:extLst>
                  <a:ext uri="{FF2B5EF4-FFF2-40B4-BE49-F238E27FC236}">
                    <a16:creationId xmlns:a16="http://schemas.microsoft.com/office/drawing/2014/main" id="{FA8290AF-4B93-3EAD-73AD-E93E89ABA983}"/>
                  </a:ext>
                </a:extLst>
              </p:cNvPr>
              <p:cNvPicPr/>
              <p:nvPr/>
            </p:nvPicPr>
            <p:blipFill>
              <a:blip r:embed="rId6"/>
              <a:stretch>
                <a:fillRect/>
              </a:stretch>
            </p:blipFill>
            <p:spPr>
              <a:xfrm>
                <a:off x="413040" y="46775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6" name="Ink 105">
                <a:extLst>
                  <a:ext uri="{FF2B5EF4-FFF2-40B4-BE49-F238E27FC236}">
                    <a16:creationId xmlns:a16="http://schemas.microsoft.com/office/drawing/2014/main" id="{7071E199-32AA-67B3-43BF-F5848EC657FC}"/>
                  </a:ext>
                </a:extLst>
              </p14:cNvPr>
              <p14:cNvContentPartPr/>
              <p14:nvPr/>
            </p14:nvContentPartPr>
            <p14:xfrm>
              <a:off x="548760" y="4805360"/>
              <a:ext cx="360" cy="360"/>
            </p14:xfrm>
          </p:contentPart>
        </mc:Choice>
        <mc:Fallback xmlns="">
          <p:pic>
            <p:nvPicPr>
              <p:cNvPr id="106" name="Ink 105">
                <a:extLst>
                  <a:ext uri="{FF2B5EF4-FFF2-40B4-BE49-F238E27FC236}">
                    <a16:creationId xmlns:a16="http://schemas.microsoft.com/office/drawing/2014/main" id="{7071E199-32AA-67B3-43BF-F5848EC657FC}"/>
                  </a:ext>
                </a:extLst>
              </p:cNvPr>
              <p:cNvPicPr/>
              <p:nvPr/>
            </p:nvPicPr>
            <p:blipFill>
              <a:blip r:embed="rId6"/>
              <a:stretch>
                <a:fillRect/>
              </a:stretch>
            </p:blipFill>
            <p:spPr>
              <a:xfrm>
                <a:off x="494760" y="46977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7" name="Ink 106">
                <a:extLst>
                  <a:ext uri="{FF2B5EF4-FFF2-40B4-BE49-F238E27FC236}">
                    <a16:creationId xmlns:a16="http://schemas.microsoft.com/office/drawing/2014/main" id="{91B00B05-459F-310C-22C9-F3436AE20D85}"/>
                  </a:ext>
                </a:extLst>
              </p14:cNvPr>
              <p14:cNvContentPartPr/>
              <p14:nvPr/>
            </p14:nvContentPartPr>
            <p14:xfrm>
              <a:off x="660360" y="4815440"/>
              <a:ext cx="360" cy="360"/>
            </p14:xfrm>
          </p:contentPart>
        </mc:Choice>
        <mc:Fallback xmlns="">
          <p:pic>
            <p:nvPicPr>
              <p:cNvPr id="107" name="Ink 106">
                <a:extLst>
                  <a:ext uri="{FF2B5EF4-FFF2-40B4-BE49-F238E27FC236}">
                    <a16:creationId xmlns:a16="http://schemas.microsoft.com/office/drawing/2014/main" id="{91B00B05-459F-310C-22C9-F3436AE20D85}"/>
                  </a:ext>
                </a:extLst>
              </p:cNvPr>
              <p:cNvPicPr/>
              <p:nvPr/>
            </p:nvPicPr>
            <p:blipFill>
              <a:blip r:embed="rId6"/>
              <a:stretch>
                <a:fillRect/>
              </a:stretch>
            </p:blipFill>
            <p:spPr>
              <a:xfrm>
                <a:off x="606720" y="47078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8" name="Ink 107">
                <a:extLst>
                  <a:ext uri="{FF2B5EF4-FFF2-40B4-BE49-F238E27FC236}">
                    <a16:creationId xmlns:a16="http://schemas.microsoft.com/office/drawing/2014/main" id="{A52E51B3-37E6-5351-C17B-638DE34BE9B1}"/>
                  </a:ext>
                </a:extLst>
              </p14:cNvPr>
              <p14:cNvContentPartPr/>
              <p14:nvPr/>
            </p14:nvContentPartPr>
            <p14:xfrm>
              <a:off x="670440" y="4791320"/>
              <a:ext cx="3328200" cy="65880"/>
            </p14:xfrm>
          </p:contentPart>
        </mc:Choice>
        <mc:Fallback xmlns="">
          <p:pic>
            <p:nvPicPr>
              <p:cNvPr id="108" name="Ink 107">
                <a:extLst>
                  <a:ext uri="{FF2B5EF4-FFF2-40B4-BE49-F238E27FC236}">
                    <a16:creationId xmlns:a16="http://schemas.microsoft.com/office/drawing/2014/main" id="{A52E51B3-37E6-5351-C17B-638DE34BE9B1}"/>
                  </a:ext>
                </a:extLst>
              </p:cNvPr>
              <p:cNvPicPr/>
              <p:nvPr/>
            </p:nvPicPr>
            <p:blipFill>
              <a:blip r:embed="rId11"/>
              <a:stretch>
                <a:fillRect/>
              </a:stretch>
            </p:blipFill>
            <p:spPr>
              <a:xfrm>
                <a:off x="616800" y="4683320"/>
                <a:ext cx="3435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9" name="Ink 108">
                <a:extLst>
                  <a:ext uri="{FF2B5EF4-FFF2-40B4-BE49-F238E27FC236}">
                    <a16:creationId xmlns:a16="http://schemas.microsoft.com/office/drawing/2014/main" id="{EE61FF14-9A3B-9A4E-756C-EF875DC23600}"/>
                  </a:ext>
                </a:extLst>
              </p14:cNvPr>
              <p14:cNvContentPartPr/>
              <p14:nvPr/>
            </p14:nvContentPartPr>
            <p14:xfrm>
              <a:off x="314760" y="4490720"/>
              <a:ext cx="360" cy="360"/>
            </p14:xfrm>
          </p:contentPart>
        </mc:Choice>
        <mc:Fallback xmlns="">
          <p:pic>
            <p:nvPicPr>
              <p:cNvPr id="109" name="Ink 108">
                <a:extLst>
                  <a:ext uri="{FF2B5EF4-FFF2-40B4-BE49-F238E27FC236}">
                    <a16:creationId xmlns:a16="http://schemas.microsoft.com/office/drawing/2014/main" id="{EE61FF14-9A3B-9A4E-756C-EF875DC23600}"/>
                  </a:ext>
                </a:extLst>
              </p:cNvPr>
              <p:cNvPicPr/>
              <p:nvPr/>
            </p:nvPicPr>
            <p:blipFill>
              <a:blip r:embed="rId6"/>
              <a:stretch>
                <a:fillRect/>
              </a:stretch>
            </p:blipFill>
            <p:spPr>
              <a:xfrm>
                <a:off x="261120" y="43827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0" name="Ink 109">
                <a:extLst>
                  <a:ext uri="{FF2B5EF4-FFF2-40B4-BE49-F238E27FC236}">
                    <a16:creationId xmlns:a16="http://schemas.microsoft.com/office/drawing/2014/main" id="{F86C7245-FD37-3FE9-1A3F-34D16B75046B}"/>
                  </a:ext>
                </a:extLst>
              </p14:cNvPr>
              <p14:cNvContentPartPr/>
              <p14:nvPr/>
            </p14:nvContentPartPr>
            <p14:xfrm>
              <a:off x="273360" y="4458680"/>
              <a:ext cx="1635480" cy="398520"/>
            </p14:xfrm>
          </p:contentPart>
        </mc:Choice>
        <mc:Fallback xmlns="">
          <p:pic>
            <p:nvPicPr>
              <p:cNvPr id="110" name="Ink 109">
                <a:extLst>
                  <a:ext uri="{FF2B5EF4-FFF2-40B4-BE49-F238E27FC236}">
                    <a16:creationId xmlns:a16="http://schemas.microsoft.com/office/drawing/2014/main" id="{F86C7245-FD37-3FE9-1A3F-34D16B75046B}"/>
                  </a:ext>
                </a:extLst>
              </p:cNvPr>
              <p:cNvPicPr/>
              <p:nvPr/>
            </p:nvPicPr>
            <p:blipFill>
              <a:blip r:embed="rId14"/>
              <a:stretch>
                <a:fillRect/>
              </a:stretch>
            </p:blipFill>
            <p:spPr>
              <a:xfrm>
                <a:off x="219720" y="4351040"/>
                <a:ext cx="174312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1" name="Ink 110">
                <a:extLst>
                  <a:ext uri="{FF2B5EF4-FFF2-40B4-BE49-F238E27FC236}">
                    <a16:creationId xmlns:a16="http://schemas.microsoft.com/office/drawing/2014/main" id="{CC951C51-B35F-CE68-EF71-96BDB9E37B4B}"/>
                  </a:ext>
                </a:extLst>
              </p14:cNvPr>
              <p14:cNvContentPartPr/>
              <p14:nvPr/>
            </p14:nvContentPartPr>
            <p14:xfrm>
              <a:off x="1940520" y="4702760"/>
              <a:ext cx="2033280" cy="144000"/>
            </p14:xfrm>
          </p:contentPart>
        </mc:Choice>
        <mc:Fallback xmlns="">
          <p:pic>
            <p:nvPicPr>
              <p:cNvPr id="111" name="Ink 110">
                <a:extLst>
                  <a:ext uri="{FF2B5EF4-FFF2-40B4-BE49-F238E27FC236}">
                    <a16:creationId xmlns:a16="http://schemas.microsoft.com/office/drawing/2014/main" id="{CC951C51-B35F-CE68-EF71-96BDB9E37B4B}"/>
                  </a:ext>
                </a:extLst>
              </p:cNvPr>
              <p:cNvPicPr/>
              <p:nvPr/>
            </p:nvPicPr>
            <p:blipFill>
              <a:blip r:embed="rId16"/>
              <a:stretch>
                <a:fillRect/>
              </a:stretch>
            </p:blipFill>
            <p:spPr>
              <a:xfrm>
                <a:off x="1886880" y="4595120"/>
                <a:ext cx="21409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2" name="Ink 111">
                <a:extLst>
                  <a:ext uri="{FF2B5EF4-FFF2-40B4-BE49-F238E27FC236}">
                    <a16:creationId xmlns:a16="http://schemas.microsoft.com/office/drawing/2014/main" id="{F7A5E112-98F5-C42B-9225-9E7124CEEACE}"/>
                  </a:ext>
                </a:extLst>
              </p14:cNvPr>
              <p14:cNvContentPartPr/>
              <p14:nvPr/>
            </p14:nvContentPartPr>
            <p14:xfrm>
              <a:off x="304680" y="4358600"/>
              <a:ext cx="360" cy="360"/>
            </p14:xfrm>
          </p:contentPart>
        </mc:Choice>
        <mc:Fallback xmlns="">
          <p:pic>
            <p:nvPicPr>
              <p:cNvPr id="112" name="Ink 111">
                <a:extLst>
                  <a:ext uri="{FF2B5EF4-FFF2-40B4-BE49-F238E27FC236}">
                    <a16:creationId xmlns:a16="http://schemas.microsoft.com/office/drawing/2014/main" id="{F7A5E112-98F5-C42B-9225-9E7124CEEACE}"/>
                  </a:ext>
                </a:extLst>
              </p:cNvPr>
              <p:cNvPicPr/>
              <p:nvPr/>
            </p:nvPicPr>
            <p:blipFill>
              <a:blip r:embed="rId6"/>
              <a:stretch>
                <a:fillRect/>
              </a:stretch>
            </p:blipFill>
            <p:spPr>
              <a:xfrm>
                <a:off x="251040" y="42509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3" name="Ink 112">
                <a:extLst>
                  <a:ext uri="{FF2B5EF4-FFF2-40B4-BE49-F238E27FC236}">
                    <a16:creationId xmlns:a16="http://schemas.microsoft.com/office/drawing/2014/main" id="{59784563-9901-E890-3339-C872BC4DE0BA}"/>
                  </a:ext>
                </a:extLst>
              </p14:cNvPr>
              <p14:cNvContentPartPr/>
              <p14:nvPr/>
            </p14:nvContentPartPr>
            <p14:xfrm>
              <a:off x="294600" y="4226480"/>
              <a:ext cx="360" cy="360"/>
            </p14:xfrm>
          </p:contentPart>
        </mc:Choice>
        <mc:Fallback xmlns="">
          <p:pic>
            <p:nvPicPr>
              <p:cNvPr id="113" name="Ink 112">
                <a:extLst>
                  <a:ext uri="{FF2B5EF4-FFF2-40B4-BE49-F238E27FC236}">
                    <a16:creationId xmlns:a16="http://schemas.microsoft.com/office/drawing/2014/main" id="{59784563-9901-E890-3339-C872BC4DE0BA}"/>
                  </a:ext>
                </a:extLst>
              </p:cNvPr>
              <p:cNvPicPr/>
              <p:nvPr/>
            </p:nvPicPr>
            <p:blipFill>
              <a:blip r:embed="rId6"/>
              <a:stretch>
                <a:fillRect/>
              </a:stretch>
            </p:blipFill>
            <p:spPr>
              <a:xfrm>
                <a:off x="240960" y="4118840"/>
                <a:ext cx="108000" cy="216000"/>
              </a:xfrm>
              <a:prstGeom prst="rect">
                <a:avLst/>
              </a:prstGeom>
            </p:spPr>
          </p:pic>
        </mc:Fallback>
      </mc:AlternateContent>
    </p:spTree>
    <p:extLst>
      <p:ext uri="{BB962C8B-B14F-4D97-AF65-F5344CB8AC3E}">
        <p14:creationId xmlns:p14="http://schemas.microsoft.com/office/powerpoint/2010/main" val="2855453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2">
                    <a:lumMod val="75000"/>
                  </a:schemeClr>
                </a:solidFill>
              </a:rPr>
              <a:t>IMAGE PROCESSING USING CNN :-</a:t>
            </a:r>
          </a:p>
        </p:txBody>
      </p:sp>
      <p:sp>
        <p:nvSpPr>
          <p:cNvPr id="3" name="Content Placeholder 2"/>
          <p:cNvSpPr>
            <a:spLocks noGrp="1"/>
          </p:cNvSpPr>
          <p:nvPr>
            <p:ph idx="1"/>
          </p:nvPr>
        </p:nvSpPr>
        <p:spPr/>
        <p:txBody>
          <a:bodyPr/>
          <a:lstStyle/>
          <a:p>
            <a:r>
              <a:rPr lang="en-IN" dirty="0"/>
              <a:t>The technology used in the image recognition is Convolutional neural network.</a:t>
            </a:r>
          </a:p>
          <a:p>
            <a:r>
              <a:rPr lang="en-IN" dirty="0"/>
              <a:t> A Convolutional Neural Network is a class of artificial neural network, most commonly applied to analyse visual imagery.</a:t>
            </a:r>
          </a:p>
          <a:p>
            <a:r>
              <a:rPr lang="en-IN" dirty="0"/>
              <a:t>CNN can learn multiple layer of feature representation of an Image on applying  by using different filters.</a:t>
            </a:r>
          </a:p>
          <a:p>
            <a:r>
              <a:rPr lang="en-IN" dirty="0"/>
              <a:t>The architecture of CNN consists of three types of layer: (1) convolution, (2) pooling, and (3) fully connected.</a:t>
            </a:r>
          </a:p>
          <a:p>
            <a:pPr marL="0" indent="0">
              <a:buNone/>
            </a:pPr>
            <a:endParaRPr lang="en-IN" dirty="0"/>
          </a:p>
          <a:p>
            <a:endParaRPr lang="en-IN" dirty="0"/>
          </a:p>
        </p:txBody>
      </p:sp>
    </p:spTree>
    <p:extLst>
      <p:ext uri="{BB962C8B-B14F-4D97-AF65-F5344CB8AC3E}">
        <p14:creationId xmlns:p14="http://schemas.microsoft.com/office/powerpoint/2010/main" val="234715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br>
            <a:endParaRPr lang="en-US" dirty="0"/>
          </a:p>
        </p:txBody>
      </p:sp>
      <p:sp>
        <p:nvSpPr>
          <p:cNvPr id="3" name="Content Placeholder 2">
            <a:extLst>
              <a:ext uri="{FF2B5EF4-FFF2-40B4-BE49-F238E27FC236}">
                <a16:creationId xmlns:a16="http://schemas.microsoft.com/office/drawing/2014/main" id="{7E3B5E59-382C-984A-841B-06BB68EFDB3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F705FA4-F87A-104D-8D63-B9ADE49541E2}"/>
              </a:ext>
            </a:extLst>
          </p:cNvPr>
          <p:cNvPicPr>
            <a:picLocks noChangeAspect="1"/>
          </p:cNvPicPr>
          <p:nvPr/>
        </p:nvPicPr>
        <p:blipFill>
          <a:blip r:embed="rId3"/>
          <a:stretch>
            <a:fillRect/>
          </a:stretch>
        </p:blipFill>
        <p:spPr>
          <a:xfrm>
            <a:off x="0" y="630930"/>
            <a:ext cx="12192000" cy="5596139"/>
          </a:xfrm>
          <a:prstGeom prst="rect">
            <a:avLst/>
          </a:prstGeom>
        </p:spPr>
      </p:pic>
    </p:spTree>
    <p:extLst>
      <p:ext uri="{BB962C8B-B14F-4D97-AF65-F5344CB8AC3E}">
        <p14:creationId xmlns:p14="http://schemas.microsoft.com/office/powerpoint/2010/main" val="347084307"/>
      </p:ext>
    </p:extLst>
  </p:cSld>
  <p:clrMapOvr>
    <a:masterClrMapping/>
  </p:clrMapOvr>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2097</TotalTime>
  <Words>1052</Words>
  <Application>Microsoft Office PowerPoint</Application>
  <PresentationFormat>Widescreen</PresentationFormat>
  <Paragraphs>91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Abadi</vt:lpstr>
      <vt:lpstr>Arial</vt:lpstr>
      <vt:lpstr>Calibri</vt:lpstr>
      <vt:lpstr>Calibri </vt:lpstr>
      <vt:lpstr>Calibri Light</vt:lpstr>
      <vt:lpstr>Times New Roman</vt:lpstr>
      <vt:lpstr>Office Theme</vt:lpstr>
      <vt:lpstr>Farm Field Security System</vt:lpstr>
      <vt:lpstr>Contents</vt:lpstr>
      <vt:lpstr>                     INTRODUCTION</vt:lpstr>
      <vt:lpstr>                   ABSTRACT</vt:lpstr>
      <vt:lpstr>PowerPoint Presentation</vt:lpstr>
      <vt:lpstr>                 Literature Survey</vt:lpstr>
      <vt:lpstr>METHODOLOGY</vt:lpstr>
      <vt:lpstr>IMAGE PROCESSING USING CNN :-</vt:lpstr>
      <vt:lpstr> </vt:lpstr>
      <vt:lpstr>OUTPUT-:</vt:lpstr>
      <vt:lpstr>FLOWCHAT OF THE PROJECT</vt:lpstr>
      <vt:lpstr>TOOLS AND TECHNOLOGY USED</vt:lpstr>
      <vt:lpstr>COST ANALYSIS</vt:lpstr>
      <vt:lpstr>2:-SOLAR PANEL MODULE</vt:lpstr>
      <vt:lpstr>CAMERA AND HOOTERS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Augutsya Pandey</cp:lastModifiedBy>
  <cp:revision>43</cp:revision>
  <dcterms:created xsi:type="dcterms:W3CDTF">2019-09-25T05:42:20Z</dcterms:created>
  <dcterms:modified xsi:type="dcterms:W3CDTF">2023-06-29T11:33:11Z</dcterms:modified>
</cp:coreProperties>
</file>