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0613C-13FF-FB49-9409-BE992D2DD09D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D377E-9885-5A4A-B254-F43999A3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D377E-9885-5A4A-B254-F43999A386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C3DE-C99E-1541-9CB2-39483B8C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71246-AEC2-5448-AFFC-EBE131425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4951-9109-6F4B-8B5B-316839C4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9E10-0E89-C94F-80A1-D4B95181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A1D8-DAF4-AD4C-918C-1FADB457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BCFA-9400-5041-8917-260297D5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4E28-E9E5-2349-A1F8-02A511DE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05F-855A-8644-9235-769C55D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2296-D862-6448-8A82-4ECBE7CC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FFCC-0FD9-124E-8B12-CDC0737A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C113A-56B5-9E49-A195-B5D0CA7C7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87F09-F911-3B47-A193-3CB66E83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A13A-5EC5-2F4A-9C32-2EFF609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ACC8-9A36-464B-8B0D-9BC0D727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3143-838E-F24E-956A-5CFC1467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D503-476C-D143-A5CC-29B3C789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32E2-BD7F-DC4F-AE0F-E94ACE43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7DA1-A5EE-5541-99A3-78F15C9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C661-1029-5E48-AA26-41C635CA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620F-6BB0-004F-A7E2-DB3B9A8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1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0F1B-EC3A-0449-B766-D2A5C073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7F3F-5B57-7E46-8C93-AFFDD043F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B21F-2FC6-484C-B8C7-27D76997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5A4D-799D-BD4B-9FDC-D0EF24B1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8D86-989F-094E-A44C-40488EF5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8B71-3540-504F-95B8-31004046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C7A5-975A-764F-8299-EC7D8B25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2A78-8CBD-DE47-B22F-A7804B45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8586D-B027-ED4D-9083-4C33A0B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C58F8-8964-5E42-99C4-B4DD71C1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41E52-82B1-3441-903F-13D543AE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D6DE-364B-1541-B43B-14BA76FE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7902-4FCC-FD46-84A0-973F5938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05B1E-57E2-464F-9676-928E1E019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7294F-9DFE-5D4B-A46C-9691DC78F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E0199-7C5E-EC43-9D2C-4B07FA958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389D9-5A06-7E46-828F-E81A0DFD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DDE94-793F-6F42-BF92-05901B8B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33507-E8D7-1142-B710-FE820D6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0F6-7AEF-6A49-B2E4-E6328C5B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39ECF-BDDB-CE40-AC2E-62C4E43D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4ABAB-DA89-8E4B-B583-53649F53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DD215-DFA4-734F-B7A5-8C3CECDA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1527C-15B8-5147-BD5B-AF978B61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0EEB5-9577-6045-8D47-C498C8D7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A2D0-AF59-034D-AE59-69132296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9C97-9AD7-CD41-A2AF-36C61EEF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66D3-010D-E849-8137-8ACE48AC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EA145-064C-D24A-B15A-CA4F77565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9276-CC76-9A45-A084-B6D40EDE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D668-3454-FE49-B42A-FE2F457C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96FB-BD2E-0641-90B1-0B106F2B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6F44-A723-FE4C-87FF-84A26A95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00D6-2A01-E74A-93C8-465E12AE3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13536-FF8F-F747-B639-66DE0065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609F-F1F2-4E43-A20C-AB940E93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D8C6-8650-344D-A60E-E293CCFB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16E0-EA20-9342-B51E-7CC43B1B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C9AAC-4F92-DC4D-8FDB-9ECDDD53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5949E-2320-0B46-BE79-3B5708E9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25BC-0F74-5240-9689-716A6FCBB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B961-7629-FD4E-B754-9F157B535951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9AB6-15A2-F648-8111-38AFB64E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D2FF-EE8A-C449-ACD7-B90E36F91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AFFA-B5C0-DF4E-9349-2CC03249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rnetes-api/v1.11/#pod-v1-core" TargetMode="External"/><Relationship Id="rId2" Type="http://schemas.openxmlformats.org/officeDocument/2006/relationships/hyperlink" Target="https://kubernetes.io/docs/concepts/workloads/pods/pod-overview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Users/chamly/Box%20Sync/212585271_Chamly/kub_training/kub-tr-1/microservice/0_first-pod.yaml" TargetMode="External"/><Relationship Id="rId4" Type="http://schemas.openxmlformats.org/officeDocument/2006/relationships/hyperlink" Target="file:///Users/chamly/Box%20Sync/212585271_Chamly/kub_training/kub-tr-1/microservice/0_basic_first-pod.ya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11_service.yaml" TargetMode="External"/><Relationship Id="rId2" Type="http://schemas.openxmlformats.org/officeDocument/2006/relationships/hyperlink" Target="microservice/11_workload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12_mongo-stack.yaml" TargetMode="External"/><Relationship Id="rId2" Type="http://schemas.openxmlformats.org/officeDocument/2006/relationships/hyperlink" Target="microservice/12_storage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microservice/12_services.yaml" TargetMode="External"/><Relationship Id="rId4" Type="http://schemas.openxmlformats.org/officeDocument/2006/relationships/hyperlink" Target="microservice/12_workloads.ya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20_memory_request.ya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microservice/20_limits.ya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icroservice/22_autoscale-rules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22_apigateway.ya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tasks/configure-pod-container/configure-liveness-readiness-startup-probes/#define-a-liveness-command" TargetMode="External"/><Relationship Id="rId4" Type="http://schemas.openxmlformats.org/officeDocument/2006/relationships/hyperlink" Target="microservice/22_apigateway_fix_rediness_issue.ya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access-authn-authz/authentication/" TargetMode="External"/><Relationship Id="rId2" Type="http://schemas.openxmlformats.org/officeDocument/2006/relationships/hyperlink" Target="microservice/25_rules-for-new-joiners.ya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icroservice/26_4_database-config.yaml" TargetMode="External"/><Relationship Id="rId3" Type="http://schemas.openxmlformats.org/officeDocument/2006/relationships/hyperlink" Target="microservice/26_1_workload.yaml" TargetMode="External"/><Relationship Id="rId7" Type="http://schemas.openxmlformats.org/officeDocument/2006/relationships/hyperlink" Target="microservice/26_3_workload_envFrom.yaml" TargetMode="External"/><Relationship Id="rId2" Type="http://schemas.openxmlformats.org/officeDocument/2006/relationships/hyperlink" Target="microservice/26_1_database-config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icroservice/26_3_database-config.yaml" TargetMode="External"/><Relationship Id="rId5" Type="http://schemas.openxmlformats.org/officeDocument/2006/relationships/hyperlink" Target="microservice/26_2_workload.yaml" TargetMode="External"/><Relationship Id="rId4" Type="http://schemas.openxmlformats.org/officeDocument/2006/relationships/hyperlink" Target="microservice/26_2_database-config.yaml" TargetMode="External"/><Relationship Id="rId9" Type="http://schemas.openxmlformats.org/officeDocument/2006/relationships/hyperlink" Target="microservice/26_4_workload_volume.ya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icroservice/26_1_aws-credentials.ya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27_ingress.yaml" TargetMode="External"/><Relationship Id="rId2" Type="http://schemas.openxmlformats.org/officeDocument/2006/relationships/hyperlink" Target="https://kubernetes.github.io/ingress-nginx/user-guide/nginx-configur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kubernetes.github.io/ingress-nginx/examples/auth/basic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28_cron.yaml" TargetMode="External"/><Relationship Id="rId2" Type="http://schemas.openxmlformats.org/officeDocument/2006/relationships/hyperlink" Target="microservice/28_job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microservice/28_stateful_mongo-replicated.ya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evops.dev/how-to-achieve-zero-downtime-application-with-kubernetes-ba52fdea9a9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icroservice/1_services_multi_version.ya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microservice/services.ya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icroservice/pods.yaml" TargetMode="External"/><Relationship Id="rId5" Type="http://schemas.openxmlformats.org/officeDocument/2006/relationships/hyperlink" Target="to-do/3_multi_ver_svc.yaml" TargetMode="External"/><Relationship Id="rId4" Type="http://schemas.openxmlformats.org/officeDocument/2006/relationships/hyperlink" Target="to-do/3_multi_ver_po.ya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icroservice/3_2_pods_deployment.yaml" TargetMode="External"/><Relationship Id="rId2" Type="http://schemas.openxmlformats.org/officeDocument/2006/relationships/hyperlink" Target="microservice/3_1_pods_deployment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mages/3_2_deployment_2.png" TargetMode="External"/><Relationship Id="rId5" Type="http://schemas.openxmlformats.org/officeDocument/2006/relationships/hyperlink" Target="images/3_2_deployment_1.png" TargetMode="External"/><Relationship Id="rId4" Type="http://schemas.openxmlformats.org/officeDocument/2006/relationships/hyperlink" Target="images/3_1_deployment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EB40A9-BA36-E140-8C1E-175332834C4A}"/>
              </a:ext>
            </a:extLst>
          </p:cNvPr>
          <p:cNvSpPr txBox="1"/>
          <p:nvPr/>
        </p:nvSpPr>
        <p:spPr>
          <a:xfrm>
            <a:off x="575353" y="431513"/>
            <a:ext cx="1107341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URI : </a:t>
            </a:r>
            <a:r>
              <a:rPr lang="en-US" dirty="0">
                <a:hlinkClick r:id="rId2"/>
              </a:rPr>
              <a:t>https://kubernetes.io/docs/concepts/workloads/pods/pod-overview/</a:t>
            </a:r>
            <a:endParaRPr lang="en-US" dirty="0"/>
          </a:p>
          <a:p>
            <a:r>
              <a:rPr lang="en-US" dirty="0"/>
              <a:t>API : </a:t>
            </a:r>
            <a:r>
              <a:rPr lang="en-US" dirty="0">
                <a:hlinkClick r:id="rId3"/>
              </a:rPr>
              <a:t>https://kubernetes.io/docs/reference/generated/kubernetes-api/v1.11/#pod-v1-core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minikube</a:t>
            </a:r>
            <a:r>
              <a:rPr lang="en-US" b="1" dirty="0"/>
              <a:t> start --memory 4096 </a:t>
            </a:r>
            <a:r>
              <a:rPr lang="en-US" dirty="0"/>
              <a:t>- allocate 4GB RAM for </a:t>
            </a:r>
            <a:r>
              <a:rPr lang="en-US" dirty="0" err="1"/>
              <a:t>minikube</a:t>
            </a:r>
            <a:r>
              <a:rPr lang="en-US" dirty="0"/>
              <a:t>. </a:t>
            </a:r>
          </a:p>
          <a:p>
            <a:r>
              <a:rPr lang="en-US" dirty="0"/>
              <a:t>Get Docker information's inside </a:t>
            </a:r>
            <a:r>
              <a:rPr lang="en-US" dirty="0" err="1"/>
              <a:t>minikube</a:t>
            </a:r>
            <a:r>
              <a:rPr lang="en-US" dirty="0"/>
              <a:t>: </a:t>
            </a:r>
            <a:r>
              <a:rPr lang="en-US" b="1" dirty="0" err="1"/>
              <a:t>minikube</a:t>
            </a:r>
            <a:r>
              <a:rPr lang="en-US" b="1" dirty="0"/>
              <a:t> docker-</a:t>
            </a:r>
            <a:r>
              <a:rPr lang="en-US" b="1" dirty="0" err="1"/>
              <a:t>env</a:t>
            </a:r>
            <a:endParaRPr lang="en-US" b="1" dirty="0"/>
          </a:p>
          <a:p>
            <a:r>
              <a:rPr lang="en-US" dirty="0"/>
              <a:t>Pods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are pods.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Wrapped containers. </a:t>
            </a:r>
          </a:p>
          <a:p>
            <a:r>
              <a:rPr lang="en-US" dirty="0"/>
              <a:t>	One microservice container wrap by one pod. We can use multiple container (not a best practices on pod) </a:t>
            </a:r>
          </a:p>
          <a:p>
            <a:r>
              <a:rPr lang="en-US" dirty="0"/>
              <a:t>	when microservice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not interdependent. </a:t>
            </a:r>
            <a:r>
              <a:rPr lang="en-US" dirty="0" err="1"/>
              <a:t>Eg</a:t>
            </a:r>
            <a:r>
              <a:rPr lang="en-US" dirty="0"/>
              <a:t> : log handler/ microservice. we call it as sidecar.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Pods has short life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Pods regularly die.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Pods get long time than service to up and running. Since pod need to download image,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logs </a:t>
            </a:r>
            <a:r>
              <a:rPr lang="en-US" b="1" dirty="0"/>
              <a:t>: </a:t>
            </a:r>
            <a:r>
              <a:rPr lang="en-US" b="1" dirty="0" err="1"/>
              <a:t>kubectl</a:t>
            </a:r>
            <a:r>
              <a:rPr lang="en-US" b="1" dirty="0"/>
              <a:t> logs &lt;pod name&gt; </a:t>
            </a:r>
          </a:p>
          <a:p>
            <a:endParaRPr lang="en-US" dirty="0"/>
          </a:p>
          <a:p>
            <a:r>
              <a:rPr lang="en-US" dirty="0"/>
              <a:t>Pod Examples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first_basic_pod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first_pod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CF65C1-DD19-FF45-BECD-8C94ACCE0CBF}"/>
              </a:ext>
            </a:extLst>
          </p:cNvPr>
          <p:cNvSpPr txBox="1"/>
          <p:nvPr/>
        </p:nvSpPr>
        <p:spPr>
          <a:xfrm>
            <a:off x="271848" y="284205"/>
            <a:ext cx="1073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Deploying Microservice </a:t>
            </a:r>
          </a:p>
          <a:p>
            <a:endParaRPr lang="en-US" dirty="0"/>
          </a:p>
          <a:p>
            <a:r>
              <a:rPr lang="en-US" dirty="0"/>
              <a:t>Ex : </a:t>
            </a:r>
            <a:r>
              <a:rPr lang="en-US" dirty="0">
                <a:hlinkClick r:id="rId2"/>
              </a:rPr>
              <a:t>11_workload.yaml</a:t>
            </a:r>
            <a:r>
              <a:rPr lang="en-US" dirty="0"/>
              <a:t>.  </a:t>
            </a:r>
            <a:r>
              <a:rPr lang="en-US" dirty="0">
                <a:hlinkClick r:id="rId3"/>
              </a:rPr>
              <a:t>11_service.yaml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B1121-221B-B641-819E-A4D0A4F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0" y="2461092"/>
            <a:ext cx="7198154" cy="3993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813990-72D2-754D-A8EC-219D59FE50A7}"/>
              </a:ext>
            </a:extLst>
          </p:cNvPr>
          <p:cNvSpPr txBox="1"/>
          <p:nvPr/>
        </p:nvSpPr>
        <p:spPr>
          <a:xfrm>
            <a:off x="531340" y="1993187"/>
            <a:ext cx="524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:</a:t>
            </a:r>
          </a:p>
        </p:txBody>
      </p:sp>
    </p:spTree>
    <p:extLst>
      <p:ext uri="{BB962C8B-B14F-4D97-AF65-F5344CB8AC3E}">
        <p14:creationId xmlns:p14="http://schemas.microsoft.com/office/powerpoint/2010/main" val="361453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326E1-B9A7-8C40-A341-A702697726AD}"/>
              </a:ext>
            </a:extLst>
          </p:cNvPr>
          <p:cNvSpPr txBox="1"/>
          <p:nvPr/>
        </p:nvSpPr>
        <p:spPr>
          <a:xfrm>
            <a:off x="271848" y="284205"/>
            <a:ext cx="10738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Persistence and Volumes</a:t>
            </a:r>
          </a:p>
          <a:p>
            <a:r>
              <a:rPr lang="en-US" dirty="0"/>
              <a:t>Alter previous architecture and introduce mongoDB to save data for tracker ( currently it store data in memory)</a:t>
            </a:r>
          </a:p>
          <a:p>
            <a:r>
              <a:rPr lang="en-US" dirty="0"/>
              <a:t>Ex : </a:t>
            </a:r>
            <a:r>
              <a:rPr lang="en-US" dirty="0">
                <a:hlinkClick r:id="rId2"/>
              </a:rPr>
              <a:t>12_storage.yaml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12_mongo-stack.yaml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12_workloads.yaml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12_services.yaml</a:t>
            </a:r>
            <a:endParaRPr lang="en-US" dirty="0"/>
          </a:p>
          <a:p>
            <a:r>
              <a:rPr lang="en-US" dirty="0"/>
              <a:t>Can point separate volume from out side by using </a:t>
            </a:r>
            <a:r>
              <a:rPr lang="en-US" b="1" dirty="0" err="1"/>
              <a:t>PersistentVolumeClaim</a:t>
            </a:r>
            <a:r>
              <a:rPr lang="en-US" b="1" dirty="0"/>
              <a:t>. </a:t>
            </a:r>
            <a:r>
              <a:rPr lang="en-US" dirty="0"/>
              <a:t>This let us to isolate volume configuration from </a:t>
            </a:r>
            <a:r>
              <a:rPr lang="en-US" dirty="0" err="1"/>
              <a:t>env</a:t>
            </a:r>
            <a:r>
              <a:rPr lang="en-US" dirty="0"/>
              <a:t> to </a:t>
            </a:r>
            <a:r>
              <a:rPr lang="en-US" dirty="0" err="1"/>
              <a:t>env</a:t>
            </a:r>
            <a:r>
              <a:rPr lang="en-US" dirty="0"/>
              <a:t> ( ex: AWS/Local/Dev..)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PersistentVolume</a:t>
            </a:r>
            <a:r>
              <a:rPr lang="en-US" b="1" dirty="0"/>
              <a:t> – </a:t>
            </a:r>
            <a:r>
              <a:rPr lang="en-US" dirty="0"/>
              <a:t>Real volume (100GB Hard drive) – </a:t>
            </a:r>
            <a:r>
              <a:rPr lang="en-US" dirty="0" err="1"/>
              <a:t>storageClassName</a:t>
            </a:r>
            <a:r>
              <a:rPr lang="en-US" dirty="0"/>
              <a:t> is reference.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PersistentVolumeClaim</a:t>
            </a:r>
            <a:r>
              <a:rPr lang="en-US" b="1" dirty="0"/>
              <a:t> – </a:t>
            </a:r>
            <a:r>
              <a:rPr lang="en-US" dirty="0"/>
              <a:t>claim some volume from persistence volume (20GB – this should be lesser than real volume) </a:t>
            </a:r>
            <a:r>
              <a:rPr lang="en-US" dirty="0" err="1"/>
              <a:t>storageClassName</a:t>
            </a:r>
            <a:r>
              <a:rPr lang="en-US" dirty="0"/>
              <a:t> is reference.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POD refer persistent volume claim through </a:t>
            </a:r>
            <a:r>
              <a:rPr lang="en-US" b="1" dirty="0" err="1"/>
              <a:t>claimName</a:t>
            </a:r>
            <a:r>
              <a:rPr lang="en-US" b="1" dirty="0"/>
              <a:t>: mongo-</a:t>
            </a:r>
            <a:r>
              <a:rPr lang="en-US" b="1" dirty="0" err="1"/>
              <a:t>pvc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list persistent volume: </a:t>
            </a:r>
            <a:r>
              <a:rPr lang="en-US" b="1" dirty="0" err="1"/>
              <a:t>kubectl</a:t>
            </a:r>
            <a:r>
              <a:rPr lang="en-US" b="1" dirty="0"/>
              <a:t> get </a:t>
            </a:r>
            <a:r>
              <a:rPr lang="en-US" b="1" dirty="0" err="1"/>
              <a:t>pv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D65D6-CFCD-E746-A3B1-9C42641DE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43" y="4331314"/>
            <a:ext cx="3774682" cy="19133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51DD89-BC95-5C4F-A6C8-496C96230D95}"/>
              </a:ext>
            </a:extLst>
          </p:cNvPr>
          <p:cNvCxnSpPr>
            <a:cxnSpLocks/>
          </p:cNvCxnSpPr>
          <p:nvPr/>
        </p:nvCxnSpPr>
        <p:spPr>
          <a:xfrm>
            <a:off x="271848" y="739739"/>
            <a:ext cx="0" cy="35915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4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25CBB9-0A4D-704C-A4BD-D560CC7D4704}"/>
              </a:ext>
            </a:extLst>
          </p:cNvPr>
          <p:cNvCxnSpPr>
            <a:cxnSpLocks/>
          </p:cNvCxnSpPr>
          <p:nvPr/>
        </p:nvCxnSpPr>
        <p:spPr>
          <a:xfrm flipV="1">
            <a:off x="3113903" y="284206"/>
            <a:ext cx="4632811" cy="12727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DCCCFB-329C-2F4C-B0B9-047C7B8998EC}"/>
              </a:ext>
            </a:extLst>
          </p:cNvPr>
          <p:cNvCxnSpPr>
            <a:cxnSpLocks/>
          </p:cNvCxnSpPr>
          <p:nvPr/>
        </p:nvCxnSpPr>
        <p:spPr>
          <a:xfrm>
            <a:off x="3113903" y="1695592"/>
            <a:ext cx="463281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69BA24-FA06-BC48-B1C3-76524E88653A}"/>
              </a:ext>
            </a:extLst>
          </p:cNvPr>
          <p:cNvSpPr txBox="1"/>
          <p:nvPr/>
        </p:nvSpPr>
        <p:spPr>
          <a:xfrm>
            <a:off x="271847" y="284205"/>
            <a:ext cx="7228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Requests &amp; Limits.</a:t>
            </a:r>
          </a:p>
          <a:p>
            <a:r>
              <a:rPr lang="en-US" dirty="0"/>
              <a:t>Resource Request: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Memory request – ex : </a:t>
            </a:r>
            <a:r>
              <a:rPr lang="en-US" dirty="0">
                <a:hlinkClick r:id="rId3"/>
              </a:rPr>
              <a:t>20_memory_request.yaml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1400" dirty="0"/>
              <a:t>execute - </a:t>
            </a:r>
            <a:r>
              <a:rPr lang="en-US" sz="1400" b="1" dirty="0" err="1"/>
              <a:t>kubectl</a:t>
            </a:r>
            <a:r>
              <a:rPr lang="en-US" sz="1400" b="1" dirty="0"/>
              <a:t> describe node </a:t>
            </a:r>
            <a:r>
              <a:rPr lang="en-US" sz="1400" b="1" dirty="0" err="1"/>
              <a:t>minikube</a:t>
            </a:r>
            <a:r>
              <a:rPr lang="en-US" sz="1400" b="1" dirty="0"/>
              <a:t> </a:t>
            </a:r>
            <a:r>
              <a:rPr lang="en-US" sz="1400" dirty="0"/>
              <a:t>– can see memory usage</a:t>
            </a:r>
          </a:p>
          <a:p>
            <a:pPr lvl="1"/>
            <a:r>
              <a:rPr lang="en-US" sz="1400" dirty="0"/>
              <a:t>	for 1 pod – (</a:t>
            </a:r>
            <a:r>
              <a:rPr lang="en-US" sz="1400" dirty="0" err="1"/>
              <a:t>repicaset</a:t>
            </a:r>
            <a:r>
              <a:rPr lang="en-US" sz="1400" dirty="0"/>
              <a:t> 1)</a:t>
            </a:r>
          </a:p>
          <a:p>
            <a:pPr lvl="1"/>
            <a:r>
              <a:rPr lang="en-US" sz="1400" b="1" dirty="0"/>
              <a:t> 	</a:t>
            </a:r>
            <a:r>
              <a:rPr lang="en-US" sz="1400" dirty="0"/>
              <a:t>for 2 pod – (</a:t>
            </a:r>
            <a:r>
              <a:rPr lang="en-US" sz="1400" dirty="0" err="1"/>
              <a:t>repicaset</a:t>
            </a:r>
            <a:r>
              <a:rPr lang="en-US" sz="1400" dirty="0"/>
              <a:t> 2)</a:t>
            </a:r>
          </a:p>
          <a:p>
            <a:r>
              <a:rPr lang="en-US" sz="1400" b="1" dirty="0"/>
              <a:t>          	</a:t>
            </a:r>
            <a:r>
              <a:rPr lang="en-US" sz="1400" dirty="0"/>
              <a:t>no enough memory error : – (</a:t>
            </a:r>
            <a:r>
              <a:rPr lang="en-US" sz="1400" dirty="0" err="1"/>
              <a:t>repicaset</a:t>
            </a:r>
            <a:r>
              <a:rPr lang="en-US" sz="1400" dirty="0"/>
              <a:t> 3) (</a:t>
            </a:r>
            <a:r>
              <a:rPr lang="en-US" sz="1400" dirty="0" err="1"/>
              <a:t>kubectl</a:t>
            </a:r>
            <a:r>
              <a:rPr lang="en-US" sz="1400" dirty="0"/>
              <a:t> describe &lt;pending pod name&gt;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 request.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Limits:</a:t>
            </a:r>
          </a:p>
          <a:p>
            <a:r>
              <a:rPr lang="en-US" dirty="0"/>
              <a:t>Ex : </a:t>
            </a:r>
            <a:r>
              <a:rPr lang="en-US" dirty="0">
                <a:hlinkClick r:id="rId4"/>
              </a:rPr>
              <a:t>20_limits.yaml</a:t>
            </a:r>
            <a:endParaRPr lang="en-US" dirty="0"/>
          </a:p>
          <a:p>
            <a:r>
              <a:rPr lang="en-US" dirty="0"/>
              <a:t>Memory Limits : </a:t>
            </a:r>
            <a:r>
              <a:rPr lang="en-US" sz="1400" dirty="0"/>
              <a:t>container is getting kill and up new container by pod if limit exceed. </a:t>
            </a:r>
          </a:p>
          <a:p>
            <a:r>
              <a:rPr lang="en-US" dirty="0"/>
              <a:t>CPU Limits: </a:t>
            </a:r>
            <a:r>
              <a:rPr lang="en-US" sz="1400" dirty="0"/>
              <a:t>k8 not allowed to exceed this limit. - not killing. </a:t>
            </a:r>
          </a:p>
          <a:p>
            <a:endParaRPr lang="en-US" sz="1400" dirty="0"/>
          </a:p>
          <a:p>
            <a:r>
              <a:rPr lang="en-US" sz="2000" b="1" u="sng" dirty="0"/>
              <a:t>BEST PRACTICE IS ALWAYS CONFIGURE REQUEST AND LIMITS ON PODS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28FB8-DF5F-0945-9D16-6C71A90A6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14" y="284205"/>
            <a:ext cx="3934860" cy="113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67636-3E0A-EF43-B71B-413448895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714" y="1695592"/>
            <a:ext cx="4017196" cy="1206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0D566A-5FF9-424E-A0A2-8FF81CD54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6714" y="3040733"/>
            <a:ext cx="4074630" cy="80221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CDD0E-0266-8647-8FC9-8F720C57066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72649" y="2100649"/>
            <a:ext cx="1074065" cy="1341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2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262AE-2502-C84E-8BF8-65C0C6998C7A}"/>
              </a:ext>
            </a:extLst>
          </p:cNvPr>
          <p:cNvSpPr txBox="1"/>
          <p:nvPr/>
        </p:nvSpPr>
        <p:spPr>
          <a:xfrm>
            <a:off x="271848" y="284205"/>
            <a:ext cx="6635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Profiling.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dirty="0" err="1"/>
              <a:t>minikube</a:t>
            </a:r>
            <a:r>
              <a:rPr lang="en-US" dirty="0"/>
              <a:t> addons: </a:t>
            </a:r>
            <a:r>
              <a:rPr lang="en-US" b="1" dirty="0" err="1"/>
              <a:t>minikube</a:t>
            </a:r>
            <a:r>
              <a:rPr lang="en-US" b="1" dirty="0"/>
              <a:t> addons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dirty="0" err="1"/>
              <a:t>Matrics</a:t>
            </a:r>
            <a:r>
              <a:rPr lang="en-US" dirty="0"/>
              <a:t> server: </a:t>
            </a:r>
            <a:r>
              <a:rPr lang="en-US" b="1" dirty="0" err="1"/>
              <a:t>minikube</a:t>
            </a:r>
            <a:r>
              <a:rPr lang="en-US" b="1" dirty="0"/>
              <a:t> addons enable metrics-server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how much memory CPU used by pod: </a:t>
            </a:r>
            <a:r>
              <a:rPr lang="en-US" b="1" dirty="0" err="1"/>
              <a:t>kubectl</a:t>
            </a:r>
            <a:r>
              <a:rPr lang="en-US" b="1" dirty="0"/>
              <a:t> top pod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1564E-260F-AD49-A45A-B287952F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405" y="1192434"/>
            <a:ext cx="2489200" cy="2921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0BFA65-6EE9-0E4E-B372-7BE3D774E9BB}"/>
              </a:ext>
            </a:extLst>
          </p:cNvPr>
          <p:cNvCxnSpPr/>
          <p:nvPr/>
        </p:nvCxnSpPr>
        <p:spPr>
          <a:xfrm>
            <a:off x="6326659" y="1346886"/>
            <a:ext cx="281734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2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94476-2473-3841-9416-3B73F1863B55}"/>
              </a:ext>
            </a:extLst>
          </p:cNvPr>
          <p:cNvSpPr txBox="1"/>
          <p:nvPr/>
        </p:nvSpPr>
        <p:spPr>
          <a:xfrm>
            <a:off x="271848" y="284205"/>
            <a:ext cx="1073802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Automatic Rescaling.</a:t>
            </a:r>
          </a:p>
          <a:p>
            <a:r>
              <a:rPr lang="en-US" dirty="0"/>
              <a:t>Creating HPA (horizontally pod auto scale)  Ex : </a:t>
            </a:r>
            <a:r>
              <a:rPr lang="en-US" dirty="0">
                <a:hlinkClick r:id="rId2"/>
              </a:rPr>
              <a:t>22_autoscale-rules.yaml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HPA through k8  : </a:t>
            </a:r>
          </a:p>
          <a:p>
            <a:r>
              <a:rPr lang="en-US" sz="1200" dirty="0"/>
              <a:t>	</a:t>
            </a:r>
            <a:r>
              <a:rPr lang="en-US" sz="1600" dirty="0" err="1"/>
              <a:t>kubectl</a:t>
            </a:r>
            <a:r>
              <a:rPr lang="en-US" sz="1600" dirty="0"/>
              <a:t> </a:t>
            </a:r>
            <a:r>
              <a:rPr lang="en-US" sz="1600" dirty="0" err="1"/>
              <a:t>autoscale</a:t>
            </a:r>
            <a:r>
              <a:rPr lang="en-US" sz="1600" dirty="0"/>
              <a:t> deployment &lt;deployment name&gt;  --</a:t>
            </a:r>
            <a:r>
              <a:rPr lang="en-US" sz="1600" dirty="0" err="1"/>
              <a:t>cpu</a:t>
            </a:r>
            <a:r>
              <a:rPr lang="en-US" sz="1600" dirty="0"/>
              <a:t>-percent &lt;percentage against request&gt;  --min 1 --max 4</a:t>
            </a:r>
          </a:p>
          <a:p>
            <a:r>
              <a:rPr lang="en-US" dirty="0"/>
              <a:t>	Ex : 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autoscale</a:t>
            </a:r>
            <a:r>
              <a:rPr lang="en-US" dirty="0"/>
              <a:t> deployment </a:t>
            </a:r>
            <a:r>
              <a:rPr lang="en-US" dirty="0" err="1"/>
              <a:t>api</a:t>
            </a:r>
            <a:r>
              <a:rPr lang="en-US" dirty="0"/>
              <a:t>-gateway --</a:t>
            </a:r>
            <a:r>
              <a:rPr lang="en-US" dirty="0" err="1"/>
              <a:t>cpu</a:t>
            </a:r>
            <a:r>
              <a:rPr lang="en-US" dirty="0"/>
              <a:t>-percent 200 --min 1 --max 4</a:t>
            </a:r>
          </a:p>
          <a:p>
            <a:endParaRPr lang="en-US" dirty="0"/>
          </a:p>
          <a:p>
            <a:r>
              <a:rPr lang="en-US" dirty="0"/>
              <a:t>Get generated HPAs : </a:t>
            </a:r>
            <a:r>
              <a:rPr lang="en-US" b="1" dirty="0" err="1"/>
              <a:t>kubectl</a:t>
            </a:r>
            <a:r>
              <a:rPr lang="en-US" b="1" dirty="0"/>
              <a:t> get </a:t>
            </a:r>
            <a:r>
              <a:rPr lang="en-US" b="1" dirty="0" err="1"/>
              <a:t>hpa</a:t>
            </a:r>
            <a:endParaRPr lang="en-US" b="1" dirty="0"/>
          </a:p>
          <a:p>
            <a:r>
              <a:rPr lang="en-US" dirty="0"/>
              <a:t>Get details of HPA: </a:t>
            </a:r>
            <a:r>
              <a:rPr lang="en-US" b="1" dirty="0" err="1"/>
              <a:t>kubectl</a:t>
            </a:r>
            <a:r>
              <a:rPr lang="en-US" b="1" dirty="0"/>
              <a:t> describe </a:t>
            </a:r>
            <a:r>
              <a:rPr lang="en-US" b="1" dirty="0" err="1"/>
              <a:t>hpa</a:t>
            </a:r>
            <a:r>
              <a:rPr lang="en-US" b="1" dirty="0"/>
              <a:t> queue</a:t>
            </a:r>
          </a:p>
          <a:p>
            <a:r>
              <a:rPr lang="en-US" dirty="0"/>
              <a:t>Get HPA as YAML </a:t>
            </a:r>
            <a:r>
              <a:rPr lang="en-US" b="1" dirty="0"/>
              <a:t>: </a:t>
            </a:r>
            <a:r>
              <a:rPr lang="en-US" b="1" dirty="0" err="1"/>
              <a:t>kubectl</a:t>
            </a:r>
            <a:r>
              <a:rPr lang="en-US" b="1" dirty="0"/>
              <a:t> get </a:t>
            </a:r>
            <a:r>
              <a:rPr lang="en-US" b="1" dirty="0" err="1"/>
              <a:t>hpa</a:t>
            </a:r>
            <a:r>
              <a:rPr lang="en-US" b="1" dirty="0"/>
              <a:t> queue -o </a:t>
            </a:r>
            <a:r>
              <a:rPr lang="en-US" b="1" dirty="0" err="1"/>
              <a:t>yaml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F901-B6F2-0242-B768-91864D88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7" y="5074680"/>
            <a:ext cx="4077731" cy="31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78324-734A-2E4E-94B2-9BDAED5D8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8" y="4491719"/>
            <a:ext cx="7566115" cy="17855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E05317-F41F-0547-AB9C-DA7FE73A369C}"/>
              </a:ext>
            </a:extLst>
          </p:cNvPr>
          <p:cNvCxnSpPr>
            <a:cxnSpLocks/>
          </p:cNvCxnSpPr>
          <p:nvPr/>
        </p:nvCxnSpPr>
        <p:spPr>
          <a:xfrm>
            <a:off x="271847" y="2379518"/>
            <a:ext cx="0" cy="26951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496244-64B4-584B-ADFA-3A1651C93A94}"/>
              </a:ext>
            </a:extLst>
          </p:cNvPr>
          <p:cNvCxnSpPr>
            <a:cxnSpLocks/>
          </p:cNvCxnSpPr>
          <p:nvPr/>
        </p:nvCxnSpPr>
        <p:spPr>
          <a:xfrm>
            <a:off x="4798539" y="2599165"/>
            <a:ext cx="1824683" cy="18925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6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335C4D-A2DF-0844-A468-02585084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238" y="2546362"/>
            <a:ext cx="2794000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ACA168-DEAC-1A48-9DDD-6EAD1B8F6C08}"/>
              </a:ext>
            </a:extLst>
          </p:cNvPr>
          <p:cNvSpPr txBox="1"/>
          <p:nvPr/>
        </p:nvSpPr>
        <p:spPr>
          <a:xfrm>
            <a:off x="271848" y="284205"/>
            <a:ext cx="104043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Rediness</a:t>
            </a:r>
            <a:r>
              <a:rPr lang="en-US" b="1" dirty="0"/>
              <a:t> </a:t>
            </a:r>
            <a:r>
              <a:rPr lang="en-US" b="1" dirty="0" err="1"/>
              <a:t>probs</a:t>
            </a:r>
            <a:endParaRPr lang="en-US" b="1" dirty="0"/>
          </a:p>
          <a:p>
            <a:r>
              <a:rPr lang="en-US" dirty="0"/>
              <a:t>Usage is here: once pods start even though container not ready accept traffic service send request to pod. To avoid this use case k8 introduce liveness and </a:t>
            </a:r>
            <a:r>
              <a:rPr lang="en-US" dirty="0" err="1"/>
              <a:t>rediness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Test Issue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</a:t>
            </a:r>
            <a:r>
              <a:rPr lang="en-US" dirty="0" err="1"/>
              <a:t>api</a:t>
            </a:r>
            <a:r>
              <a:rPr lang="en-US" dirty="0"/>
              <a:t>-gateway HPA - </a:t>
            </a:r>
            <a:r>
              <a:rPr lang="en-US" dirty="0" err="1"/>
              <a:t>kubectl</a:t>
            </a:r>
            <a:r>
              <a:rPr lang="en-US" dirty="0"/>
              <a:t> delete </a:t>
            </a:r>
            <a:r>
              <a:rPr lang="en-US" dirty="0" err="1"/>
              <a:t>hpa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: </a:t>
            </a:r>
            <a:r>
              <a:rPr lang="en-US" dirty="0">
                <a:hlinkClick r:id="rId3"/>
              </a:rPr>
              <a:t>22_apigateway.yaml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Hit </a:t>
            </a:r>
            <a:r>
              <a:rPr lang="en-US" dirty="0" err="1"/>
              <a:t>api</a:t>
            </a:r>
            <a:r>
              <a:rPr lang="en-US" dirty="0"/>
              <a:t> endpoint continuously : while true; do curl http://192.168.64.5:30080/</a:t>
            </a:r>
            <a:r>
              <a:rPr lang="en-US" dirty="0" err="1"/>
              <a:t>api</a:t>
            </a:r>
            <a:r>
              <a:rPr lang="en-US" dirty="0"/>
              <a:t>; echo; done;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 err="1"/>
              <a:t>replicaset</a:t>
            </a:r>
            <a:r>
              <a:rPr lang="en-US" dirty="0"/>
              <a:t> value to 3 in </a:t>
            </a:r>
            <a:r>
              <a:rPr lang="en-US" dirty="0" err="1"/>
              <a:t>api</a:t>
            </a:r>
            <a:r>
              <a:rPr lang="en-US" dirty="0"/>
              <a:t>-gateway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infinite curl terminal – you can see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Fix Issue:</a:t>
            </a:r>
          </a:p>
          <a:p>
            <a:r>
              <a:rPr lang="en-US" dirty="0"/>
              <a:t>Adding </a:t>
            </a:r>
            <a:r>
              <a:rPr lang="en-US" dirty="0" err="1"/>
              <a:t>readinessProbe</a:t>
            </a:r>
            <a:r>
              <a:rPr lang="en-US" dirty="0"/>
              <a:t> </a:t>
            </a:r>
            <a:r>
              <a:rPr lang="en-US" dirty="0" err="1"/>
              <a:t>configuraton</a:t>
            </a:r>
            <a:r>
              <a:rPr lang="en-US" dirty="0"/>
              <a:t> to deployment. Ex : </a:t>
            </a:r>
            <a:r>
              <a:rPr lang="en-US" dirty="0">
                <a:hlinkClick r:id="rId4"/>
              </a:rPr>
              <a:t>22_apigateway_fix_rediness_issue.yaml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Test : make </a:t>
            </a:r>
            <a:r>
              <a:rPr lang="en-US" dirty="0" err="1"/>
              <a:t>replicaSet</a:t>
            </a:r>
            <a:r>
              <a:rPr lang="en-US" dirty="0"/>
              <a:t> to 1 apply. Then reset </a:t>
            </a:r>
            <a:r>
              <a:rPr lang="en-US" dirty="0" err="1"/>
              <a:t>replicaSet</a:t>
            </a:r>
            <a:r>
              <a:rPr lang="en-US" dirty="0"/>
              <a:t> to 3 and test. 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Liveness:</a:t>
            </a:r>
          </a:p>
          <a:p>
            <a:r>
              <a:rPr lang="en-US" dirty="0"/>
              <a:t>Check whether container is LIVE</a:t>
            </a:r>
          </a:p>
          <a:p>
            <a:r>
              <a:rPr lang="en-US" dirty="0">
                <a:hlinkClick r:id="rId5"/>
              </a:rPr>
              <a:t>https://kubernetes.io/docs/tasks/configure-pod-container/configure-liveness-readiness-startup-probes/#define-a-liveness-command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3A119B-06B1-9A4A-871B-0B77206E461C}"/>
              </a:ext>
            </a:extLst>
          </p:cNvPr>
          <p:cNvCxnSpPr/>
          <p:nvPr/>
        </p:nvCxnSpPr>
        <p:spPr>
          <a:xfrm>
            <a:off x="5375189" y="2891481"/>
            <a:ext cx="3904049" cy="123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6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7" y="284205"/>
            <a:ext cx="6153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Quality of Service (QoS) and Eviction: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Guaranteed you have configure both memory and </a:t>
            </a:r>
            <a:r>
              <a:rPr lang="en-US" dirty="0" err="1"/>
              <a:t>cpu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QoS of POD - </a:t>
            </a:r>
            <a:r>
              <a:rPr lang="en-US" dirty="0" err="1"/>
              <a:t>kubectl</a:t>
            </a:r>
            <a:r>
              <a:rPr lang="en-US" dirty="0"/>
              <a:t> describe pod &lt;pod name&gt;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Evictions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22D24-B2D0-C549-87A1-965FB3F6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379456"/>
            <a:ext cx="3733800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3B6A4-166D-0A41-935C-043DCB8BF816}"/>
              </a:ext>
            </a:extLst>
          </p:cNvPr>
          <p:cNvSpPr txBox="1"/>
          <p:nvPr/>
        </p:nvSpPr>
        <p:spPr>
          <a:xfrm>
            <a:off x="8458200" y="194790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QoS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EC71A-CD35-024C-9152-75B9D367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474956"/>
            <a:ext cx="3048000" cy="812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D861E-971A-A54E-9F98-1626F2F30D17}"/>
              </a:ext>
            </a:extLst>
          </p:cNvPr>
          <p:cNvCxnSpPr>
            <a:cxnSpLocks/>
          </p:cNvCxnSpPr>
          <p:nvPr/>
        </p:nvCxnSpPr>
        <p:spPr>
          <a:xfrm>
            <a:off x="5585254" y="1062681"/>
            <a:ext cx="2872946" cy="15569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F5639-4BFD-5346-A909-CF752855C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9" y="1985862"/>
            <a:ext cx="3319677" cy="20584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BBC36E-B304-AF4C-8382-2910F707C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859" y="1997285"/>
            <a:ext cx="3550681" cy="2556937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E1CF1379-8415-464E-AEFD-A2EDC212CE76}"/>
              </a:ext>
            </a:extLst>
          </p:cNvPr>
          <p:cNvSpPr/>
          <p:nvPr/>
        </p:nvSpPr>
        <p:spPr>
          <a:xfrm>
            <a:off x="3138615" y="2881356"/>
            <a:ext cx="531341" cy="333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BCED67-F21C-4445-9752-0A40F90FA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75" y="4155475"/>
            <a:ext cx="3442636" cy="2702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D3DF82-8BA4-434D-B09F-3BB1036958D6}"/>
              </a:ext>
            </a:extLst>
          </p:cNvPr>
          <p:cNvSpPr txBox="1"/>
          <p:nvPr/>
        </p:nvSpPr>
        <p:spPr>
          <a:xfrm>
            <a:off x="0" y="455422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220006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RBAC – Role base access control</a:t>
            </a:r>
          </a:p>
          <a:p>
            <a:r>
              <a:rPr lang="en-US" b="1" dirty="0"/>
              <a:t>Role</a:t>
            </a:r>
            <a:r>
              <a:rPr lang="en-US" dirty="0"/>
              <a:t> : ex: </a:t>
            </a:r>
            <a:r>
              <a:rPr lang="en-US" dirty="0">
                <a:hlinkClick r:id="rId2"/>
              </a:rPr>
              <a:t>25_rules-for-new-joiners.yaml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Roles: </a:t>
            </a:r>
            <a:r>
              <a:rPr lang="en-US" dirty="0" err="1"/>
              <a:t>kubectl</a:t>
            </a:r>
            <a:r>
              <a:rPr lang="en-US" dirty="0"/>
              <a:t> get roles / </a:t>
            </a:r>
            <a:r>
              <a:rPr lang="en-US" dirty="0" err="1"/>
              <a:t>kubectl</a:t>
            </a:r>
            <a:r>
              <a:rPr lang="en-US" dirty="0"/>
              <a:t> get role &lt;role name&gt;</a:t>
            </a:r>
          </a:p>
          <a:p>
            <a:r>
              <a:rPr lang="en-US" dirty="0"/>
              <a:t>Get Role Details: </a:t>
            </a:r>
            <a:r>
              <a:rPr lang="en-US" dirty="0" err="1"/>
              <a:t>kubectl</a:t>
            </a:r>
            <a:r>
              <a:rPr lang="en-US" dirty="0"/>
              <a:t> describe role new-joiner</a:t>
            </a:r>
          </a:p>
          <a:p>
            <a:endParaRPr lang="en-US" dirty="0"/>
          </a:p>
          <a:p>
            <a:r>
              <a:rPr lang="en-US" b="1" dirty="0" err="1"/>
              <a:t>RoleBinding</a:t>
            </a:r>
            <a:endParaRPr lang="en-US" b="1" dirty="0"/>
          </a:p>
          <a:p>
            <a:r>
              <a:rPr lang="en-US" dirty="0"/>
              <a:t>Get role bindings: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rolebinding</a:t>
            </a:r>
            <a:r>
              <a:rPr lang="en-US" dirty="0"/>
              <a:t> /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rolebinding</a:t>
            </a:r>
            <a:r>
              <a:rPr lang="en-US" dirty="0"/>
              <a:t> &lt;</a:t>
            </a:r>
            <a:r>
              <a:rPr lang="en-US" dirty="0" err="1"/>
              <a:t>rolebinding</a:t>
            </a:r>
            <a:r>
              <a:rPr lang="en-US" dirty="0"/>
              <a:t> name&gt;</a:t>
            </a:r>
          </a:p>
          <a:p>
            <a:r>
              <a:rPr lang="en-US" dirty="0"/>
              <a:t>Get role bindings details: </a:t>
            </a:r>
            <a:r>
              <a:rPr lang="en-US" dirty="0" err="1"/>
              <a:t>kubectl</a:t>
            </a:r>
            <a:r>
              <a:rPr lang="en-US" dirty="0"/>
              <a:t> describe </a:t>
            </a:r>
            <a:r>
              <a:rPr lang="en-US" dirty="0" err="1"/>
              <a:t>rolebinding</a:t>
            </a:r>
            <a:r>
              <a:rPr lang="en-US" dirty="0"/>
              <a:t> &lt;</a:t>
            </a:r>
            <a:r>
              <a:rPr lang="en-US" dirty="0" err="1"/>
              <a:t>rolebinding</a:t>
            </a:r>
            <a:r>
              <a:rPr lang="en-US" dirty="0"/>
              <a:t> name&gt;</a:t>
            </a:r>
          </a:p>
          <a:p>
            <a:endParaRPr lang="en-US" dirty="0"/>
          </a:p>
          <a:p>
            <a:r>
              <a:rPr lang="en-US" dirty="0"/>
              <a:t>User creating and authentication should done from outside.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3"/>
              </a:rPr>
              <a:t>https://kubernetes.io/docs/reference/access-authn-authz/authentication/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ClusterRole</a:t>
            </a:r>
            <a:r>
              <a:rPr lang="en-US" b="1" dirty="0"/>
              <a:t> &amp; </a:t>
            </a:r>
            <a:r>
              <a:rPr lang="en-US" b="1" dirty="0" err="1"/>
              <a:t>ClusterRoleBinding</a:t>
            </a:r>
            <a:endParaRPr lang="en-US" b="1" dirty="0"/>
          </a:p>
          <a:p>
            <a:r>
              <a:rPr lang="en-US" dirty="0"/>
              <a:t>Its for whole cluster </a:t>
            </a:r>
          </a:p>
        </p:txBody>
      </p:sp>
    </p:spTree>
    <p:extLst>
      <p:ext uri="{BB962C8B-B14F-4D97-AF65-F5344CB8AC3E}">
        <p14:creationId xmlns:p14="http://schemas.microsoft.com/office/powerpoint/2010/main" val="254628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ConfigMaps</a:t>
            </a:r>
            <a:r>
              <a:rPr lang="en-US" dirty="0"/>
              <a:t> </a:t>
            </a:r>
          </a:p>
          <a:p>
            <a:r>
              <a:rPr lang="en-US" sz="1400" dirty="0" err="1"/>
              <a:t>ConfigMap</a:t>
            </a:r>
            <a:r>
              <a:rPr lang="en-US" sz="1400" dirty="0"/>
              <a:t> – Ex: </a:t>
            </a:r>
            <a:r>
              <a:rPr lang="en-US" sz="1400" dirty="0">
                <a:hlinkClick r:id="rId2"/>
              </a:rPr>
              <a:t>26_1_database-config.yaml</a:t>
            </a:r>
            <a:endParaRPr lang="en-US" sz="1400" dirty="0"/>
          </a:p>
          <a:p>
            <a:r>
              <a:rPr lang="en-US" sz="1400" dirty="0"/>
              <a:t>Create </a:t>
            </a:r>
            <a:r>
              <a:rPr lang="en-US" sz="1400" dirty="0" err="1"/>
              <a:t>configMap</a:t>
            </a:r>
            <a:r>
              <a:rPr lang="en-US" sz="1400" dirty="0"/>
              <a:t>: </a:t>
            </a:r>
            <a:r>
              <a:rPr lang="en-US" sz="1400" b="1" dirty="0" err="1"/>
              <a:t>kubectl</a:t>
            </a:r>
            <a:r>
              <a:rPr lang="en-US" sz="1400" b="1" dirty="0"/>
              <a:t> apply –f &lt;</a:t>
            </a:r>
            <a:r>
              <a:rPr lang="en-US" sz="1400" b="1" dirty="0" err="1"/>
              <a:t>yaml</a:t>
            </a:r>
            <a:r>
              <a:rPr lang="en-US" sz="1400" b="1" dirty="0"/>
              <a:t>&gt;</a:t>
            </a:r>
          </a:p>
          <a:p>
            <a:r>
              <a:rPr lang="en-US" sz="1400" dirty="0"/>
              <a:t>List config Maps: </a:t>
            </a:r>
            <a:r>
              <a:rPr lang="en-US" sz="1400" b="1" dirty="0" err="1"/>
              <a:t>kubectl</a:t>
            </a:r>
            <a:r>
              <a:rPr lang="en-US" sz="1400" b="1" dirty="0"/>
              <a:t> get cm</a:t>
            </a:r>
          </a:p>
          <a:p>
            <a:r>
              <a:rPr lang="en-US" sz="1400" dirty="0"/>
              <a:t>Get details of config map: </a:t>
            </a:r>
            <a:r>
              <a:rPr lang="en-US" sz="1400" b="1" dirty="0" err="1"/>
              <a:t>kubectl</a:t>
            </a:r>
            <a:r>
              <a:rPr lang="en-US" sz="1400" b="1" dirty="0"/>
              <a:t> describe cm &lt; config map name&gt;</a:t>
            </a:r>
          </a:p>
          <a:p>
            <a:endParaRPr lang="en-US" b="1" dirty="0"/>
          </a:p>
          <a:p>
            <a:r>
              <a:rPr lang="en-US" sz="1400" dirty="0"/>
              <a:t>Map </a:t>
            </a:r>
            <a:r>
              <a:rPr lang="en-US" sz="1400" dirty="0" err="1"/>
              <a:t>ConfigMap</a:t>
            </a:r>
            <a:r>
              <a:rPr lang="en-US" sz="1400" dirty="0"/>
              <a:t> to POD / Deployment </a:t>
            </a:r>
            <a:r>
              <a:rPr lang="en-US" b="1" dirty="0"/>
              <a:t>( </a:t>
            </a:r>
            <a:r>
              <a:rPr lang="en-US" b="1" dirty="0" err="1"/>
              <a:t>valueFrom</a:t>
            </a:r>
            <a:r>
              <a:rPr lang="en-US" b="1" dirty="0"/>
              <a:t>)</a:t>
            </a:r>
            <a:r>
              <a:rPr lang="en-US" sz="1400" dirty="0"/>
              <a:t> – Ex: </a:t>
            </a:r>
            <a:r>
              <a:rPr lang="en-US" sz="1400" dirty="0">
                <a:hlinkClick r:id="rId3"/>
              </a:rPr>
              <a:t>26_1_workload.yaml</a:t>
            </a:r>
            <a:endParaRPr lang="en-US" sz="1400" dirty="0"/>
          </a:p>
          <a:p>
            <a:r>
              <a:rPr lang="en-US" sz="1400" dirty="0"/>
              <a:t>test config map properties inject to pod : 	</a:t>
            </a:r>
            <a:r>
              <a:rPr lang="en-US" sz="1400" b="1" dirty="0" err="1"/>
              <a:t>kubectl</a:t>
            </a:r>
            <a:r>
              <a:rPr lang="en-US" sz="1400" b="1" dirty="0"/>
              <a:t> exec -it position-simulator-config-map-587689cfb-6bhd9 bash</a:t>
            </a:r>
          </a:p>
          <a:p>
            <a:r>
              <a:rPr lang="en-US" sz="1400" b="1" dirty="0"/>
              <a:t>				echo $DATABASE_URL</a:t>
            </a:r>
          </a:p>
          <a:p>
            <a:r>
              <a:rPr lang="en-US" sz="1400" b="1" dirty="0"/>
              <a:t>No mechanism to pods load config map changes automatically, we need to manually delete and up the pod. </a:t>
            </a:r>
          </a:p>
          <a:p>
            <a:endParaRPr lang="en-US" sz="1400" b="1" dirty="0"/>
          </a:p>
          <a:p>
            <a:r>
              <a:rPr lang="en-US" sz="1400" b="1" dirty="0"/>
              <a:t>Rollout new config map changes:</a:t>
            </a:r>
          </a:p>
          <a:p>
            <a:r>
              <a:rPr lang="en-US" sz="1400" dirty="0"/>
              <a:t>Normal practice create new version of config map. Ex : </a:t>
            </a:r>
            <a:r>
              <a:rPr lang="en-US" sz="1400" dirty="0">
                <a:hlinkClick r:id="rId4"/>
              </a:rPr>
              <a:t>26_2_database-config.yaml</a:t>
            </a:r>
            <a:r>
              <a:rPr lang="en-US" sz="1400" dirty="0"/>
              <a:t>.   </a:t>
            </a:r>
            <a:r>
              <a:rPr lang="en-US" sz="1400" dirty="0">
                <a:hlinkClick r:id="rId5"/>
              </a:rPr>
              <a:t>26_2_workload.yaml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Map </a:t>
            </a:r>
            <a:r>
              <a:rPr lang="en-US" sz="1400" dirty="0" err="1"/>
              <a:t>ConfigMap</a:t>
            </a:r>
            <a:r>
              <a:rPr lang="en-US" sz="1400" dirty="0"/>
              <a:t> to POD / Deployment </a:t>
            </a:r>
            <a:r>
              <a:rPr lang="en-US" sz="1400" b="1" dirty="0"/>
              <a:t>( </a:t>
            </a:r>
            <a:r>
              <a:rPr lang="en-US" sz="1400" b="1" dirty="0" err="1"/>
              <a:t>envFrom</a:t>
            </a:r>
            <a:r>
              <a:rPr lang="en-US" sz="1400" b="1" dirty="0"/>
              <a:t>) – </a:t>
            </a:r>
            <a:r>
              <a:rPr lang="en-US" sz="1400" dirty="0"/>
              <a:t>Ex: </a:t>
            </a:r>
            <a:r>
              <a:rPr lang="en-US" sz="1400" dirty="0">
                <a:hlinkClick r:id="rId6"/>
              </a:rPr>
              <a:t>26_3_database-config.yaml</a:t>
            </a:r>
            <a:r>
              <a:rPr lang="en-US" sz="1400" dirty="0"/>
              <a:t>  </a:t>
            </a:r>
            <a:r>
              <a:rPr lang="en-US" sz="1400" dirty="0">
                <a:hlinkClick r:id="rId7"/>
              </a:rPr>
              <a:t>26_3_workload_envFrom.yaml</a:t>
            </a:r>
            <a:endParaRPr lang="en-US" sz="1400" dirty="0"/>
          </a:p>
          <a:p>
            <a:r>
              <a:rPr lang="en-US" sz="1400" dirty="0"/>
              <a:t>	Here we should maintain system variable names as key. </a:t>
            </a:r>
          </a:p>
          <a:p>
            <a:endParaRPr lang="en-US" sz="1400" dirty="0"/>
          </a:p>
          <a:p>
            <a:r>
              <a:rPr lang="en-US" sz="1400" dirty="0"/>
              <a:t>Map </a:t>
            </a:r>
            <a:r>
              <a:rPr lang="en-US" sz="1400" dirty="0" err="1"/>
              <a:t>configMap</a:t>
            </a:r>
            <a:r>
              <a:rPr lang="en-US" sz="1400" dirty="0"/>
              <a:t> as VOLUME </a:t>
            </a:r>
            <a:r>
              <a:rPr lang="en-US" b="1" dirty="0"/>
              <a:t>( as property file</a:t>
            </a:r>
            <a:r>
              <a:rPr lang="en-US" sz="1400" dirty="0"/>
              <a:t>) - Ex: </a:t>
            </a:r>
            <a:r>
              <a:rPr lang="en-US" sz="1400" dirty="0">
                <a:hlinkClick r:id="rId8"/>
              </a:rPr>
              <a:t>26_4_database-config.yaml</a:t>
            </a:r>
            <a:r>
              <a:rPr lang="en-US" sz="1400" dirty="0"/>
              <a:t>.  </a:t>
            </a:r>
            <a:r>
              <a:rPr lang="en-US" sz="1400" dirty="0">
                <a:hlinkClick r:id="rId9"/>
              </a:rPr>
              <a:t>26_4_workload_volume.yaml</a:t>
            </a:r>
            <a:endParaRPr lang="en-US" sz="1400" dirty="0"/>
          </a:p>
          <a:p>
            <a:r>
              <a:rPr lang="en-US" sz="1400" dirty="0"/>
              <a:t>	you can see </a:t>
            </a:r>
            <a:r>
              <a:rPr lang="en-US" sz="1400" dirty="0" err="1"/>
              <a:t>database.properties</a:t>
            </a:r>
            <a:r>
              <a:rPr lang="en-US" sz="1400" dirty="0"/>
              <a:t> in </a:t>
            </a:r>
            <a:r>
              <a:rPr lang="en-US" sz="1400" b="1" dirty="0"/>
              <a:t>/</a:t>
            </a:r>
            <a:r>
              <a:rPr lang="en-US" sz="1400" b="1" dirty="0" err="1"/>
              <a:t>etc</a:t>
            </a:r>
            <a:r>
              <a:rPr lang="en-US" sz="1400" b="1" dirty="0"/>
              <a:t>/any/directory/config </a:t>
            </a:r>
            <a:r>
              <a:rPr lang="en-US" sz="1400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348097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Secrets:</a:t>
            </a:r>
          </a:p>
          <a:p>
            <a:r>
              <a:rPr lang="en-US" b="1" dirty="0"/>
              <a:t>Secrets not </a:t>
            </a:r>
            <a:r>
              <a:rPr lang="en-US" b="1" dirty="0" err="1"/>
              <a:t>seucred</a:t>
            </a:r>
            <a:endParaRPr lang="en-US" b="1" dirty="0"/>
          </a:p>
          <a:p>
            <a:r>
              <a:rPr lang="en-US" dirty="0"/>
              <a:t>If use </a:t>
            </a:r>
            <a:r>
              <a:rPr lang="en-US" dirty="0" err="1"/>
              <a:t>stringData</a:t>
            </a:r>
            <a:r>
              <a:rPr lang="en-US" dirty="0"/>
              <a:t> with out double quote (“) its need to enter base64 encoded value as value. </a:t>
            </a:r>
          </a:p>
          <a:p>
            <a:r>
              <a:rPr lang="en-US" b="1" dirty="0"/>
              <a:t>	</a:t>
            </a:r>
            <a:r>
              <a:rPr lang="en-US" dirty="0"/>
              <a:t> </a:t>
            </a:r>
            <a:r>
              <a:rPr lang="en-US" dirty="0" err="1"/>
              <a:t>stringData</a:t>
            </a:r>
            <a:r>
              <a:rPr lang="en-US" dirty="0"/>
              <a:t>:</a:t>
            </a:r>
          </a:p>
          <a:p>
            <a:r>
              <a:rPr lang="en-US" dirty="0"/>
              <a:t>		</a:t>
            </a:r>
            <a:r>
              <a:rPr lang="en-US" dirty="0" err="1"/>
              <a:t>accessKey</a:t>
            </a:r>
            <a:r>
              <a:rPr lang="en-US" dirty="0"/>
              <a:t>: MTIzNDU2Nzg5MAo=</a:t>
            </a:r>
          </a:p>
          <a:p>
            <a:r>
              <a:rPr lang="en-US" dirty="0"/>
              <a:t>		</a:t>
            </a:r>
            <a:r>
              <a:rPr lang="en-US" dirty="0" err="1"/>
              <a:t>secretKey</a:t>
            </a:r>
            <a:r>
              <a:rPr lang="en-US" dirty="0"/>
              <a:t>: U0VDUkVUMTIzNAo=</a:t>
            </a:r>
          </a:p>
          <a:p>
            <a:r>
              <a:rPr lang="en-US" dirty="0"/>
              <a:t>Secret </a:t>
            </a:r>
            <a:r>
              <a:rPr lang="en-US" dirty="0" err="1"/>
              <a:t>yaml</a:t>
            </a:r>
            <a:r>
              <a:rPr lang="en-US" dirty="0"/>
              <a:t> – ex: </a:t>
            </a:r>
            <a:r>
              <a:rPr lang="en-US" dirty="0">
                <a:hlinkClick r:id="rId2"/>
              </a:rPr>
              <a:t>26_1_aws-credentials.yaml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List secrets : </a:t>
            </a:r>
            <a:r>
              <a:rPr lang="en-US" b="1" dirty="0" err="1"/>
              <a:t>kubectl</a:t>
            </a:r>
            <a:r>
              <a:rPr lang="en-US" b="1" dirty="0"/>
              <a:t> get secret</a:t>
            </a:r>
          </a:p>
          <a:p>
            <a:r>
              <a:rPr lang="en-US" dirty="0"/>
              <a:t>Get details of secret: </a:t>
            </a:r>
            <a:r>
              <a:rPr lang="en-US" b="1" dirty="0" err="1"/>
              <a:t>kubectl</a:t>
            </a:r>
            <a:r>
              <a:rPr lang="en-US" b="1" dirty="0"/>
              <a:t> describe secret &lt;</a:t>
            </a:r>
            <a:r>
              <a:rPr lang="en-US" b="1" dirty="0" err="1"/>
              <a:t>secrent_name</a:t>
            </a:r>
            <a:r>
              <a:rPr lang="en-US" b="1" dirty="0"/>
              <a:t>&gt;</a:t>
            </a:r>
          </a:p>
          <a:p>
            <a:r>
              <a:rPr lang="en-US" dirty="0"/>
              <a:t>Get secret back from k8 secret : </a:t>
            </a:r>
            <a:r>
              <a:rPr lang="en-US" b="1" dirty="0" err="1"/>
              <a:t>kubectl</a:t>
            </a:r>
            <a:r>
              <a:rPr lang="en-US" b="1" dirty="0"/>
              <a:t> get secret  &lt;secret name&gt; -o </a:t>
            </a:r>
            <a:r>
              <a:rPr lang="en-US" b="1" dirty="0" err="1"/>
              <a:t>yaml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Get base64 encoded value for parameter via terminal : </a:t>
            </a:r>
            <a:r>
              <a:rPr lang="en-US" b="1" dirty="0"/>
              <a:t>echo "</a:t>
            </a:r>
            <a:r>
              <a:rPr lang="en-US" b="1" dirty="0" err="1"/>
              <a:t>chamly</a:t>
            </a:r>
            <a:r>
              <a:rPr lang="en-US" b="1" dirty="0"/>
              <a:t>" | base64 -&gt; Y2hhbWx5Cg==</a:t>
            </a:r>
          </a:p>
          <a:p>
            <a:r>
              <a:rPr lang="en-US" dirty="0"/>
              <a:t>Decode base64 value via terminal : </a:t>
            </a:r>
            <a:r>
              <a:rPr lang="en-US" b="1" dirty="0"/>
              <a:t>echo MTIzNDU2Nzg5MAo= | base64 –D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Usage </a:t>
            </a:r>
            <a:r>
              <a:rPr lang="en-US" b="1"/>
              <a:t>of secret 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790C62-D041-C249-89E0-A6F76CF2BAE0}"/>
              </a:ext>
            </a:extLst>
          </p:cNvPr>
          <p:cNvSpPr/>
          <p:nvPr/>
        </p:nvSpPr>
        <p:spPr>
          <a:xfrm>
            <a:off x="767136" y="358507"/>
            <a:ext cx="95481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Pods are not visible for out side from </a:t>
            </a:r>
            <a:r>
              <a:rPr lang="en-US" b="1" dirty="0" err="1"/>
              <a:t>kuberntes</a:t>
            </a:r>
            <a:r>
              <a:rPr lang="en-US" b="1" dirty="0"/>
              <a:t> cluster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pod :  </a:t>
            </a:r>
            <a:r>
              <a:rPr lang="en-US" dirty="0" err="1"/>
              <a:t>kubectl</a:t>
            </a:r>
            <a:r>
              <a:rPr lang="en-US" dirty="0"/>
              <a:t> apply -f first-</a:t>
            </a:r>
            <a:r>
              <a:rPr lang="en-US" dirty="0" err="1"/>
              <a:t>pod.yaml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all details under </a:t>
            </a:r>
            <a:r>
              <a:rPr lang="en-US" dirty="0" err="1"/>
              <a:t>kube</a:t>
            </a:r>
            <a:r>
              <a:rPr lang="en-US" dirty="0"/>
              <a:t>-cluster : </a:t>
            </a:r>
            <a:r>
              <a:rPr lang="en-US" dirty="0" err="1"/>
              <a:t>Kubectl</a:t>
            </a:r>
            <a:r>
              <a:rPr lang="en-US" dirty="0"/>
              <a:t> get all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pod details : </a:t>
            </a:r>
            <a:r>
              <a:rPr lang="en-US" b="1" dirty="0" err="1"/>
              <a:t>kubectl</a:t>
            </a:r>
            <a:r>
              <a:rPr lang="en-US" b="1" dirty="0"/>
              <a:t> describe pod &lt;</a:t>
            </a:r>
            <a:r>
              <a:rPr lang="en-US" b="1" dirty="0" err="1"/>
              <a:t>pod_name</a:t>
            </a:r>
            <a:r>
              <a:rPr lang="en-US" b="1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Get pod details with labels: </a:t>
            </a:r>
            <a:r>
              <a:rPr lang="en-US" b="1" dirty="0" err="1"/>
              <a:t>kubectl</a:t>
            </a:r>
            <a:r>
              <a:rPr lang="en-US" b="1" dirty="0"/>
              <a:t> get pods --show-labels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Get pod details filtered by selector: </a:t>
            </a:r>
            <a:r>
              <a:rPr lang="en-US" b="1" dirty="0" err="1"/>
              <a:t>kubectl</a:t>
            </a:r>
            <a:r>
              <a:rPr lang="en-US" b="1" dirty="0"/>
              <a:t> get pods --show-labels –l &lt;release=0&gt;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command inside pod (same as docker) : </a:t>
            </a:r>
            <a:r>
              <a:rPr lang="en-US" b="1" dirty="0" err="1"/>
              <a:t>kubectl</a:t>
            </a:r>
            <a:r>
              <a:rPr lang="en-US" b="1" dirty="0"/>
              <a:t>  exec &lt;</a:t>
            </a:r>
            <a:r>
              <a:rPr lang="en-US" b="1" dirty="0" err="1"/>
              <a:t>podname</a:t>
            </a:r>
            <a:r>
              <a:rPr lang="en-US" b="1" dirty="0"/>
              <a:t>&gt; &lt;command (ls)&gt;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sh</a:t>
            </a:r>
            <a:r>
              <a:rPr lang="en-US" dirty="0"/>
              <a:t> inside pod : </a:t>
            </a:r>
            <a:r>
              <a:rPr lang="en-US" b="1" dirty="0" err="1"/>
              <a:t>kubectl</a:t>
            </a:r>
            <a:r>
              <a:rPr lang="en-US" b="1" dirty="0"/>
              <a:t> –it </a:t>
            </a:r>
            <a:r>
              <a:rPr lang="en-US" b="1" dirty="0" err="1"/>
              <a:t>exce</a:t>
            </a:r>
            <a:r>
              <a:rPr lang="en-US" b="1" dirty="0"/>
              <a:t> &lt;</a:t>
            </a:r>
            <a:r>
              <a:rPr lang="en-US" b="1" dirty="0" err="1"/>
              <a:t>podname</a:t>
            </a:r>
            <a:r>
              <a:rPr lang="en-US" b="1" dirty="0"/>
              <a:t>&gt; </a:t>
            </a:r>
            <a:r>
              <a:rPr lang="en-US" b="1" dirty="0" err="1"/>
              <a:t>sh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Delete: </a:t>
            </a:r>
            <a:r>
              <a:rPr lang="en-US" dirty="0" err="1"/>
              <a:t>kubectl</a:t>
            </a:r>
            <a:r>
              <a:rPr lang="en-US" dirty="0"/>
              <a:t> delete pod &lt;</a:t>
            </a:r>
            <a:r>
              <a:rPr lang="en-US" dirty="0" err="1"/>
              <a:t>pod_name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8087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Ingress (NGINX) Controllers: </a:t>
            </a:r>
            <a:r>
              <a:rPr lang="en-US" dirty="0">
                <a:hlinkClick r:id="rId2"/>
              </a:rPr>
              <a:t>https://kubernetes.github.io/ingress-nginx/user-guide/nginx-configuration/ </a:t>
            </a:r>
            <a:r>
              <a:rPr lang="en-US" dirty="0"/>
              <a:t>Basically work as load balancer, routing.</a:t>
            </a:r>
          </a:p>
          <a:p>
            <a:r>
              <a:rPr lang="en-US" dirty="0"/>
              <a:t>Enable ingress in </a:t>
            </a:r>
            <a:r>
              <a:rPr lang="en-US" dirty="0" err="1"/>
              <a:t>minikube</a:t>
            </a:r>
            <a:r>
              <a:rPr lang="en-US" dirty="0"/>
              <a:t>:  </a:t>
            </a:r>
            <a:r>
              <a:rPr lang="en-US" dirty="0" err="1"/>
              <a:t>minikube</a:t>
            </a:r>
            <a:r>
              <a:rPr lang="en-US" dirty="0"/>
              <a:t> addons enable ingress</a:t>
            </a:r>
          </a:p>
          <a:p>
            <a:endParaRPr lang="en-US" dirty="0"/>
          </a:p>
          <a:p>
            <a:r>
              <a:rPr lang="en-US" dirty="0"/>
              <a:t>Routing ex: </a:t>
            </a:r>
            <a:r>
              <a:rPr lang="en-US" dirty="0">
                <a:hlinkClick r:id="rId3"/>
              </a:rPr>
              <a:t>27_ingress.yaml</a:t>
            </a:r>
            <a:endParaRPr lang="en-US" dirty="0"/>
          </a:p>
          <a:p>
            <a:r>
              <a:rPr lang="en-US" dirty="0"/>
              <a:t>Need to add entry for host file for mapping </a:t>
            </a:r>
            <a:r>
              <a:rPr lang="en-US" dirty="0" err="1"/>
              <a:t>minikube</a:t>
            </a:r>
            <a:r>
              <a:rPr lang="en-US" dirty="0"/>
              <a:t> server to host name</a:t>
            </a:r>
          </a:p>
          <a:p>
            <a:endParaRPr lang="en-US" dirty="0"/>
          </a:p>
          <a:p>
            <a:r>
              <a:rPr lang="en-US" dirty="0"/>
              <a:t>Authentication: </a:t>
            </a:r>
            <a:r>
              <a:rPr lang="en-US" dirty="0">
                <a:hlinkClick r:id="rId4"/>
              </a:rPr>
              <a:t>https://kubernetes.github.io/ingress-nginx/examples/auth/basic/</a:t>
            </a:r>
            <a:endParaRPr lang="en-US" dirty="0"/>
          </a:p>
          <a:p>
            <a:r>
              <a:rPr lang="en-US" dirty="0"/>
              <a:t>User/password : admin / admin</a:t>
            </a:r>
          </a:p>
          <a:p>
            <a:r>
              <a:rPr lang="en-US" dirty="0"/>
              <a:t>Create secret : </a:t>
            </a:r>
            <a:r>
              <a:rPr lang="en-US" dirty="0" err="1"/>
              <a:t>kubectl</a:t>
            </a:r>
            <a:r>
              <a:rPr lang="en-US" dirty="0"/>
              <a:t> create secret generic &lt;</a:t>
            </a:r>
            <a:r>
              <a:rPr lang="en-US" dirty="0" err="1"/>
              <a:t>mycredentials:secret</a:t>
            </a:r>
            <a:r>
              <a:rPr lang="en-US" dirty="0"/>
              <a:t> name&gt; --from-file  &lt;</a:t>
            </a:r>
            <a:r>
              <a:rPr lang="en-US" dirty="0" err="1"/>
              <a:t>auth</a:t>
            </a:r>
            <a:r>
              <a:rPr lang="en-US" dirty="0"/>
              <a:t>: </a:t>
            </a:r>
            <a:r>
              <a:rPr lang="en-US" dirty="0" err="1"/>
              <a:t>htpasswd</a:t>
            </a:r>
            <a:r>
              <a:rPr lang="en-US" dirty="0"/>
              <a:t> file&gt;</a:t>
            </a:r>
          </a:p>
          <a:p>
            <a:r>
              <a:rPr lang="en-US" dirty="0"/>
              <a:t>Get </a:t>
            </a:r>
            <a:r>
              <a:rPr lang="en-US" dirty="0" err="1"/>
              <a:t>yaml</a:t>
            </a:r>
            <a:r>
              <a:rPr lang="en-US" dirty="0"/>
              <a:t> of secret: </a:t>
            </a:r>
            <a:r>
              <a:rPr lang="en-US" dirty="0" err="1"/>
              <a:t>kubectl</a:t>
            </a:r>
            <a:r>
              <a:rPr lang="en-US" dirty="0"/>
              <a:t> get secret </a:t>
            </a:r>
            <a:r>
              <a:rPr lang="en-US" dirty="0" err="1"/>
              <a:t>mycredentials</a:t>
            </a:r>
            <a:r>
              <a:rPr lang="en-US" dirty="0"/>
              <a:t> -o </a:t>
            </a:r>
            <a:r>
              <a:rPr lang="en-US" dirty="0" err="1"/>
              <a:t>yaml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26FE2-CE63-0143-86A3-2C85EAFD2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296" y="698642"/>
            <a:ext cx="3195189" cy="1806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0E4A69-78D0-754D-9B6E-B55D3E0D3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848" y="3086644"/>
            <a:ext cx="3301637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7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Workload Types:</a:t>
            </a:r>
          </a:p>
          <a:p>
            <a:r>
              <a:rPr lang="en-US" b="1" dirty="0"/>
              <a:t>Batch Jobs: </a:t>
            </a:r>
            <a:r>
              <a:rPr lang="en-US" sz="1400" dirty="0"/>
              <a:t>ex: </a:t>
            </a:r>
            <a:r>
              <a:rPr lang="en-US" sz="1400" b="1" dirty="0">
                <a:hlinkClick r:id="rId2"/>
              </a:rPr>
              <a:t>28_job.yaml</a:t>
            </a:r>
            <a:r>
              <a:rPr lang="en-US" sz="1400" b="1" dirty="0"/>
              <a:t> – </a:t>
            </a:r>
            <a:r>
              <a:rPr lang="en-US" sz="1400" dirty="0"/>
              <a:t>Makes sure task get </a:t>
            </a:r>
            <a:r>
              <a:rPr lang="en-US" sz="1400" dirty="0" err="1"/>
              <a:t>complted</a:t>
            </a:r>
            <a:r>
              <a:rPr lang="en-US" sz="1400" dirty="0"/>
              <a:t>. Even pod died k8 will create new pod and makes sure completion of task.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/>
              <a:t>Cron</a:t>
            </a:r>
            <a:r>
              <a:rPr lang="en-US" b="1" dirty="0"/>
              <a:t> Jobs: </a:t>
            </a:r>
            <a:r>
              <a:rPr lang="en-US" sz="1400" dirty="0"/>
              <a:t>Schedule tasks ex: </a:t>
            </a:r>
            <a:r>
              <a:rPr lang="en-US" sz="1400" dirty="0">
                <a:hlinkClick r:id="rId3"/>
              </a:rPr>
              <a:t>28_cron.yaml</a:t>
            </a:r>
            <a:r>
              <a:rPr lang="en-US" sz="1400" dirty="0"/>
              <a:t>. </a:t>
            </a:r>
          </a:p>
          <a:p>
            <a:endParaRPr lang="en-US" b="1" dirty="0"/>
          </a:p>
          <a:p>
            <a:r>
              <a:rPr lang="en-US" b="1" dirty="0" err="1"/>
              <a:t>DaemonSets</a:t>
            </a:r>
            <a:r>
              <a:rPr lang="en-US" b="1" dirty="0"/>
              <a:t>: </a:t>
            </a:r>
            <a:r>
              <a:rPr lang="en-US" sz="1400" dirty="0"/>
              <a:t>Ex</a:t>
            </a:r>
            <a:r>
              <a:rPr lang="en-US" sz="1400" b="1" dirty="0"/>
              <a:t>: </a:t>
            </a:r>
            <a:r>
              <a:rPr lang="en-US" sz="1400" dirty="0"/>
              <a:t>Advance type of </a:t>
            </a:r>
            <a:r>
              <a:rPr lang="en-US" sz="1400" dirty="0" err="1"/>
              <a:t>ReplicaSet</a:t>
            </a:r>
            <a:r>
              <a:rPr lang="en-US" sz="1400" dirty="0"/>
              <a:t> which k8 run pod in every node in cluster. ( no need to mention #of replica sets </a:t>
            </a:r>
            <a:r>
              <a:rPr lang="en-US" sz="1400" dirty="0" err="1"/>
              <a:t>sicne</a:t>
            </a:r>
            <a:r>
              <a:rPr lang="en-US" sz="1400" dirty="0"/>
              <a:t> k8 automatically run this pod in every node in cluster. (Ex: Log collector)</a:t>
            </a:r>
          </a:p>
          <a:p>
            <a:endParaRPr lang="en-US" dirty="0"/>
          </a:p>
          <a:p>
            <a:r>
              <a:rPr lang="en-US" b="1" dirty="0" err="1"/>
              <a:t>StatefulSets</a:t>
            </a:r>
            <a:r>
              <a:rPr lang="en-US" b="1" dirty="0"/>
              <a:t>: </a:t>
            </a:r>
            <a:r>
              <a:rPr lang="en-US" sz="1400" dirty="0"/>
              <a:t>A </a:t>
            </a:r>
            <a:r>
              <a:rPr lang="en-US" sz="1400" dirty="0" err="1"/>
              <a:t>StatefulSet</a:t>
            </a:r>
            <a:r>
              <a:rPr lang="en-US" sz="1400" dirty="0"/>
              <a:t> is NOT used for persistence ( data should not loss even pod get restart- means data should not store inside pod).  </a:t>
            </a:r>
          </a:p>
          <a:p>
            <a:r>
              <a:rPr lang="en-US" sz="1400" b="1" dirty="0"/>
              <a:t>	Ex: </a:t>
            </a:r>
            <a:r>
              <a:rPr lang="en-US" sz="1400" b="1" dirty="0">
                <a:hlinkClick r:id="rId4"/>
              </a:rPr>
              <a:t>28_stateful_mongo-replicated.yaml</a:t>
            </a:r>
            <a:endParaRPr lang="en-US" sz="1400" b="1" dirty="0"/>
          </a:p>
          <a:p>
            <a:r>
              <a:rPr lang="en-US" sz="1400" b="1" dirty="0"/>
              <a:t>	</a:t>
            </a:r>
            <a:r>
              <a:rPr lang="en-US" sz="1400" b="1" dirty="0" err="1"/>
              <a:t>StatefulSets</a:t>
            </a:r>
            <a:r>
              <a:rPr lang="en-US" sz="1400" b="1" dirty="0"/>
              <a:t>: </a:t>
            </a:r>
            <a:r>
              <a:rPr lang="en-US" sz="1400" dirty="0"/>
              <a:t>Lets clients to call by POD name. ( Even though pod generated through Deployment -( deployment is responsible for pod name) enable static name for POD)</a:t>
            </a:r>
          </a:p>
          <a:p>
            <a:r>
              <a:rPr lang="en-US" sz="1400" b="1" dirty="0"/>
              <a:t>Ex: Database Replications. </a:t>
            </a:r>
            <a:r>
              <a:rPr lang="en-US" sz="1400" dirty="0"/>
              <a:t>(Master slave replication)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StatefulSet</a:t>
            </a:r>
            <a:r>
              <a:rPr lang="en-US" sz="1400" dirty="0"/>
              <a:t> connected outside from </a:t>
            </a:r>
            <a:r>
              <a:rPr lang="en-US" sz="1400" dirty="0" err="1"/>
              <a:t>HeadlessService</a:t>
            </a:r>
            <a:r>
              <a:rPr lang="en-US" sz="1400" dirty="0"/>
              <a:t>. It just Service (no syntax change). You can call </a:t>
            </a:r>
            <a:r>
              <a:rPr lang="en-US" sz="1400" dirty="0" err="1"/>
              <a:t>StatefulSet</a:t>
            </a:r>
            <a:r>
              <a:rPr lang="en-US" sz="1400" dirty="0"/>
              <a:t> pod as &lt;</a:t>
            </a:r>
            <a:r>
              <a:rPr lang="en-US" sz="1400" dirty="0" err="1"/>
              <a:t>pod_name</a:t>
            </a:r>
            <a:r>
              <a:rPr lang="en-US" sz="1400" dirty="0"/>
              <a:t>&gt;.&lt;</a:t>
            </a:r>
            <a:r>
              <a:rPr lang="en-US" sz="1400" dirty="0" err="1"/>
              <a:t>service_name</a:t>
            </a:r>
            <a:r>
              <a:rPr lang="en-US" sz="1400" dirty="0"/>
              <a:t>&gt; ex: </a:t>
            </a:r>
            <a:r>
              <a:rPr lang="en-US" sz="1400" b="1" dirty="0"/>
              <a:t>mongo-0.mongodb </a:t>
            </a:r>
          </a:p>
          <a:p>
            <a:r>
              <a:rPr lang="en-US" sz="1400" b="1" dirty="0"/>
              <a:t>	</a:t>
            </a:r>
            <a:r>
              <a:rPr lang="en-US" sz="1400" dirty="0"/>
              <a:t>To call mongo </a:t>
            </a:r>
            <a:r>
              <a:rPr lang="en-US" sz="1400" dirty="0" err="1"/>
              <a:t>replicaset</a:t>
            </a:r>
            <a:r>
              <a:rPr lang="en-US" sz="1400" dirty="0"/>
              <a:t>: </a:t>
            </a:r>
            <a:r>
              <a:rPr lang="en-US" sz="1400" b="1" dirty="0"/>
              <a:t>mongoDB://mongo-0.mongo,mongo-1.mongo,mongo-2.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9F39C-3E70-434D-A703-50AAD1F7F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48" y="4358820"/>
            <a:ext cx="3350089" cy="2406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E1D223-7662-D841-86C3-EE2439A1F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710" y="4593077"/>
            <a:ext cx="3003193" cy="2029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697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CI-CD</a:t>
            </a:r>
          </a:p>
          <a:p>
            <a:endParaRPr lang="en-US" dirty="0"/>
          </a:p>
          <a:p>
            <a:r>
              <a:rPr lang="en-US" dirty="0"/>
              <a:t>Create Organization (</a:t>
            </a:r>
            <a:r>
              <a:rPr lang="en-US" dirty="0" err="1"/>
              <a:t>TechCR</a:t>
            </a:r>
            <a:r>
              <a:rPr lang="en-US" dirty="0"/>
              <a:t>-CI-CD) fork all repositories. </a:t>
            </a:r>
          </a:p>
          <a:p>
            <a:r>
              <a:rPr lang="en-US" dirty="0"/>
              <a:t>Start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en-US" dirty="0" err="1"/>
              <a:t>wth</a:t>
            </a:r>
            <a:r>
              <a:rPr lang="en-US" dirty="0"/>
              <a:t> 4GB RAM:  </a:t>
            </a:r>
            <a:r>
              <a:rPr lang="en-US" b="1" dirty="0" err="1"/>
              <a:t>minikube</a:t>
            </a:r>
            <a:r>
              <a:rPr lang="en-US" b="1" dirty="0"/>
              <a:t> start –memory 4096</a:t>
            </a:r>
          </a:p>
          <a:p>
            <a:endParaRPr lang="en-US" b="1" dirty="0"/>
          </a:p>
          <a:p>
            <a:r>
              <a:rPr lang="en-US" b="1" dirty="0"/>
              <a:t>Install Jenkin inside K8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 Jenkin repository.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</a:t>
            </a:r>
            <a:r>
              <a:rPr lang="en-US" dirty="0" err="1"/>
              <a:t>minikube</a:t>
            </a:r>
            <a:r>
              <a:rPr lang="en-US" dirty="0"/>
              <a:t> docker environment: </a:t>
            </a:r>
            <a:r>
              <a:rPr lang="en-US" dirty="0" err="1"/>
              <a:t>minikube</a:t>
            </a:r>
            <a:r>
              <a:rPr lang="en-US" dirty="0"/>
              <a:t> docker-</a:t>
            </a:r>
            <a:r>
              <a:rPr lang="en-US" dirty="0" err="1"/>
              <a:t>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Jenkin image from </a:t>
            </a:r>
            <a:r>
              <a:rPr lang="en-US" dirty="0" err="1"/>
              <a:t>DockerFile</a:t>
            </a:r>
            <a:r>
              <a:rPr lang="en-US" dirty="0"/>
              <a:t>: docker build image –t </a:t>
            </a:r>
            <a:r>
              <a:rPr lang="en-US" dirty="0" err="1"/>
              <a:t>myjenkins</a:t>
            </a:r>
            <a:r>
              <a:rPr lang="en-U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</a:t>
            </a:r>
            <a:r>
              <a:rPr lang="en-US" dirty="0" err="1"/>
              <a:t>jenkin</a:t>
            </a:r>
            <a:r>
              <a:rPr lang="en-US" dirty="0"/>
              <a:t> in k8: </a:t>
            </a:r>
            <a:r>
              <a:rPr lang="en-US" dirty="0" err="1"/>
              <a:t>kubectl</a:t>
            </a:r>
            <a:r>
              <a:rPr lang="en-US" dirty="0"/>
              <a:t> apply—f </a:t>
            </a:r>
            <a:r>
              <a:rPr lang="en-US" dirty="0" err="1"/>
              <a:t>jenkins</a:t>
            </a:r>
            <a:r>
              <a:rPr lang="en-US" err="1"/>
              <a:t>.</a:t>
            </a:r>
            <a:r>
              <a:rPr lang="en-US"/>
              <a:t>yaml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5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&amp; Limits. </a:t>
            </a:r>
          </a:p>
        </p:txBody>
      </p:sp>
    </p:spTree>
    <p:extLst>
      <p:ext uri="{BB962C8B-B14F-4D97-AF65-F5344CB8AC3E}">
        <p14:creationId xmlns:p14="http://schemas.microsoft.com/office/powerpoint/2010/main" val="386686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 &amp; Limits. </a:t>
            </a:r>
          </a:p>
        </p:txBody>
      </p:sp>
    </p:spTree>
    <p:extLst>
      <p:ext uri="{BB962C8B-B14F-4D97-AF65-F5344CB8AC3E}">
        <p14:creationId xmlns:p14="http://schemas.microsoft.com/office/powerpoint/2010/main" val="385449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65815-B9BC-D847-BFCC-97A210ED4748}"/>
              </a:ext>
            </a:extLst>
          </p:cNvPr>
          <p:cNvSpPr txBox="1"/>
          <p:nvPr/>
        </p:nvSpPr>
        <p:spPr>
          <a:xfrm>
            <a:off x="271848" y="284205"/>
            <a:ext cx="1073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Resource to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https://blog.devops.dev</a:t>
            </a:r>
            <a:r>
              <a:rPr lang="en-US">
                <a:hlinkClick r:id="rId2"/>
              </a:rPr>
              <a:t>/how-to-achieve-zero-downtime-application-with-kubernetes-ba52fdea9a9b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D48FA-2267-CF44-8894-2D3118B1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87" y="431515"/>
            <a:ext cx="3967171" cy="2022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78AF5-204C-8645-A888-0618E5669831}"/>
              </a:ext>
            </a:extLst>
          </p:cNvPr>
          <p:cNvSpPr txBox="1"/>
          <p:nvPr/>
        </p:nvSpPr>
        <p:spPr>
          <a:xfrm>
            <a:off x="760287" y="2558265"/>
            <a:ext cx="7236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cant access POD by using IP address of docker for </a:t>
            </a:r>
            <a:r>
              <a:rPr lang="en-US" dirty="0" err="1"/>
              <a:t>kub</a:t>
            </a:r>
            <a:r>
              <a:rPr lang="en-US" dirty="0"/>
              <a:t> or </a:t>
            </a:r>
            <a:r>
              <a:rPr lang="en-US" dirty="0" err="1"/>
              <a:t>minukube</a:t>
            </a:r>
            <a:r>
              <a:rPr lang="en-US" dirty="0"/>
              <a:t> IP s.</a:t>
            </a:r>
          </a:p>
          <a:p>
            <a:endParaRPr lang="en-US" dirty="0"/>
          </a:p>
          <a:p>
            <a:r>
              <a:rPr lang="en-US" dirty="0"/>
              <a:t>Its need to create service. </a:t>
            </a:r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F1751-7CB2-684E-B02E-D8BFB4DB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82" y="3535025"/>
            <a:ext cx="3975027" cy="26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9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BD3562-01F1-0044-86AD-9F6850506BDD}"/>
              </a:ext>
            </a:extLst>
          </p:cNvPr>
          <p:cNvSpPr txBox="1"/>
          <p:nvPr/>
        </p:nvSpPr>
        <p:spPr>
          <a:xfrm>
            <a:off x="523982" y="287676"/>
            <a:ext cx="1134336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Service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 discover pods - </a:t>
            </a:r>
            <a:r>
              <a:rPr lang="en-US" sz="2000" b="1" dirty="0"/>
              <a:t>by selector in service and labels in pod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 labels are just key value pairs,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 : </a:t>
            </a:r>
            <a:r>
              <a:rPr lang="en-US" dirty="0">
                <a:hlinkClick r:id="rId2"/>
              </a:rPr>
              <a:t>basic_service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service : </a:t>
            </a:r>
            <a:r>
              <a:rPr lang="en-US" dirty="0" err="1"/>
              <a:t>kubectl</a:t>
            </a:r>
            <a:r>
              <a:rPr lang="en-US" dirty="0"/>
              <a:t> delete service &lt;</a:t>
            </a:r>
            <a:r>
              <a:rPr lang="en-US" dirty="0" err="1"/>
              <a:t>service_name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r>
              <a:rPr lang="en-US" dirty="0"/>
              <a:t> describe service &lt;</a:t>
            </a:r>
            <a:r>
              <a:rPr lang="en-US" dirty="0" err="1"/>
              <a:t>service_name</a:t>
            </a:r>
            <a:r>
              <a:rPr lang="en-US" dirty="0"/>
              <a:t>&gt; - you can find 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Services are having private </a:t>
            </a:r>
            <a:r>
              <a:rPr lang="en-US" b="1" dirty="0" err="1"/>
              <a:t>ip</a:t>
            </a:r>
            <a:r>
              <a:rPr lang="en-US" b="1" dirty="0"/>
              <a:t> address. Since services are long running </a:t>
            </a:r>
            <a:r>
              <a:rPr lang="en-US" b="1" dirty="0" err="1"/>
              <a:t>ip</a:t>
            </a:r>
            <a:r>
              <a:rPr lang="en-US" b="1" dirty="0"/>
              <a:t> address of service not get change.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name will use to communicate between two services. So its need to give meaningful name as service name. </a:t>
            </a:r>
          </a:p>
          <a:p>
            <a:r>
              <a:rPr lang="en-US" dirty="0"/>
              <a:t>	Best practice for service name : &lt;</a:t>
            </a:r>
            <a:r>
              <a:rPr lang="en-US" dirty="0" err="1"/>
              <a:t>application_name</a:t>
            </a:r>
            <a:r>
              <a:rPr lang="en-US" dirty="0"/>
              <a:t>&gt;-&lt;</a:t>
            </a:r>
            <a:r>
              <a:rPr lang="en-US" dirty="0" err="1"/>
              <a:t>pod_name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Types</a:t>
            </a:r>
          </a:p>
          <a:p>
            <a:pPr lvl="1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ClusterIP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: this service only accessible inside k8 cluster. Cant access from outside. Specially for internal services 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	( private service). ‘</a:t>
            </a:r>
          </a:p>
          <a:p>
            <a:pPr lvl="1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NodePort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: this is for expose service to outside world from k8 cluster ( web applications). For node port we can </a:t>
            </a:r>
          </a:p>
          <a:p>
            <a:pPr lvl="1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Configure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nodeport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inside ports. But k8 only allow to upper that 30000 port as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nodePort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2CCDF-FD21-BA43-96B4-2B42E6A9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5" y="4448622"/>
            <a:ext cx="2221358" cy="225355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73BA7-7D07-5F44-AAAF-065259DE2129}"/>
              </a:ext>
            </a:extLst>
          </p:cNvPr>
          <p:cNvCxnSpPr/>
          <p:nvPr/>
        </p:nvCxnSpPr>
        <p:spPr>
          <a:xfrm flipH="1">
            <a:off x="976045" y="3556911"/>
            <a:ext cx="102742" cy="15513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F0ECC5-143F-BE46-AD02-3296CAC5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086" y="4448622"/>
            <a:ext cx="3650564" cy="218651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49A95A-313C-2D4C-A0C2-CE73D6819DB5}"/>
              </a:ext>
            </a:extLst>
          </p:cNvPr>
          <p:cNvCxnSpPr>
            <a:cxnSpLocks/>
          </p:cNvCxnSpPr>
          <p:nvPr/>
        </p:nvCxnSpPr>
        <p:spPr>
          <a:xfrm>
            <a:off x="2070118" y="4195962"/>
            <a:ext cx="2777384" cy="6842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4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004BE-98E9-2C47-BBED-3590B1C1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1" y="3315134"/>
            <a:ext cx="4479533" cy="3005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32322-96A2-A241-9622-93A27CF0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81" y="3400059"/>
            <a:ext cx="4691794" cy="2920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9DB8C-F9AA-9C45-9BCC-8B691F2BE01D}"/>
              </a:ext>
            </a:extLst>
          </p:cNvPr>
          <p:cNvSpPr txBox="1"/>
          <p:nvPr/>
        </p:nvSpPr>
        <p:spPr>
          <a:xfrm>
            <a:off x="226133" y="57074"/>
            <a:ext cx="115810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 to apply New Release:</a:t>
            </a:r>
          </a:p>
          <a:p>
            <a:r>
              <a:rPr lang="en-US" dirty="0"/>
              <a:t>Introduce new selector property / labels to pod as release. </a:t>
            </a:r>
          </a:p>
          <a:p>
            <a:r>
              <a:rPr lang="en-US" dirty="0"/>
              <a:t>Then deploy new pod with new release – this may take some time to deploy – docker image download…</a:t>
            </a:r>
          </a:p>
          <a:p>
            <a:r>
              <a:rPr lang="en-US" dirty="0"/>
              <a:t>After pod deployment point service to new POD by changing selector properties. This makes minimum downtime release.</a:t>
            </a:r>
          </a:p>
          <a:p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describe service/svc </a:t>
            </a:r>
            <a:r>
              <a:rPr lang="en-US" dirty="0" err="1"/>
              <a:t>todo-webapp-ui</a:t>
            </a:r>
            <a:r>
              <a:rPr lang="en-US" dirty="0"/>
              <a:t> </a:t>
            </a:r>
          </a:p>
          <a:p>
            <a:r>
              <a:rPr lang="en-US" dirty="0"/>
              <a:t>Can view selector. : Selector:                 app=</a:t>
            </a:r>
            <a:r>
              <a:rPr lang="en-US" dirty="0" err="1"/>
              <a:t>todo-ui,release</a:t>
            </a:r>
            <a:r>
              <a:rPr lang="en-US" dirty="0"/>
              <a:t>=v2</a:t>
            </a:r>
          </a:p>
          <a:p>
            <a:r>
              <a:rPr lang="en-US" dirty="0"/>
              <a:t>Ex : </a:t>
            </a:r>
            <a:r>
              <a:rPr lang="en-US" dirty="0">
                <a:hlinkClick r:id="rId4"/>
              </a:rPr>
              <a:t>to-do/3_multi_ver_po.yaml</a:t>
            </a:r>
            <a:r>
              <a:rPr lang="en-US" dirty="0"/>
              <a:t> / </a:t>
            </a:r>
            <a:r>
              <a:rPr lang="en-US" dirty="0">
                <a:hlinkClick r:id="rId5"/>
              </a:rPr>
              <a:t>to-do/3_multi_ver_svc.yaml</a:t>
            </a:r>
            <a:r>
              <a:rPr lang="en-US" dirty="0"/>
              <a:t> </a:t>
            </a:r>
          </a:p>
          <a:p>
            <a:r>
              <a:rPr lang="en-US" dirty="0"/>
              <a:t>(Change service labels as v2 to test new version of release)</a:t>
            </a:r>
          </a:p>
          <a:p>
            <a:r>
              <a:rPr lang="en-US" dirty="0"/>
              <a:t> </a:t>
            </a:r>
            <a:r>
              <a:rPr lang="en-US" dirty="0">
                <a:hlinkClick r:id="rId6"/>
              </a:rPr>
              <a:t>microservice/pods.yaml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microservice/services.yaml</a:t>
            </a:r>
            <a:endParaRPr lang="en-US" dirty="0"/>
          </a:p>
          <a:p>
            <a:r>
              <a:rPr lang="en-US" dirty="0"/>
              <a:t>Queue : user/password : admin/admin</a:t>
            </a:r>
          </a:p>
        </p:txBody>
      </p:sp>
    </p:spTree>
    <p:extLst>
      <p:ext uri="{BB962C8B-B14F-4D97-AF65-F5344CB8AC3E}">
        <p14:creationId xmlns:p14="http://schemas.microsoft.com/office/powerpoint/2010/main" val="343780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11ABE-81D6-2D4D-9581-559BCEE473EA}"/>
              </a:ext>
            </a:extLst>
          </p:cNvPr>
          <p:cNvSpPr txBox="1"/>
          <p:nvPr/>
        </p:nvSpPr>
        <p:spPr>
          <a:xfrm>
            <a:off x="688368" y="277403"/>
            <a:ext cx="114583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ReplicaSet</a:t>
            </a:r>
            <a:r>
              <a:rPr lang="en-US" dirty="0"/>
              <a:t>, </a:t>
            </a:r>
          </a:p>
          <a:p>
            <a:r>
              <a:rPr lang="en-US" dirty="0" err="1"/>
              <a:t>ReplicaSet</a:t>
            </a:r>
            <a:r>
              <a:rPr lang="en-US" dirty="0"/>
              <a:t> wrap Pod to handle crashes ( template tag represent pod in replica set) and it create pods internally </a:t>
            </a:r>
          </a:p>
          <a:p>
            <a:r>
              <a:rPr lang="en-US" dirty="0"/>
              <a:t>when </a:t>
            </a:r>
            <a:r>
              <a:rPr lang="en-US" dirty="0" err="1"/>
              <a:t>replicaset</a:t>
            </a:r>
            <a:r>
              <a:rPr lang="en-US" dirty="0"/>
              <a:t> start. </a:t>
            </a:r>
          </a:p>
          <a:p>
            <a:r>
              <a:rPr lang="en-US" dirty="0"/>
              <a:t>In production, we should use </a:t>
            </a:r>
            <a:r>
              <a:rPr lang="en-US" dirty="0" err="1"/>
              <a:t>ReplicaSet</a:t>
            </a:r>
            <a:r>
              <a:rPr lang="en-US" dirty="0"/>
              <a:t> / Deployment, not Pod. If we deployed Pod we are responsible for pod lifetime, </a:t>
            </a:r>
          </a:p>
          <a:p>
            <a:r>
              <a:rPr lang="en-US" dirty="0"/>
              <a:t>So If pod is crashed the service will be unavailable. </a:t>
            </a:r>
          </a:p>
          <a:p>
            <a:r>
              <a:rPr lang="en-US" dirty="0"/>
              <a:t>Ex : </a:t>
            </a:r>
            <a:r>
              <a:rPr lang="en-US" dirty="0" err="1"/>
              <a:t>kubctl</a:t>
            </a:r>
            <a:r>
              <a:rPr lang="en-US" dirty="0"/>
              <a:t> delete pod &lt;</a:t>
            </a:r>
            <a:r>
              <a:rPr lang="en-US" dirty="0" err="1"/>
              <a:t>podname</a:t>
            </a:r>
            <a:r>
              <a:rPr lang="en-US" dirty="0"/>
              <a:t>&gt; – service will be </a:t>
            </a:r>
            <a:r>
              <a:rPr lang="en-US" dirty="0" err="1"/>
              <a:t>unavaialbe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But If use </a:t>
            </a:r>
            <a:r>
              <a:rPr lang="en-US" dirty="0" err="1"/>
              <a:t>ReplicaSet</a:t>
            </a:r>
            <a:r>
              <a:rPr lang="en-US" dirty="0"/>
              <a:t> k8 will automatically up another instance of pod. </a:t>
            </a:r>
          </a:p>
          <a:p>
            <a:r>
              <a:rPr lang="en-US" dirty="0"/>
              <a:t>If we configure replicas: 2 then there is no downtime. </a:t>
            </a:r>
          </a:p>
          <a:p>
            <a:r>
              <a:rPr lang="en-US" dirty="0"/>
              <a:t>How to check :</a:t>
            </a:r>
          </a:p>
          <a:p>
            <a:r>
              <a:rPr lang="en-US" dirty="0"/>
              <a:t>Delete on of POD and refresh all the time. </a:t>
            </a:r>
          </a:p>
          <a:p>
            <a:endParaRPr lang="en-US" dirty="0"/>
          </a:p>
          <a:p>
            <a:r>
              <a:rPr lang="en-US" b="1" dirty="0"/>
              <a:t>Once </a:t>
            </a:r>
            <a:r>
              <a:rPr lang="en-US" b="1" dirty="0" err="1"/>
              <a:t>ReplicaSet</a:t>
            </a:r>
            <a:r>
              <a:rPr lang="en-US" b="1" dirty="0"/>
              <a:t> deleted all the pods created by </a:t>
            </a:r>
            <a:r>
              <a:rPr lang="en-US" b="1" dirty="0" err="1"/>
              <a:t>replicaset</a:t>
            </a:r>
            <a:r>
              <a:rPr lang="en-US" b="1" dirty="0"/>
              <a:t> terminating.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27B9B-6F1A-774C-AA9B-27A8F8BB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8" y="4500080"/>
            <a:ext cx="4331556" cy="22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B0E19-1FE5-8545-B413-48BF3DC1CAAB}"/>
              </a:ext>
            </a:extLst>
          </p:cNvPr>
          <p:cNvSpPr txBox="1"/>
          <p:nvPr/>
        </p:nvSpPr>
        <p:spPr>
          <a:xfrm>
            <a:off x="719191" y="349321"/>
            <a:ext cx="9489585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Deployment</a:t>
            </a:r>
          </a:p>
          <a:p>
            <a:r>
              <a:rPr lang="en-US" dirty="0"/>
              <a:t>Same as </a:t>
            </a:r>
            <a:r>
              <a:rPr lang="en-US" dirty="0" err="1"/>
              <a:t>ReplicaSet</a:t>
            </a:r>
            <a:r>
              <a:rPr lang="en-US" dirty="0"/>
              <a:t> but with </a:t>
            </a:r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additional feature, automatic rolling update with 0 downtime.</a:t>
            </a:r>
          </a:p>
          <a:p>
            <a:r>
              <a:rPr lang="en-US" dirty="0"/>
              <a:t>Deployment create -&gt; </a:t>
            </a:r>
            <a:r>
              <a:rPr lang="en-US" dirty="0" err="1"/>
              <a:t>replicaset</a:t>
            </a:r>
            <a:r>
              <a:rPr lang="en-US" dirty="0"/>
              <a:t> &gt; pod under the hood. </a:t>
            </a:r>
          </a:p>
          <a:p>
            <a:endParaRPr lang="en-US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Example </a:t>
            </a:r>
            <a:r>
              <a:rPr lang="en-US" dirty="0" err="1"/>
              <a:t>yaml</a:t>
            </a:r>
            <a:r>
              <a:rPr lang="en-US" dirty="0"/>
              <a:t> : 	</a:t>
            </a:r>
            <a:r>
              <a:rPr lang="en-US" dirty="0">
                <a:hlinkClick r:id="rId2"/>
              </a:rPr>
              <a:t>deployment_release_0</a:t>
            </a:r>
            <a:r>
              <a:rPr lang="en-US" dirty="0"/>
              <a:t>     -    </a:t>
            </a:r>
            <a:r>
              <a:rPr lang="en-US" dirty="0">
                <a:hlinkClick r:id="rId3"/>
              </a:rPr>
              <a:t>deployment_release_0-5</a:t>
            </a:r>
            <a:endParaRPr lang="en-US" dirty="0"/>
          </a:p>
          <a:p>
            <a:r>
              <a:rPr lang="en-US" dirty="0"/>
              <a:t>Test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>
                <a:hlinkClick r:id="rId2"/>
              </a:rPr>
              <a:t>deployment_release_0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r>
              <a:rPr lang="en-US" dirty="0"/>
              <a:t> get all –&gt; you can </a:t>
            </a:r>
            <a:r>
              <a:rPr lang="en-US" dirty="0" err="1"/>
              <a:t>replicaset</a:t>
            </a:r>
            <a:r>
              <a:rPr lang="en-US" dirty="0"/>
              <a:t> refer to release 0 : </a:t>
            </a:r>
            <a:r>
              <a:rPr lang="en-US" dirty="0">
                <a:hlinkClick r:id="rId4"/>
              </a:rPr>
              <a:t>3_1_deployment.png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apply </a:t>
            </a:r>
            <a:r>
              <a:rPr lang="en-US" dirty="0">
                <a:hlinkClick r:id="rId3"/>
              </a:rPr>
              <a:t>3_2_pods_deployment.yaml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</a:t>
            </a:r>
            <a:r>
              <a:rPr lang="en-US" dirty="0" err="1"/>
              <a:t>kubectl</a:t>
            </a:r>
            <a:r>
              <a:rPr lang="en-US" dirty="0"/>
              <a:t> get all -&gt; and monitor changes. </a:t>
            </a:r>
            <a:r>
              <a:rPr lang="en-US" dirty="0">
                <a:hlinkClick r:id="rId5"/>
              </a:rPr>
              <a:t>3_2_deployment_1.png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3_2_deployment_2.png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see k8 automatically update the release. </a:t>
            </a:r>
          </a:p>
          <a:p>
            <a:endParaRPr lang="en-US" dirty="0"/>
          </a:p>
          <a:p>
            <a:r>
              <a:rPr lang="en-US" b="1" dirty="0"/>
              <a:t>Rollout</a:t>
            </a:r>
          </a:p>
          <a:p>
            <a:r>
              <a:rPr lang="en-US" dirty="0"/>
              <a:t>K8 keep last 10 rollout history </a:t>
            </a:r>
          </a:p>
          <a:p>
            <a:r>
              <a:rPr lang="en-US" dirty="0"/>
              <a:t>Find out rollout history : </a:t>
            </a:r>
            <a:r>
              <a:rPr lang="en-US" b="1" dirty="0" err="1"/>
              <a:t>kubectl</a:t>
            </a:r>
            <a:r>
              <a:rPr lang="en-US" b="1" dirty="0"/>
              <a:t> rollout history deploy &lt;deployment name&gt;</a:t>
            </a:r>
          </a:p>
          <a:p>
            <a:r>
              <a:rPr lang="en-US" dirty="0"/>
              <a:t>Rollout for specify history revision :   </a:t>
            </a:r>
          </a:p>
          <a:p>
            <a:r>
              <a:rPr lang="en-US" dirty="0"/>
              <a:t>	</a:t>
            </a:r>
            <a:r>
              <a:rPr lang="en-US" b="1" dirty="0" err="1"/>
              <a:t>kubectl</a:t>
            </a:r>
            <a:r>
              <a:rPr lang="en-US" b="1" dirty="0"/>
              <a:t> rollout undo deploy &lt;deployment name&gt; --to-revision=2</a:t>
            </a:r>
          </a:p>
          <a:p>
            <a:r>
              <a:rPr lang="en-US" dirty="0"/>
              <a:t>Issue with rollout 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since we are not updating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yaml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, live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yaml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differ with live application revisions.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48FE1-817F-2E42-A938-274641AE2BF0}"/>
              </a:ext>
            </a:extLst>
          </p:cNvPr>
          <p:cNvCxnSpPr>
            <a:cxnSpLocks/>
          </p:cNvCxnSpPr>
          <p:nvPr/>
        </p:nvCxnSpPr>
        <p:spPr>
          <a:xfrm>
            <a:off x="6870356" y="888117"/>
            <a:ext cx="1319234" cy="15461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F04E7B-CA88-374F-A4C0-C28689BF36F9}"/>
              </a:ext>
            </a:extLst>
          </p:cNvPr>
          <p:cNvCxnSpPr>
            <a:cxnSpLocks/>
          </p:cNvCxnSpPr>
          <p:nvPr/>
        </p:nvCxnSpPr>
        <p:spPr>
          <a:xfrm>
            <a:off x="1572038" y="1239867"/>
            <a:ext cx="6585642" cy="31220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35867D-0E29-F34E-AE2E-794244AEEE20}"/>
              </a:ext>
            </a:extLst>
          </p:cNvPr>
          <p:cNvSpPr txBox="1"/>
          <p:nvPr/>
        </p:nvSpPr>
        <p:spPr>
          <a:xfrm>
            <a:off x="308224" y="184935"/>
            <a:ext cx="78494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Service Discovery</a:t>
            </a:r>
          </a:p>
          <a:p>
            <a:r>
              <a:rPr lang="en-US" sz="1600" dirty="0"/>
              <a:t>If deploy two service in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same POD can use localhost. </a:t>
            </a:r>
          </a:p>
          <a:p>
            <a:r>
              <a:rPr lang="en-US" sz="1600" dirty="0"/>
              <a:t>but its not recommended. Recommendation is use single container inside pod. </a:t>
            </a:r>
            <a:endParaRPr lang="en-US" sz="1600" b="1" dirty="0"/>
          </a:p>
          <a:p>
            <a:r>
              <a:rPr lang="en-US" sz="1600" dirty="0"/>
              <a:t>K8 internally use DNS Service. It allocate IP and maintain </a:t>
            </a:r>
            <a:r>
              <a:rPr lang="en-US" sz="1600" dirty="0" err="1"/>
              <a:t>ip</a:t>
            </a:r>
            <a:r>
              <a:rPr lang="en-US" sz="1600" dirty="0"/>
              <a:t> table for services (service name – </a:t>
            </a:r>
            <a:r>
              <a:rPr lang="en-US" sz="1600" dirty="0" err="1"/>
              <a:t>kube-dns</a:t>
            </a:r>
            <a:r>
              <a:rPr lang="en-US" sz="1600" dirty="0"/>
              <a:t>).</a:t>
            </a:r>
          </a:p>
          <a:p>
            <a:r>
              <a:rPr lang="en-US" sz="1600" b="1" dirty="0"/>
              <a:t>Service to service communication can done through service name </a:t>
            </a:r>
          </a:p>
          <a:p>
            <a:endParaRPr lang="en-US" sz="1600" b="1" dirty="0"/>
          </a:p>
          <a:p>
            <a:r>
              <a:rPr lang="en-US" sz="1600" b="1" dirty="0"/>
              <a:t>Test 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kubectl</a:t>
            </a:r>
            <a:r>
              <a:rPr lang="en-US" dirty="0"/>
              <a:t> exec -it &lt;pod id&gt; </a:t>
            </a:r>
            <a:r>
              <a:rPr lang="en-US" dirty="0" err="1"/>
              <a:t>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Nslookup</a:t>
            </a:r>
            <a:r>
              <a:rPr lang="en-US" dirty="0"/>
              <a:t> &lt;</a:t>
            </a:r>
            <a:r>
              <a:rPr lang="en-US" dirty="0" err="1"/>
              <a:t>service_name</a:t>
            </a:r>
            <a:r>
              <a:rPr lang="en-US" dirty="0"/>
              <a:t>&gt;</a:t>
            </a:r>
          </a:p>
          <a:p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83311-39A9-7B41-BA90-05485ED1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067" y="184935"/>
            <a:ext cx="3713181" cy="1691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B26A0-1BA2-D044-9896-963C1F39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379" y="2075004"/>
            <a:ext cx="3792556" cy="16566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78D8F-7DAB-F34E-A389-E13A23C78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379" y="3830471"/>
            <a:ext cx="3752869" cy="26572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3B8F80-AC0E-6D45-8459-218B8F121CD6}"/>
              </a:ext>
            </a:extLst>
          </p:cNvPr>
          <p:cNvCxnSpPr>
            <a:cxnSpLocks/>
          </p:cNvCxnSpPr>
          <p:nvPr/>
        </p:nvCxnSpPr>
        <p:spPr>
          <a:xfrm>
            <a:off x="4856206" y="652148"/>
            <a:ext cx="333338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BA7FFA4-D537-D642-BFA4-3795C789E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72" y="4139514"/>
            <a:ext cx="7094879" cy="21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76922-C0DE-6446-AF19-BC1449E8DCCA}"/>
              </a:ext>
            </a:extLst>
          </p:cNvPr>
          <p:cNvSpPr txBox="1"/>
          <p:nvPr/>
        </p:nvSpPr>
        <p:spPr>
          <a:xfrm>
            <a:off x="135924" y="185351"/>
            <a:ext cx="11664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Networking &amp; </a:t>
            </a:r>
            <a:r>
              <a:rPr lang="en-US" sz="2000" b="1" u="sng" dirty="0" err="1"/>
              <a:t>NameSpace</a:t>
            </a:r>
            <a:r>
              <a:rPr lang="en-US" sz="2000" b="1" u="sng" dirty="0"/>
              <a:t> – </a:t>
            </a:r>
            <a:r>
              <a:rPr lang="en-US" sz="2000" b="1" u="sng" dirty="0" err="1"/>
              <a:t>kube</a:t>
            </a:r>
            <a:r>
              <a:rPr lang="en-US" sz="2000" b="1" u="sng" dirty="0"/>
              <a:t>-system</a:t>
            </a:r>
          </a:p>
          <a:p>
            <a:r>
              <a:rPr lang="en-US" sz="1600" dirty="0" err="1"/>
              <a:t>NameSpace</a:t>
            </a:r>
            <a:r>
              <a:rPr lang="en-US" sz="1600" dirty="0"/>
              <a:t> is partitioning resources (pods and service) in k8 </a:t>
            </a:r>
            <a:r>
              <a:rPr lang="en-US" sz="1600" dirty="0" err="1"/>
              <a:t>clsuter</a:t>
            </a:r>
            <a:r>
              <a:rPr lang="en-US" sz="1600" dirty="0"/>
              <a:t> into separate areas. (java packages)</a:t>
            </a:r>
          </a:p>
          <a:p>
            <a:r>
              <a:rPr lang="en-US" sz="1600" dirty="0"/>
              <a:t>To list name spaces - </a:t>
            </a:r>
            <a:r>
              <a:rPr lang="en-US" b="1" dirty="0" err="1"/>
              <a:t>kubectl</a:t>
            </a:r>
            <a:r>
              <a:rPr lang="en-US" b="1" dirty="0"/>
              <a:t> get namespaces or </a:t>
            </a:r>
            <a:r>
              <a:rPr lang="en-US" b="1" dirty="0" err="1"/>
              <a:t>kubectl</a:t>
            </a:r>
            <a:r>
              <a:rPr lang="en-US" b="1" dirty="0"/>
              <a:t> get ns</a:t>
            </a:r>
          </a:p>
          <a:p>
            <a:r>
              <a:rPr lang="en-US" sz="1600" dirty="0"/>
              <a:t>Get all resources inside name space – </a:t>
            </a:r>
            <a:r>
              <a:rPr lang="en-US" sz="1600" dirty="0" err="1"/>
              <a:t>kubectl</a:t>
            </a:r>
            <a:r>
              <a:rPr lang="en-US" sz="1600" dirty="0"/>
              <a:t> get all –n </a:t>
            </a:r>
            <a:r>
              <a:rPr lang="en-US" sz="1600" dirty="0" err="1"/>
              <a:t>kube</a:t>
            </a:r>
            <a:r>
              <a:rPr lang="en-US" sz="1600" dirty="0"/>
              <a:t>-system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B416F-5A30-5847-9719-0C9689240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9" y="2237591"/>
            <a:ext cx="3255459" cy="2247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CFE6C-9853-674C-9F87-53292472D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83" y="2237591"/>
            <a:ext cx="4698805" cy="329609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DA6077B-C376-8B44-BAC0-1A52CC3A22BD}"/>
              </a:ext>
            </a:extLst>
          </p:cNvPr>
          <p:cNvSpPr/>
          <p:nvPr/>
        </p:nvSpPr>
        <p:spPr>
          <a:xfrm>
            <a:off x="4003589" y="3039762"/>
            <a:ext cx="2421925" cy="43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F1AF1-FF67-8042-8675-15AD277CE958}"/>
              </a:ext>
            </a:extLst>
          </p:cNvPr>
          <p:cNvSpPr txBox="1"/>
          <p:nvPr/>
        </p:nvSpPr>
        <p:spPr>
          <a:xfrm>
            <a:off x="4194392" y="2522149"/>
            <a:ext cx="1980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resources to </a:t>
            </a:r>
          </a:p>
          <a:p>
            <a:r>
              <a:rPr lang="en-US" dirty="0"/>
              <a:t>name space</a:t>
            </a:r>
          </a:p>
        </p:txBody>
      </p:sp>
    </p:spTree>
    <p:extLst>
      <p:ext uri="{BB962C8B-B14F-4D97-AF65-F5344CB8AC3E}">
        <p14:creationId xmlns:p14="http://schemas.microsoft.com/office/powerpoint/2010/main" val="79973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2446</Words>
  <Application>Microsoft Macintosh PowerPoint</Application>
  <PresentationFormat>Widescreen</PresentationFormat>
  <Paragraphs>268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Rathnayaka, Appuhamilage Chamly (Wabtec, non-GE)</dc:creator>
  <cp:lastModifiedBy>Chamly Rathnayaka</cp:lastModifiedBy>
  <cp:revision>180</cp:revision>
  <dcterms:created xsi:type="dcterms:W3CDTF">2019-12-16T16:38:37Z</dcterms:created>
  <dcterms:modified xsi:type="dcterms:W3CDTF">2023-09-20T02:59:39Z</dcterms:modified>
</cp:coreProperties>
</file>