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11"/>
  </p:normalViewPr>
  <p:slideViewPr>
    <p:cSldViewPr snapToGrid="0" snapToObjects="1">
      <p:cViewPr varScale="1">
        <p:scale>
          <a:sx n="104" d="100"/>
          <a:sy n="10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D8DA-FD50-F04E-9BA4-54B3ABEA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3471A-8A53-4641-A3ED-E589D147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63CC-C019-F54E-9F85-0C4C2081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8828-3A0E-6242-91AC-3224897E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91B2-8801-BD47-86F5-025F0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2C0A-592F-ED49-8FBE-EBB40EE3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1FBC-F13E-D646-A3D9-FA42608C0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3C63-2210-0D4F-B0EE-96F733A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0FAF-2652-F944-A52A-3703D10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84-B9DB-4E41-8E05-C7B72A82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1408-72AF-E74D-820C-6D2D9193D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B22EA-5D88-FD40-B833-D651ED090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19E9-4D0A-BA40-BFDA-A1539E97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98F6-245D-C14D-8112-BF24F7DE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8525-E858-734E-88FB-F2E2E778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F5B0-4417-CD45-B9BC-8F878CD5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141F-1A1F-234C-9F2A-963E710C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5980-C99C-864E-94A3-045B81A7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F483-61C2-8C46-9B3C-3F531A8C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700C-11DB-044E-90AF-E51FB511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BAD6-83AF-604F-81E1-8B3D83EB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243F-F0A8-D141-AEC2-14F747E3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FE68-E721-A746-9DB5-6DFBE676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797A-3309-B444-9430-67C081B3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88A0-BEC9-984E-B4C7-2D8DA235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78FD-84DB-654C-AE29-2F9CF9DA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677B-96F2-3F4C-942E-1E9642D55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1B1D-DCA2-DB46-8AEC-6ABD289D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8797-EC34-A547-ACF7-FA8BB58F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CA27-E6B3-EC43-AC71-D4F7339A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19E7-0C8D-7E44-8186-DDD4DF7A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57CC-8010-1F45-802A-085751B3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0C07-B905-1C43-BD79-B46DEDFC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A447-5A38-F748-B095-42AE46023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C50FF-437E-854A-9965-AF23CB7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AA43C-C1D9-0C42-A33B-B59E597AC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D810-2FD7-B940-9DB0-18C3C438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7C2B-CB29-1941-97EE-238D1EEC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3ECC2-2243-BB4D-AE9D-E67560DA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3E9-9671-FF4B-ABD0-33800588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9F28-53B5-9848-A84E-6E2A71BB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D35FA-718E-EF47-B39C-560F501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36041-9DA9-5445-8EBC-74510D9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B45D-C68C-8140-B55A-DD19EA0A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2CBE6-425C-F84C-AB11-842C2DFA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A793-C720-3C4B-8E80-BDF2DD7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4DFE-4C99-9E44-8478-7C929D42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A328-3942-A349-A2A5-C361A7DA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B1481-8D9A-ED48-B9AB-107EC391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8505-98C6-E74A-B088-317943B4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1425-885B-D74B-B2ED-3B554C2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F985-9146-134C-A4E2-8F189D3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A99-EA09-8643-A2C5-1E439C51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46C5E-27C5-E746-8A74-7FB3094D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CE0BC-7976-C941-8261-736121C7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14ED-5DA7-504B-B4C7-B56E1965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CA25-1451-9549-9FCC-363900AC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A1652-96CD-1F40-82DC-C6078C2C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50908-4B17-1E4D-9743-20990B13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52A9-E81D-194B-BB53-B0C2FAA7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69B6-3E34-AA46-AAB7-974E68C8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CE0E-71E0-CC49-8A95-2E1927AE9AF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4ED9-6825-0842-887B-20740EA8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90D7-47E7-E84F-8445-B74447A1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D9EAD-87B9-434E-9DEE-38155837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teph/kafka-streams-course/tree/2.0.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26/documentation/streams/developer-guide/dsl-api.html#transform-a-stre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492369" y="339969"/>
            <a:ext cx="105390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</a:t>
            </a:r>
            <a:r>
              <a:rPr lang="en-US" sz="1200" dirty="0" err="1"/>
              <a:t>kafka</a:t>
            </a:r>
            <a:r>
              <a:rPr lang="en-US" sz="1200" dirty="0"/>
              <a:t> home, </a:t>
            </a:r>
          </a:p>
          <a:p>
            <a:r>
              <a:rPr lang="en-US" sz="1200" dirty="0"/>
              <a:t>GIT : </a:t>
            </a:r>
            <a:r>
              <a:rPr lang="en-US" sz="1200" dirty="0">
                <a:hlinkClick r:id="rId2"/>
              </a:rPr>
              <a:t>https://github.com/simplesteph/kafka-streams-course/tree/2.0.0</a:t>
            </a:r>
            <a:r>
              <a:rPr lang="en-US" sz="1200" dirty="0"/>
              <a:t> </a:t>
            </a:r>
          </a:p>
          <a:p>
            <a:r>
              <a:rPr lang="en-US" sz="1200" dirty="0"/>
              <a:t>Start zookeeper: ./bin/zookeeper-server-</a:t>
            </a:r>
            <a:r>
              <a:rPr lang="en-US" sz="1200" dirty="0" err="1"/>
              <a:t>start.sh</a:t>
            </a:r>
            <a:r>
              <a:rPr lang="en-US" sz="1200" dirty="0"/>
              <a:t> config/</a:t>
            </a:r>
            <a:r>
              <a:rPr lang="en-US" sz="1200" dirty="0" err="1"/>
              <a:t>zookeeper.properties</a:t>
            </a:r>
            <a:r>
              <a:rPr lang="en-US" sz="1200" dirty="0"/>
              <a:t> </a:t>
            </a:r>
          </a:p>
          <a:p>
            <a:r>
              <a:rPr lang="en-US" sz="1200" dirty="0"/>
              <a:t>Start </a:t>
            </a:r>
            <a:r>
              <a:rPr lang="en-US" sz="1200" dirty="0" err="1"/>
              <a:t>kafka</a:t>
            </a:r>
            <a:r>
              <a:rPr lang="en-US" sz="1200" dirty="0"/>
              <a:t> - ./bin/</a:t>
            </a:r>
            <a:r>
              <a:rPr lang="en-US" sz="1200" dirty="0" err="1"/>
              <a:t>kafka</a:t>
            </a:r>
            <a:r>
              <a:rPr lang="en-US" sz="1200" dirty="0"/>
              <a:t>-server-</a:t>
            </a:r>
            <a:r>
              <a:rPr lang="en-US" sz="1200" dirty="0" err="1"/>
              <a:t>start.sh</a:t>
            </a:r>
            <a:r>
              <a:rPr lang="en-US" sz="1200" dirty="0"/>
              <a:t> config/</a:t>
            </a:r>
            <a:r>
              <a:rPr lang="en-US" sz="1200" dirty="0" err="1"/>
              <a:t>server.properties</a:t>
            </a:r>
            <a:endParaRPr lang="en-US" sz="1200" dirty="0"/>
          </a:p>
          <a:p>
            <a:r>
              <a:rPr lang="en-US" sz="1200" dirty="0"/>
              <a:t>Create </a:t>
            </a:r>
            <a:r>
              <a:rPr lang="en-US" sz="1200" dirty="0" err="1"/>
              <a:t>kafka</a:t>
            </a:r>
            <a:r>
              <a:rPr lang="en-US" sz="1200" dirty="0"/>
              <a:t> topic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kafka-topics.sh</a:t>
            </a:r>
            <a:r>
              <a:rPr lang="en-US" sz="1200" dirty="0"/>
              <a:t> --create --zookeeper localhost:2181 --replication-factor 1 --partitions 2 --topic word-count-input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kafka-topics.sh</a:t>
            </a:r>
            <a:r>
              <a:rPr lang="en-US" sz="1200" dirty="0"/>
              <a:t> --create --zookeeper localhost:2181 --replication-factor 1 --partitions 2 --topic work-count-output</a:t>
            </a:r>
          </a:p>
          <a:p>
            <a:r>
              <a:rPr lang="en-US" sz="1200" dirty="0"/>
              <a:t>List </a:t>
            </a:r>
            <a:r>
              <a:rPr lang="en-US" sz="1200" dirty="0" err="1"/>
              <a:t>kafka</a:t>
            </a:r>
            <a:r>
              <a:rPr lang="en-US" sz="1200" dirty="0"/>
              <a:t> topics: bin/</a:t>
            </a:r>
            <a:r>
              <a:rPr lang="en-US" sz="1200" dirty="0" err="1"/>
              <a:t>kafka-topics.sh</a:t>
            </a:r>
            <a:r>
              <a:rPr lang="en-US" sz="1200" dirty="0"/>
              <a:t> --zookeeper localhost:2181 --list</a:t>
            </a:r>
          </a:p>
          <a:p>
            <a:r>
              <a:rPr lang="en-US" sz="1200" dirty="0"/>
              <a:t>Create </a:t>
            </a:r>
            <a:r>
              <a:rPr lang="en-US" sz="1200" dirty="0" err="1"/>
              <a:t>Kafaka</a:t>
            </a:r>
            <a:r>
              <a:rPr lang="en-US" sz="1200" dirty="0"/>
              <a:t> </a:t>
            </a:r>
            <a:r>
              <a:rPr lang="en-US" sz="1200" dirty="0" err="1"/>
              <a:t>Consol</a:t>
            </a:r>
            <a:r>
              <a:rPr lang="en-US" sz="1200" dirty="0"/>
              <a:t> producer: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producer.sh</a:t>
            </a:r>
            <a:r>
              <a:rPr lang="en-US" sz="1200" dirty="0"/>
              <a:t> --broker-list localhost:9092 --topic word-count-input</a:t>
            </a:r>
          </a:p>
          <a:p>
            <a:r>
              <a:rPr lang="en-US" sz="1200" dirty="0"/>
              <a:t>Create </a:t>
            </a:r>
            <a:r>
              <a:rPr lang="en-US" sz="1200" dirty="0" err="1"/>
              <a:t>kafka</a:t>
            </a:r>
            <a:r>
              <a:rPr lang="en-US" sz="1200" dirty="0"/>
              <a:t> Console consumer</a:t>
            </a:r>
          </a:p>
          <a:p>
            <a:pPr lvl="1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consumer.sh</a:t>
            </a:r>
            <a:r>
              <a:rPr lang="en-US" sz="1200" dirty="0"/>
              <a:t> --bootstrap-server localhost:9092     --topic word-count-input     --from-beginning</a:t>
            </a:r>
          </a:p>
          <a:p>
            <a:endParaRPr lang="en-US" sz="1200" dirty="0"/>
          </a:p>
          <a:p>
            <a:r>
              <a:rPr lang="en-US" sz="1200" dirty="0"/>
              <a:t>Test wordcount demo</a:t>
            </a:r>
          </a:p>
          <a:p>
            <a:pPr lvl="1"/>
            <a:r>
              <a:rPr lang="en-US" sz="1200" dirty="0"/>
              <a:t>Run </a:t>
            </a:r>
            <a:r>
              <a:rPr lang="en-US" sz="1200" dirty="0" err="1"/>
              <a:t>techcr.kafka.wordcount.WordCountApp</a:t>
            </a:r>
            <a:endParaRPr lang="en-US" sz="1200" dirty="0"/>
          </a:p>
          <a:p>
            <a:pPr lvl="1"/>
            <a:r>
              <a:rPr lang="en-US" sz="1200" dirty="0"/>
              <a:t>Start console consumer to work-count-output</a:t>
            </a:r>
          </a:p>
          <a:p>
            <a:pPr lvl="2"/>
            <a:r>
              <a:rPr lang="en-US" sz="1200" dirty="0"/>
              <a:t>bin/</a:t>
            </a:r>
            <a:r>
              <a:rPr lang="en-US" sz="1200" dirty="0" err="1"/>
              <a:t>kafka</a:t>
            </a:r>
            <a:r>
              <a:rPr lang="en-US" sz="1200" dirty="0"/>
              <a:t>-console-</a:t>
            </a:r>
            <a:r>
              <a:rPr lang="en-US" sz="1200" dirty="0" err="1"/>
              <a:t>consumer.sh</a:t>
            </a:r>
            <a:r>
              <a:rPr lang="en-US" sz="1200" dirty="0"/>
              <a:t> --bootstrap-server localhost:9092 \</a:t>
            </a:r>
          </a:p>
          <a:p>
            <a:pPr lvl="2"/>
            <a:r>
              <a:rPr lang="en-US" sz="1200" dirty="0"/>
              <a:t>--topic word-count-output \</a:t>
            </a:r>
          </a:p>
          <a:p>
            <a:pPr lvl="2"/>
            <a:r>
              <a:rPr lang="en-US" sz="1200" dirty="0"/>
              <a:t>--from-beginning \</a:t>
            </a:r>
          </a:p>
          <a:p>
            <a:pPr lvl="2"/>
            <a:r>
              <a:rPr lang="en-US" sz="1200" dirty="0"/>
              <a:t>--formatter </a:t>
            </a:r>
            <a:r>
              <a:rPr lang="en-US" sz="1200" dirty="0" err="1"/>
              <a:t>kafka.tools.DefaultMessageFormatter</a:t>
            </a:r>
            <a:r>
              <a:rPr lang="en-US" sz="1200" dirty="0"/>
              <a:t>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print.key</a:t>
            </a:r>
            <a:r>
              <a:rPr lang="en-US" sz="1200" dirty="0"/>
              <a:t>=true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print.value</a:t>
            </a:r>
            <a:r>
              <a:rPr lang="en-US" sz="1200" dirty="0"/>
              <a:t>=true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key.deserializer</a:t>
            </a:r>
            <a:r>
              <a:rPr lang="en-US" sz="1200" dirty="0"/>
              <a:t>=</a:t>
            </a:r>
            <a:r>
              <a:rPr lang="en-US" sz="1200" dirty="0" err="1"/>
              <a:t>org.apache.kafka.common.serialization.StringDeserializer</a:t>
            </a:r>
            <a:r>
              <a:rPr lang="en-US" sz="1200" dirty="0"/>
              <a:t> \</a:t>
            </a:r>
          </a:p>
          <a:p>
            <a:pPr lvl="2"/>
            <a:r>
              <a:rPr lang="en-US" sz="1200" dirty="0"/>
              <a:t>--property </a:t>
            </a:r>
            <a:r>
              <a:rPr lang="en-US" sz="1200" dirty="0" err="1"/>
              <a:t>value.deserializer</a:t>
            </a:r>
            <a:r>
              <a:rPr lang="en-US" sz="1200" dirty="0"/>
              <a:t>=</a:t>
            </a:r>
            <a:r>
              <a:rPr lang="en-US" sz="1200" dirty="0" err="1"/>
              <a:t>org.apache.kafka.common.serialization.LongDeserializer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1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492369" y="2053126"/>
            <a:ext cx="10539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Kafka Stream API properties. </a:t>
            </a:r>
          </a:p>
          <a:p>
            <a:pPr lvl="1"/>
            <a:r>
              <a:rPr lang="en-US" sz="1200" dirty="0"/>
              <a:t>Consumer</a:t>
            </a:r>
          </a:p>
          <a:p>
            <a:pPr lvl="1"/>
            <a:r>
              <a:rPr lang="en-US" sz="1200" dirty="0"/>
              <a:t>Producer </a:t>
            </a:r>
          </a:p>
          <a:p>
            <a:pPr lvl="1"/>
            <a:r>
              <a:rPr lang="en-US" sz="1200" b="1" dirty="0" err="1"/>
              <a:t>bootstrap.server</a:t>
            </a:r>
            <a:r>
              <a:rPr lang="en-US" sz="1200" dirty="0"/>
              <a:t> -&gt; need to connect to </a:t>
            </a:r>
            <a:r>
              <a:rPr lang="en-US" sz="1200" dirty="0" err="1"/>
              <a:t>kafka</a:t>
            </a:r>
            <a:r>
              <a:rPr lang="en-US" sz="1200" dirty="0"/>
              <a:t> ( zookeeper )</a:t>
            </a:r>
          </a:p>
          <a:p>
            <a:pPr lvl="1"/>
            <a:r>
              <a:rPr lang="en-US" sz="1200" b="1" dirty="0" err="1"/>
              <a:t>auto.offset.reset.config</a:t>
            </a:r>
            <a:r>
              <a:rPr lang="en-US" sz="1200" b="1" dirty="0"/>
              <a:t> </a:t>
            </a:r>
            <a:r>
              <a:rPr lang="en-US" sz="1200" dirty="0"/>
              <a:t>-&gt; need to set as “earliest” to consume the topic from start. </a:t>
            </a:r>
          </a:p>
          <a:p>
            <a:pPr lvl="1"/>
            <a:r>
              <a:rPr lang="en-US" sz="1200" b="1" dirty="0" err="1"/>
              <a:t>application.id</a:t>
            </a:r>
            <a:r>
              <a:rPr lang="en-US" sz="1200" b="1" dirty="0"/>
              <a:t> </a:t>
            </a:r>
            <a:r>
              <a:rPr lang="en-US" sz="1200" dirty="0"/>
              <a:t>-&gt; specific to stream application it used for </a:t>
            </a:r>
          </a:p>
          <a:p>
            <a:pPr lvl="2"/>
            <a:r>
              <a:rPr lang="en-US" sz="1200" dirty="0"/>
              <a:t>Consumer </a:t>
            </a:r>
            <a:r>
              <a:rPr lang="en-US" sz="1200" b="1" dirty="0" err="1"/>
              <a:t>group.id</a:t>
            </a:r>
            <a:r>
              <a:rPr lang="en-US" sz="1200" b="1" dirty="0"/>
              <a:t>  </a:t>
            </a:r>
            <a:r>
              <a:rPr lang="en-US" sz="1200" dirty="0"/>
              <a:t>= </a:t>
            </a:r>
            <a:r>
              <a:rPr lang="en-US" sz="1200" b="1" dirty="0" err="1"/>
              <a:t>application.id</a:t>
            </a:r>
            <a:r>
              <a:rPr lang="en-US" sz="1200" b="1" dirty="0"/>
              <a:t> </a:t>
            </a:r>
            <a:r>
              <a:rPr lang="en-US" sz="1200" dirty="0"/>
              <a:t>( most important thing ) </a:t>
            </a:r>
          </a:p>
          <a:p>
            <a:pPr lvl="2"/>
            <a:r>
              <a:rPr lang="en-US" sz="1200" dirty="0"/>
              <a:t>Default </a:t>
            </a:r>
            <a:r>
              <a:rPr lang="en-US" sz="1200" b="1" dirty="0" err="1"/>
              <a:t>client.id</a:t>
            </a:r>
            <a:r>
              <a:rPr lang="en-US" sz="1200" b="1" dirty="0"/>
              <a:t> </a:t>
            </a:r>
            <a:r>
              <a:rPr lang="en-US" sz="1200" dirty="0"/>
              <a:t>prefix</a:t>
            </a:r>
            <a:r>
              <a:rPr lang="en-US" sz="1200" b="1" dirty="0"/>
              <a:t>  </a:t>
            </a:r>
            <a:r>
              <a:rPr lang="en-US" sz="1200" dirty="0"/>
              <a:t>- prefix to internal changelog topic. </a:t>
            </a:r>
          </a:p>
          <a:p>
            <a:pPr lvl="2"/>
            <a:r>
              <a:rPr lang="en-US" sz="1200" b="1" dirty="0"/>
              <a:t>default.[</a:t>
            </a:r>
            <a:r>
              <a:rPr lang="en-US" sz="1200" b="1" dirty="0" err="1"/>
              <a:t>key|value</a:t>
            </a:r>
            <a:r>
              <a:rPr lang="en-US" sz="1200" b="1" dirty="0"/>
              <a:t>].</a:t>
            </a:r>
            <a:r>
              <a:rPr lang="en-US" sz="1200" b="1" dirty="0" err="1"/>
              <a:t>serde</a:t>
            </a:r>
            <a:r>
              <a:rPr lang="en-US" sz="1200" b="1" dirty="0"/>
              <a:t> </a:t>
            </a:r>
            <a:r>
              <a:rPr lang="en-US" sz="1200" dirty="0"/>
              <a:t>-&gt; (for sterilization and deserialization data ) </a:t>
            </a:r>
          </a:p>
          <a:p>
            <a:endParaRPr lang="en-US" sz="1200" dirty="0"/>
          </a:p>
          <a:p>
            <a:r>
              <a:rPr lang="en-US" sz="1200" dirty="0"/>
              <a:t>Wordcount stream app topology  ( data in </a:t>
            </a:r>
            <a:r>
              <a:rPr lang="en-US" sz="1200" dirty="0" err="1"/>
              <a:t>kafka</a:t>
            </a:r>
            <a:r>
              <a:rPr lang="en-US" sz="1200" dirty="0"/>
              <a:t> stream is &lt;Key, Value&gt; pairs ) : </a:t>
            </a:r>
            <a:r>
              <a:rPr lang="en-US" sz="1200" b="1" dirty="0" err="1"/>
              <a:t>techcr.kafka.wordcount</a:t>
            </a:r>
            <a:r>
              <a:rPr lang="en-US" sz="1200" b="1" dirty="0"/>
              <a:t>. </a:t>
            </a:r>
            <a:r>
              <a:rPr lang="en-US" sz="1200" b="1" dirty="0" err="1"/>
              <a:t>WordCountApp</a:t>
            </a:r>
            <a:endParaRPr lang="en-US" sz="1200" b="1" dirty="0"/>
          </a:p>
          <a:p>
            <a:pPr marL="685800" lvl="1" indent="-228600">
              <a:buAutoNum type="arabicPeriod"/>
            </a:pPr>
            <a:r>
              <a:rPr lang="en-US" sz="1200" b="1" dirty="0"/>
              <a:t>Stream</a:t>
            </a:r>
            <a:r>
              <a:rPr lang="en-US" sz="1200" dirty="0"/>
              <a:t> from </a:t>
            </a:r>
            <a:r>
              <a:rPr lang="en-US" sz="1200" dirty="0" err="1"/>
              <a:t>kakfa</a:t>
            </a:r>
            <a:r>
              <a:rPr lang="en-US" sz="1200" dirty="0"/>
              <a:t>  : &lt; null : Kafka Kafka Streams &gt;</a:t>
            </a:r>
          </a:p>
          <a:p>
            <a:pPr marL="685800" lvl="1" indent="-228600">
              <a:buAutoNum type="arabicPeriod"/>
            </a:pPr>
            <a:r>
              <a:rPr lang="en-US" sz="1200" b="1" dirty="0" err="1"/>
              <a:t>MapValues</a:t>
            </a:r>
            <a:r>
              <a:rPr lang="en-US" sz="1200" dirty="0"/>
              <a:t> lowercase : &lt; null : </a:t>
            </a:r>
            <a:r>
              <a:rPr lang="en-US" sz="1200" dirty="0" err="1"/>
              <a:t>kafka</a:t>
            </a:r>
            <a:r>
              <a:rPr lang="en-US" sz="1200" dirty="0"/>
              <a:t> </a:t>
            </a:r>
            <a:r>
              <a:rPr lang="en-US" sz="1200" dirty="0" err="1"/>
              <a:t>kafka</a:t>
            </a:r>
            <a:r>
              <a:rPr lang="en-US" sz="1200" dirty="0"/>
              <a:t> streams &gt;</a:t>
            </a:r>
          </a:p>
          <a:p>
            <a:pPr marL="685800" lvl="1" indent="-228600">
              <a:buAutoNum type="arabicPeriod"/>
            </a:pPr>
            <a:r>
              <a:rPr lang="en-US" sz="1200" b="1" dirty="0" err="1"/>
              <a:t>FlatMapValues</a:t>
            </a:r>
            <a:r>
              <a:rPr lang="en-US" sz="1200" dirty="0"/>
              <a:t> split by space : &lt;null : </a:t>
            </a:r>
            <a:r>
              <a:rPr lang="en-US" sz="1200" dirty="0" err="1"/>
              <a:t>kafka</a:t>
            </a:r>
            <a:r>
              <a:rPr lang="en-US" sz="1200" dirty="0"/>
              <a:t>&gt;, &lt;null : </a:t>
            </a:r>
            <a:r>
              <a:rPr lang="en-US" sz="1200" dirty="0" err="1"/>
              <a:t>kafak</a:t>
            </a:r>
            <a:r>
              <a:rPr lang="en-US" sz="1200" dirty="0"/>
              <a:t>&gt; , &lt;</a:t>
            </a:r>
            <a:r>
              <a:rPr lang="en-US" sz="1200" dirty="0" err="1"/>
              <a:t>null:streams</a:t>
            </a:r>
            <a:r>
              <a:rPr lang="en-US" sz="1200" dirty="0"/>
              <a:t>&gt;</a:t>
            </a:r>
          </a:p>
          <a:p>
            <a:pPr marL="685800" lvl="1" indent="-228600">
              <a:buFontTx/>
              <a:buAutoNum type="arabicPeriod"/>
            </a:pPr>
            <a:r>
              <a:rPr lang="en-US" sz="1200" b="1" dirty="0" err="1"/>
              <a:t>SelectKey</a:t>
            </a:r>
            <a:r>
              <a:rPr lang="en-US" sz="1200" dirty="0"/>
              <a:t> to apply key :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kafka</a:t>
            </a:r>
            <a:r>
              <a:rPr lang="en-US" sz="1200" dirty="0"/>
              <a:t>&gt;,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kafak</a:t>
            </a:r>
            <a:r>
              <a:rPr lang="en-US" sz="1200" dirty="0"/>
              <a:t>&gt; , &lt; streams :streams&gt;</a:t>
            </a:r>
          </a:p>
          <a:p>
            <a:pPr marL="685800" lvl="1" indent="-228600">
              <a:buFontTx/>
              <a:buAutoNum type="arabicPeriod"/>
            </a:pPr>
            <a:r>
              <a:rPr lang="en-US" sz="1200" b="1" dirty="0" err="1"/>
              <a:t>GroupByKey</a:t>
            </a:r>
            <a:r>
              <a:rPr lang="en-US" sz="1200" dirty="0"/>
              <a:t> before aggregation :  (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kafka</a:t>
            </a:r>
            <a:r>
              <a:rPr lang="en-US" sz="1200" dirty="0"/>
              <a:t>&gt;, &lt; </a:t>
            </a:r>
            <a:r>
              <a:rPr lang="en-US" sz="1200" dirty="0" err="1"/>
              <a:t>kafka</a:t>
            </a:r>
            <a:r>
              <a:rPr lang="en-US" sz="1200" dirty="0"/>
              <a:t> : </a:t>
            </a:r>
            <a:r>
              <a:rPr lang="en-US" sz="1200" dirty="0" err="1"/>
              <a:t>kafak</a:t>
            </a:r>
            <a:r>
              <a:rPr lang="en-US" sz="1200" dirty="0"/>
              <a:t>&gt; ) ,  ( &lt; streams :streams&gt; )</a:t>
            </a:r>
          </a:p>
          <a:p>
            <a:pPr marL="685800" lvl="1" indent="-228600">
              <a:buAutoNum type="arabicPeriod"/>
            </a:pPr>
            <a:r>
              <a:rPr lang="en-US" sz="1200" b="1" dirty="0"/>
              <a:t>Count</a:t>
            </a:r>
            <a:r>
              <a:rPr lang="en-US" sz="1200" dirty="0"/>
              <a:t> </a:t>
            </a:r>
            <a:r>
              <a:rPr lang="en-US" sz="1200" dirty="0" err="1"/>
              <a:t>occernce</a:t>
            </a:r>
            <a:r>
              <a:rPr lang="en-US" sz="1200" dirty="0"/>
              <a:t> in each loop &lt;</a:t>
            </a:r>
            <a:r>
              <a:rPr lang="en-US" sz="1200" dirty="0" err="1"/>
              <a:t>kafka</a:t>
            </a:r>
            <a:r>
              <a:rPr lang="en-US" sz="1200" dirty="0"/>
              <a:t>, 2&gt;, &lt; streams, 1 &gt; </a:t>
            </a:r>
          </a:p>
          <a:p>
            <a:pPr marL="685800" lvl="1" indent="-228600">
              <a:buAutoNum type="arabicPeriod"/>
            </a:pPr>
            <a:r>
              <a:rPr lang="en-US" sz="1200" b="1" dirty="0"/>
              <a:t>To</a:t>
            </a:r>
            <a:r>
              <a:rPr lang="en-US" sz="1200" dirty="0"/>
              <a:t> in order to write the result back to the </a:t>
            </a:r>
            <a:r>
              <a:rPr lang="en-US" sz="1200" dirty="0" err="1"/>
              <a:t>kafka</a:t>
            </a:r>
            <a:r>
              <a:rPr lang="en-US" sz="1200" dirty="0"/>
              <a:t>  - data point is written to </a:t>
            </a:r>
            <a:r>
              <a:rPr lang="en-US" sz="1200" dirty="0" err="1"/>
              <a:t>kafka</a:t>
            </a:r>
            <a:r>
              <a:rPr lang="en-US" sz="1200" dirty="0"/>
              <a:t>. </a:t>
            </a:r>
          </a:p>
          <a:p>
            <a:r>
              <a:rPr lang="en-US" sz="1200" b="1" dirty="0"/>
              <a:t>Shutdown stream ( close the stream )  carefully through java runtime shutdown hook. </a:t>
            </a:r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7E16FD-FC5E-FA43-97F5-72E61032B446}"/>
              </a:ext>
            </a:extLst>
          </p:cNvPr>
          <p:cNvGrpSpPr/>
          <p:nvPr/>
        </p:nvGrpSpPr>
        <p:grpSpPr>
          <a:xfrm>
            <a:off x="670766" y="892760"/>
            <a:ext cx="4931530" cy="1076720"/>
            <a:chOff x="1464766" y="5437777"/>
            <a:chExt cx="4931530" cy="1076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8D99497-FC4E-C24F-AA94-BAB2229B1D3C}"/>
                </a:ext>
              </a:extLst>
            </p:cNvPr>
            <p:cNvSpPr/>
            <p:nvPr/>
          </p:nvSpPr>
          <p:spPr>
            <a:xfrm>
              <a:off x="2543908" y="5473994"/>
              <a:ext cx="257907" cy="2579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3CCBF2-C8DA-854B-BDE6-BEF737BAB129}"/>
                </a:ext>
              </a:extLst>
            </p:cNvPr>
            <p:cNvSpPr txBox="1"/>
            <p:nvPr/>
          </p:nvSpPr>
          <p:spPr>
            <a:xfrm>
              <a:off x="1464766" y="5496405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Source Processor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B5648B-DD57-824C-A379-42697E02F9F7}"/>
                </a:ext>
              </a:extLst>
            </p:cNvPr>
            <p:cNvCxnSpPr>
              <a:cxnSpLocks/>
            </p:cNvCxnSpPr>
            <p:nvPr/>
          </p:nvCxnSpPr>
          <p:spPr>
            <a:xfrm>
              <a:off x="2903838" y="5602948"/>
              <a:ext cx="481913" cy="13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730194-51A7-8A41-8171-D140D58586CF}"/>
                </a:ext>
              </a:extLst>
            </p:cNvPr>
            <p:cNvSpPr/>
            <p:nvPr/>
          </p:nvSpPr>
          <p:spPr>
            <a:xfrm>
              <a:off x="2543908" y="6256589"/>
              <a:ext cx="257907" cy="257908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5E5032-677B-1347-8CA3-6C38F306F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838" y="5828879"/>
              <a:ext cx="481913" cy="45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1DE1B3-AFF8-2E45-BF7C-F5873DE36BBC}"/>
                </a:ext>
              </a:extLst>
            </p:cNvPr>
            <p:cNvSpPr/>
            <p:nvPr/>
          </p:nvSpPr>
          <p:spPr>
            <a:xfrm>
              <a:off x="3528662" y="5697318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16A285-A27E-9F44-8725-40C153F74748}"/>
                </a:ext>
              </a:extLst>
            </p:cNvPr>
            <p:cNvSpPr/>
            <p:nvPr/>
          </p:nvSpPr>
          <p:spPr>
            <a:xfrm>
              <a:off x="3581273" y="6248058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30BC39-C478-704B-98B0-2008B3810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838" y="6385543"/>
              <a:ext cx="624824" cy="24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6B3B36-3BD8-C14F-B621-DF1BE0012543}"/>
                </a:ext>
              </a:extLst>
            </p:cNvPr>
            <p:cNvSpPr txBox="1"/>
            <p:nvPr/>
          </p:nvSpPr>
          <p:spPr>
            <a:xfrm>
              <a:off x="2903838" y="5437777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Stream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3ECF0-CD05-594A-B785-00C9AEB6E00C}"/>
                </a:ext>
              </a:extLst>
            </p:cNvPr>
            <p:cNvSpPr txBox="1"/>
            <p:nvPr/>
          </p:nvSpPr>
          <p:spPr>
            <a:xfrm>
              <a:off x="3565630" y="5497989"/>
              <a:ext cx="692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Processor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0A67A9-62E0-AE49-B315-40D9AC49D1A1}"/>
                </a:ext>
              </a:extLst>
            </p:cNvPr>
            <p:cNvSpPr/>
            <p:nvPr/>
          </p:nvSpPr>
          <p:spPr>
            <a:xfrm>
              <a:off x="4384460" y="5926136"/>
              <a:ext cx="257907" cy="257908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4089C5-9DC6-6A40-8F36-B1772846766A}"/>
                </a:ext>
              </a:extLst>
            </p:cNvPr>
            <p:cNvCxnSpPr>
              <a:cxnSpLocks/>
            </p:cNvCxnSpPr>
            <p:nvPr/>
          </p:nvCxnSpPr>
          <p:spPr>
            <a:xfrm>
              <a:off x="3839180" y="5885387"/>
              <a:ext cx="481913" cy="139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BE5DC6-4391-344E-9104-B873FE369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4867" y="6184044"/>
              <a:ext cx="386226" cy="226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E7660E-2995-5A4F-B3DA-0F84FB255CA3}"/>
                </a:ext>
              </a:extLst>
            </p:cNvPr>
            <p:cNvSpPr/>
            <p:nvPr/>
          </p:nvSpPr>
          <p:spPr>
            <a:xfrm>
              <a:off x="5343908" y="5742626"/>
              <a:ext cx="257907" cy="25790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5DE336-4F21-244E-BB5F-A38BE29D4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181" y="5924406"/>
              <a:ext cx="474727" cy="11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EEA8DA-8ADC-614F-8B50-D457AC8FCA69}"/>
                </a:ext>
              </a:extLst>
            </p:cNvPr>
            <p:cNvSpPr txBox="1"/>
            <p:nvPr/>
          </p:nvSpPr>
          <p:spPr>
            <a:xfrm>
              <a:off x="5461425" y="5549676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Sink Processor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FC53F3-687C-104A-B194-E9794C9F5DA2}"/>
              </a:ext>
            </a:extLst>
          </p:cNvPr>
          <p:cNvSpPr txBox="1"/>
          <p:nvPr/>
        </p:nvSpPr>
        <p:spPr>
          <a:xfrm>
            <a:off x="670766" y="29942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Stream topology</a:t>
            </a:r>
          </a:p>
        </p:txBody>
      </p:sp>
    </p:spTree>
    <p:extLst>
      <p:ext uri="{BB962C8B-B14F-4D97-AF65-F5344CB8AC3E}">
        <p14:creationId xmlns:p14="http://schemas.microsoft.com/office/powerpoint/2010/main" val="17191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topics for </a:t>
            </a:r>
            <a:r>
              <a:rPr lang="en-US" sz="1200" dirty="0" err="1"/>
              <a:t>kafaka</a:t>
            </a:r>
            <a:r>
              <a:rPr lang="en-US" sz="1200" dirty="0"/>
              <a:t> – ( running </a:t>
            </a:r>
            <a:r>
              <a:rPr lang="en-US" sz="1200" dirty="0" err="1"/>
              <a:t>kafka</a:t>
            </a:r>
            <a:r>
              <a:rPr lang="en-US" sz="1200" dirty="0"/>
              <a:t> stream eventually create internal intermediary topics ) </a:t>
            </a:r>
          </a:p>
          <a:p>
            <a:r>
              <a:rPr lang="en-US" sz="1200" dirty="0"/>
              <a:t>Two types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Repartitioning topics -  In case if we start transform the key for stream, a repartition will happen at some partition.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Changelog topics -  In case if we perform aggregation, </a:t>
            </a:r>
            <a:r>
              <a:rPr lang="en-US" sz="1200" dirty="0" err="1"/>
              <a:t>kafka</a:t>
            </a:r>
            <a:r>
              <a:rPr lang="en-US" sz="1200" dirty="0"/>
              <a:t> stream will save compacted in these topics. </a:t>
            </a:r>
          </a:p>
          <a:p>
            <a:r>
              <a:rPr lang="en-US" sz="1200" dirty="0"/>
              <a:t>Internal topics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manage by </a:t>
            </a:r>
            <a:r>
              <a:rPr lang="en-US" sz="1200" dirty="0" err="1"/>
              <a:t>kafka</a:t>
            </a:r>
            <a:r>
              <a:rPr lang="en-US" sz="1200" dirty="0"/>
              <a:t> stream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used by </a:t>
            </a:r>
            <a:r>
              <a:rPr lang="en-US" sz="1200" dirty="0" err="1"/>
              <a:t>kafka</a:t>
            </a:r>
            <a:r>
              <a:rPr lang="en-US" sz="1200" dirty="0"/>
              <a:t> stream to save / restore and re-partition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Are prefixed by </a:t>
            </a:r>
            <a:r>
              <a:rPr lang="en-US" sz="1200" dirty="0" err="1"/>
              <a:t>application.id</a:t>
            </a:r>
            <a:r>
              <a:rPr lang="en-US" sz="1200" dirty="0"/>
              <a:t> parameter.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Should never be deleted , altered or publish,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400" u="sng" dirty="0"/>
              <a:t>Streams marked for Re-partition.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As soon as operation can possibly changed the key the stream will be marked for repartition.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Map / </a:t>
            </a:r>
            <a:r>
              <a:rPr lang="en-US" sz="1200" dirty="0" err="1"/>
              <a:t>FlatMap</a:t>
            </a:r>
            <a:r>
              <a:rPr lang="en-US" sz="1200" dirty="0"/>
              <a:t> / </a:t>
            </a:r>
            <a:r>
              <a:rPr lang="en-US" sz="1200" dirty="0" err="1"/>
              <a:t>Selectkey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 Only Use these API’s if its need to change the key. Other wise should use their counterparts.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MapValues</a:t>
            </a:r>
            <a:r>
              <a:rPr lang="en-US" sz="1200" dirty="0"/>
              <a:t> / </a:t>
            </a:r>
            <a:r>
              <a:rPr lang="en-US" sz="1200" dirty="0" err="1"/>
              <a:t>FlatMapValues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Re-partition is done seamlessly behind the scenes but will incur a performance cost ( read  and write to </a:t>
            </a:r>
            <a:r>
              <a:rPr lang="en-US" sz="1200" dirty="0" err="1"/>
              <a:t>kafka</a:t>
            </a:r>
            <a:r>
              <a:rPr lang="en-US" sz="1200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 if key modification is needed in multiple level, should makes sure to number of key changes. </a:t>
            </a:r>
          </a:p>
          <a:p>
            <a:endParaRPr lang="en-US" sz="1400" dirty="0"/>
          </a:p>
          <a:p>
            <a:r>
              <a:rPr lang="en-US" sz="1400" u="sng" dirty="0"/>
              <a:t>Log Compaction. ( Log cleanup policy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Log compaction ensures that your logs contains at least the last known value for a specific key within a partition.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Very useful if we just require a SNAPSHOT instead of full history ( such as for a data table in a database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idea is that we only keep the latest “update” for a key in our log. </a:t>
            </a:r>
          </a:p>
          <a:p>
            <a:r>
              <a:rPr lang="en-US" sz="1200" dirty="0"/>
              <a:t>Log compaction guaranteed that.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Any Consumer that reading from head of the log will still see all the messages sent to the topic.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Ordering of messages it kept, log compaction only remove some messages, but does not re-order them (segment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offset of message is immutable. (never change). Offsets are just skipped if message is missing.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Deleted record can still be seen by consumers for a period of </a:t>
            </a:r>
            <a:r>
              <a:rPr lang="en-US" sz="1200" b="1" dirty="0" err="1"/>
              <a:t>delete.retention.ms</a:t>
            </a:r>
            <a:r>
              <a:rPr lang="en-US" sz="1200" dirty="0"/>
              <a:t> ( default is 24 hours ) </a:t>
            </a:r>
          </a:p>
          <a:p>
            <a:endParaRPr lang="en-US" sz="1200" dirty="0"/>
          </a:p>
          <a:p>
            <a:r>
              <a:rPr lang="en-US" sz="1200" dirty="0"/>
              <a:t>Myth</a:t>
            </a:r>
          </a:p>
          <a:p>
            <a:r>
              <a:rPr lang="en-US" sz="1200" dirty="0"/>
              <a:t>It doesn't prevent from publishing duplicate data to </a:t>
            </a:r>
            <a:r>
              <a:rPr lang="en-US" sz="1200" dirty="0" err="1"/>
              <a:t>kafka</a:t>
            </a:r>
            <a:endParaRPr lang="en-US" sz="1200" dirty="0"/>
          </a:p>
          <a:p>
            <a:pPr lvl="1"/>
            <a:r>
              <a:rPr lang="en-US" sz="1200" dirty="0"/>
              <a:t>De-duplication is done after segment is committed / consumers will read from head as soon as the data arrives. </a:t>
            </a:r>
          </a:p>
          <a:p>
            <a:r>
              <a:rPr lang="en-US" sz="1200" dirty="0"/>
              <a:t>It doesn't prevent from reading duplicate data from </a:t>
            </a:r>
            <a:r>
              <a:rPr lang="en-US" sz="1200" dirty="0" err="1"/>
              <a:t>kafka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Log compaction can fail time to time. </a:t>
            </a:r>
          </a:p>
          <a:p>
            <a:pPr lvl="1"/>
            <a:r>
              <a:rPr lang="en-US" sz="1200" dirty="0"/>
              <a:t>Its is optimization and, the compaction thread might crash, should assign enough memory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F911C6-70AF-D243-867E-8E5425EA3E75}"/>
              </a:ext>
            </a:extLst>
          </p:cNvPr>
          <p:cNvGrpSpPr/>
          <p:nvPr/>
        </p:nvGrpSpPr>
        <p:grpSpPr>
          <a:xfrm>
            <a:off x="7823198" y="3511243"/>
            <a:ext cx="3940451" cy="3188340"/>
            <a:chOff x="8008550" y="3459595"/>
            <a:chExt cx="3940451" cy="318834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9770DD-178C-F548-863B-4BDF5D5D4FE3}"/>
                </a:ext>
              </a:extLst>
            </p:cNvPr>
            <p:cNvCxnSpPr>
              <a:cxnSpLocks/>
            </p:cNvCxnSpPr>
            <p:nvPr/>
          </p:nvCxnSpPr>
          <p:spPr>
            <a:xfrm>
              <a:off x="8377881" y="3805881"/>
              <a:ext cx="1" cy="284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2F7F02-B233-AC4F-900A-71D9393D24FE}"/>
                </a:ext>
              </a:extLst>
            </p:cNvPr>
            <p:cNvSpPr txBox="1"/>
            <p:nvPr/>
          </p:nvSpPr>
          <p:spPr>
            <a:xfrm rot="16200000">
              <a:off x="7389566" y="4955284"/>
              <a:ext cx="1607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writes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10B087-0BAB-264A-AD1A-56D833EAA5F8}"/>
                </a:ext>
              </a:extLst>
            </p:cNvPr>
            <p:cNvSpPr/>
            <p:nvPr/>
          </p:nvSpPr>
          <p:spPr>
            <a:xfrm>
              <a:off x="8513806" y="3805881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100}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46E6F2-2210-5740-9E60-D0C8C67F6FF3}"/>
                </a:ext>
              </a:extLst>
            </p:cNvPr>
            <p:cNvSpPr/>
            <p:nvPr/>
          </p:nvSpPr>
          <p:spPr>
            <a:xfrm>
              <a:off x="8513806" y="4255400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Key=456, {Y : 90}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C78A6A-9877-4346-9FFC-E985CFCBAB9A}"/>
                </a:ext>
              </a:extLst>
            </p:cNvPr>
            <p:cNvSpPr/>
            <p:nvPr/>
          </p:nvSpPr>
          <p:spPr>
            <a:xfrm>
              <a:off x="8513806" y="4695567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80}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D26C10-31AD-7644-99F3-8136A9873736}"/>
                </a:ext>
              </a:extLst>
            </p:cNvPr>
            <p:cNvSpPr/>
            <p:nvPr/>
          </p:nvSpPr>
          <p:spPr>
            <a:xfrm>
              <a:off x="8513806" y="5585254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110}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4C01AA-1417-044A-8D5B-978981985ACB}"/>
                </a:ext>
              </a:extLst>
            </p:cNvPr>
            <p:cNvSpPr/>
            <p:nvPr/>
          </p:nvSpPr>
          <p:spPr>
            <a:xfrm>
              <a:off x="8513806" y="6054810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120}</a:t>
              </a:r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5E2467FB-2466-0D4E-BA12-35A23441F55F}"/>
                </a:ext>
              </a:extLst>
            </p:cNvPr>
            <p:cNvSpPr/>
            <p:nvPr/>
          </p:nvSpPr>
          <p:spPr>
            <a:xfrm>
              <a:off x="9372600" y="3985054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7D2EBC-681B-CC49-91BC-0449C3F48CF5}"/>
                </a:ext>
              </a:extLst>
            </p:cNvPr>
            <p:cNvSpPr txBox="1"/>
            <p:nvPr/>
          </p:nvSpPr>
          <p:spPr>
            <a:xfrm rot="5400000">
              <a:off x="9081077" y="4365284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0</a:t>
              </a:r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96FCC3DA-0D6C-1440-A570-5A4FBB6963E5}"/>
                </a:ext>
              </a:extLst>
            </p:cNvPr>
            <p:cNvSpPr/>
            <p:nvPr/>
          </p:nvSpPr>
          <p:spPr>
            <a:xfrm>
              <a:off x="9357210" y="5585254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0FC6B9-D44F-FB47-A351-7A0EBB248EF2}"/>
                </a:ext>
              </a:extLst>
            </p:cNvPr>
            <p:cNvSpPr txBox="1"/>
            <p:nvPr/>
          </p:nvSpPr>
          <p:spPr>
            <a:xfrm rot="5400000">
              <a:off x="9065687" y="5965484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27B122-20A3-3944-8D9C-D638CF95DB34}"/>
                </a:ext>
              </a:extLst>
            </p:cNvPr>
            <p:cNvSpPr txBox="1"/>
            <p:nvPr/>
          </p:nvSpPr>
          <p:spPr>
            <a:xfrm rot="5400000">
              <a:off x="10571625" y="4247049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0</a:t>
              </a:r>
            </a:p>
          </p:txBody>
        </p:sp>
        <p:sp>
          <p:nvSpPr>
            <p:cNvPr id="38" name="Right Bracket 37">
              <a:extLst>
                <a:ext uri="{FF2B5EF4-FFF2-40B4-BE49-F238E27FC236}">
                  <a16:creationId xmlns:a16="http://schemas.microsoft.com/office/drawing/2014/main" id="{982F7314-3612-8B44-84D1-0B587C04CBFF}"/>
                </a:ext>
              </a:extLst>
            </p:cNvPr>
            <p:cNvSpPr/>
            <p:nvPr/>
          </p:nvSpPr>
          <p:spPr>
            <a:xfrm rot="10800000">
              <a:off x="10831798" y="3910496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ket 38">
              <a:extLst>
                <a:ext uri="{FF2B5EF4-FFF2-40B4-BE49-F238E27FC236}">
                  <a16:creationId xmlns:a16="http://schemas.microsoft.com/office/drawing/2014/main" id="{6C0E194D-5148-3D46-9A87-37AC48850AEA}"/>
                </a:ext>
              </a:extLst>
            </p:cNvPr>
            <p:cNvSpPr/>
            <p:nvPr/>
          </p:nvSpPr>
          <p:spPr>
            <a:xfrm rot="10800000">
              <a:off x="10847758" y="5529008"/>
              <a:ext cx="210065" cy="889686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23B25B-2164-CD40-BF77-9298494A52D5}"/>
                </a:ext>
              </a:extLst>
            </p:cNvPr>
            <p:cNvSpPr txBox="1"/>
            <p:nvPr/>
          </p:nvSpPr>
          <p:spPr>
            <a:xfrm rot="5400000">
              <a:off x="10574985" y="5835352"/>
              <a:ext cx="829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Segment</a:t>
              </a:r>
              <a:r>
                <a:rPr lang="en-US" sz="1000" dirty="0"/>
                <a:t>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BD1D24-9EC0-9C41-B77B-C76962765A05}"/>
                </a:ext>
              </a:extLst>
            </p:cNvPr>
            <p:cNvSpPr/>
            <p:nvPr/>
          </p:nvSpPr>
          <p:spPr>
            <a:xfrm>
              <a:off x="11156781" y="4223646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Key=456, {Y : 90}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2FD111-C211-A349-9967-D4CD95DB5BC8}"/>
                </a:ext>
              </a:extLst>
            </p:cNvPr>
            <p:cNvSpPr/>
            <p:nvPr/>
          </p:nvSpPr>
          <p:spPr>
            <a:xfrm>
              <a:off x="11158004" y="5483099"/>
              <a:ext cx="766118" cy="3583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Key=789, {Y : 110}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A0CAA9-8B3E-1A4A-8509-FC2EFBF9A33B}"/>
                </a:ext>
              </a:extLst>
            </p:cNvPr>
            <p:cNvSpPr/>
            <p:nvPr/>
          </p:nvSpPr>
          <p:spPr>
            <a:xfrm>
              <a:off x="11158004" y="5952655"/>
              <a:ext cx="766118" cy="3583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Key=123, {x : 120}</a:t>
              </a: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5C0A0FA3-2E15-0043-BBE0-95A0264B0A7C}"/>
                </a:ext>
              </a:extLst>
            </p:cNvPr>
            <p:cNvSpPr/>
            <p:nvPr/>
          </p:nvSpPr>
          <p:spPr>
            <a:xfrm>
              <a:off x="9556139" y="4807676"/>
              <a:ext cx="1265093" cy="787532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After compaction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3DE337-AF49-7C4C-844D-022EE853F686}"/>
                </a:ext>
              </a:extLst>
            </p:cNvPr>
            <p:cNvSpPr txBox="1"/>
            <p:nvPr/>
          </p:nvSpPr>
          <p:spPr>
            <a:xfrm>
              <a:off x="10589835" y="3459595"/>
              <a:ext cx="135916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Deleted, because of new key available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AF08FA4-7202-6345-B6C0-28EC7E934C66}"/>
                </a:ext>
              </a:extLst>
            </p:cNvPr>
            <p:cNvCxnSpPr/>
            <p:nvPr/>
          </p:nvCxnSpPr>
          <p:spPr>
            <a:xfrm>
              <a:off x="11539840" y="3910495"/>
              <a:ext cx="0" cy="246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1C5054F-D374-3E42-8B3E-423978D25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778738" y="3910494"/>
              <a:ext cx="0" cy="89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72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KStreams</a:t>
            </a:r>
            <a:r>
              <a:rPr lang="en-US" sz="1200" b="1" dirty="0"/>
              <a:t> &amp; </a:t>
            </a:r>
            <a:r>
              <a:rPr lang="en-US" sz="1200" b="1" dirty="0" err="1"/>
              <a:t>Ktables</a:t>
            </a:r>
            <a:r>
              <a:rPr lang="en-US" sz="1200" b="1" dirty="0"/>
              <a:t> – </a:t>
            </a:r>
            <a:r>
              <a:rPr lang="en-US" sz="1200" dirty="0"/>
              <a:t>simple operations ( </a:t>
            </a:r>
            <a:r>
              <a:rPr lang="en-US" sz="1200" dirty="0">
                <a:hlinkClick r:id="rId2"/>
              </a:rPr>
              <a:t>https://kafka.apache.org/26/documentation/streams/developer-guide/dsl-api.html#transform-a-stream</a:t>
            </a:r>
            <a:r>
              <a:rPr lang="en-US" sz="1200" dirty="0"/>
              <a:t> )</a:t>
            </a:r>
          </a:p>
          <a:p>
            <a:pPr lvl="1"/>
            <a:r>
              <a:rPr lang="en-US" sz="1200" b="1" dirty="0" err="1"/>
              <a:t>KStream</a:t>
            </a:r>
            <a:r>
              <a:rPr lang="en-US" sz="1200" b="1" u="sng" dirty="0"/>
              <a:t> </a:t>
            </a:r>
            <a:r>
              <a:rPr lang="en-US" sz="1200" dirty="0"/>
              <a:t>reading from a topic that’s not compacted</a:t>
            </a:r>
          </a:p>
          <a:p>
            <a:pPr lvl="1"/>
            <a:r>
              <a:rPr lang="en-US" sz="1200" b="1" dirty="0" err="1"/>
              <a:t>KTable</a:t>
            </a:r>
            <a:r>
              <a:rPr lang="en-US" sz="1200" dirty="0"/>
              <a:t> reading from a topic that’s log-compacted ( aggregations )</a:t>
            </a:r>
          </a:p>
          <a:p>
            <a:pPr lvl="1"/>
            <a:r>
              <a:rPr lang="en-US" sz="1200" b="1" dirty="0" err="1"/>
              <a:t>KStream</a:t>
            </a:r>
            <a:r>
              <a:rPr lang="en-US" sz="1200" dirty="0"/>
              <a:t> if new data is partial information / transactional</a:t>
            </a:r>
          </a:p>
          <a:p>
            <a:pPr lvl="1"/>
            <a:r>
              <a:rPr lang="en-US" sz="1200" b="1" dirty="0" err="1"/>
              <a:t>KTable</a:t>
            </a:r>
            <a:r>
              <a:rPr lang="en-US" sz="1200" dirty="0"/>
              <a:t> more if you need a structure that’s like a “database table” where every update is self sufficient. ( think – total bank balance )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0662E1-16C9-FD47-BDB9-12C85945B869}"/>
              </a:ext>
            </a:extLst>
          </p:cNvPr>
          <p:cNvGrpSpPr/>
          <p:nvPr/>
        </p:nvGrpSpPr>
        <p:grpSpPr>
          <a:xfrm>
            <a:off x="294661" y="2588246"/>
            <a:ext cx="3954612" cy="3500595"/>
            <a:chOff x="8081771" y="253132"/>
            <a:chExt cx="3954612" cy="35005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C630FD-4084-1A49-AF62-C43381D49BF3}"/>
                </a:ext>
              </a:extLst>
            </p:cNvPr>
            <p:cNvSpPr txBox="1"/>
            <p:nvPr/>
          </p:nvSpPr>
          <p:spPr>
            <a:xfrm>
              <a:off x="8279027" y="833587"/>
              <a:ext cx="134934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Topic ( key, value )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3AC7AB-2A6B-E546-945E-25194FB97805}"/>
                </a:ext>
              </a:extLst>
            </p:cNvPr>
            <p:cNvSpPr txBox="1"/>
            <p:nvPr/>
          </p:nvSpPr>
          <p:spPr>
            <a:xfrm>
              <a:off x="10923374" y="833586"/>
              <a:ext cx="7102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KStream</a:t>
              </a:r>
              <a:endParaRPr lang="en-US" sz="1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857D6B-9BD2-0647-BDF8-03DB3EDECD0A}"/>
                </a:ext>
              </a:extLst>
            </p:cNvPr>
            <p:cNvCxnSpPr/>
            <p:nvPr/>
          </p:nvCxnSpPr>
          <p:spPr>
            <a:xfrm>
              <a:off x="10008973" y="602754"/>
              <a:ext cx="0" cy="31509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5DC29-042D-9644-B7C5-C27915A26687}"/>
                </a:ext>
              </a:extLst>
            </p:cNvPr>
            <p:cNvSpPr/>
            <p:nvPr/>
          </p:nvSpPr>
          <p:spPr>
            <a:xfrm>
              <a:off x="8081771" y="1298396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D20DD-31E3-6D4B-B9E2-0ADEFA55A572}"/>
                </a:ext>
              </a:extLst>
            </p:cNvPr>
            <p:cNvSpPr/>
            <p:nvPr/>
          </p:nvSpPr>
          <p:spPr>
            <a:xfrm>
              <a:off x="10565929" y="129971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39CE00-E091-0649-8738-131A9E169BCF}"/>
                </a:ext>
              </a:extLst>
            </p:cNvPr>
            <p:cNvCxnSpPr/>
            <p:nvPr/>
          </p:nvCxnSpPr>
          <p:spPr>
            <a:xfrm>
              <a:off x="9628371" y="1440499"/>
              <a:ext cx="813088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D014B2-A51A-0542-B33A-CFF7BF70945E}"/>
                </a:ext>
              </a:extLst>
            </p:cNvPr>
            <p:cNvSpPr txBox="1"/>
            <p:nvPr/>
          </p:nvSpPr>
          <p:spPr>
            <a:xfrm>
              <a:off x="9773171" y="253132"/>
              <a:ext cx="47160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575992-7DCB-2C45-A548-F129B14A1B21}"/>
                </a:ext>
              </a:extLst>
            </p:cNvPr>
            <p:cNvSpPr/>
            <p:nvPr/>
          </p:nvSpPr>
          <p:spPr>
            <a:xfrm>
              <a:off x="8081771" y="203613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61D718-A297-444C-AF76-8F5E2459F4F1}"/>
                </a:ext>
              </a:extLst>
            </p:cNvPr>
            <p:cNvSpPr/>
            <p:nvPr/>
          </p:nvSpPr>
          <p:spPr>
            <a:xfrm>
              <a:off x="10543276" y="203613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EBE8D4-1311-CC4B-B6AC-2DEF0A76B5D3}"/>
                </a:ext>
              </a:extLst>
            </p:cNvPr>
            <p:cNvSpPr/>
            <p:nvPr/>
          </p:nvSpPr>
          <p:spPr>
            <a:xfrm>
              <a:off x="10543276" y="234505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7608FBBB-E5CC-A74B-B104-DB49EE555E6E}"/>
                </a:ext>
              </a:extLst>
            </p:cNvPr>
            <p:cNvCxnSpPr/>
            <p:nvPr/>
          </p:nvCxnSpPr>
          <p:spPr>
            <a:xfrm>
              <a:off x="9628371" y="2178240"/>
              <a:ext cx="813088" cy="308920"/>
            </a:xfrm>
            <a:prstGeom prst="bentConnector3">
              <a:avLst>
                <a:gd name="adj1" fmla="val 30243"/>
              </a:avLst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CEEC82-DC4E-C14D-B068-B0C602B05E9F}"/>
                </a:ext>
              </a:extLst>
            </p:cNvPr>
            <p:cNvSpPr/>
            <p:nvPr/>
          </p:nvSpPr>
          <p:spPr>
            <a:xfrm>
              <a:off x="8081771" y="2799925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2 )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B24BE8-C2BF-6A4B-8A38-8A1CFF0E690D}"/>
                </a:ext>
              </a:extLst>
            </p:cNvPr>
            <p:cNvSpPr/>
            <p:nvPr/>
          </p:nvSpPr>
          <p:spPr>
            <a:xfrm>
              <a:off x="10565929" y="2789557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1 )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09A9DB-7D27-054F-ADD3-391901BBB120}"/>
                </a:ext>
              </a:extLst>
            </p:cNvPr>
            <p:cNvSpPr/>
            <p:nvPr/>
          </p:nvSpPr>
          <p:spPr>
            <a:xfrm>
              <a:off x="10565929" y="3098477"/>
              <a:ext cx="1470454" cy="2842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marc, 4 )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65E10E-DA83-5044-B104-5636E8DD79A5}"/>
                </a:ext>
              </a:extLst>
            </p:cNvPr>
            <p:cNvSpPr/>
            <p:nvPr/>
          </p:nvSpPr>
          <p:spPr>
            <a:xfrm>
              <a:off x="10565929" y="3416340"/>
              <a:ext cx="1470454" cy="2842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 </a:t>
              </a:r>
              <a:r>
                <a:rPr lang="en-US" dirty="0" err="1">
                  <a:solidFill>
                    <a:schemeClr val="tx1"/>
                  </a:solidFill>
                </a:rPr>
                <a:t>alice</a:t>
              </a:r>
              <a:r>
                <a:rPr lang="en-US" dirty="0">
                  <a:solidFill>
                    <a:schemeClr val="tx1"/>
                  </a:solidFill>
                </a:rPr>
                <a:t>, 2 )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FD7864A-FB66-234A-9A4C-5C056352C918}"/>
                </a:ext>
              </a:extLst>
            </p:cNvPr>
            <p:cNvCxnSpPr>
              <a:cxnSpLocks/>
            </p:cNvCxnSpPr>
            <p:nvPr/>
          </p:nvCxnSpPr>
          <p:spPr>
            <a:xfrm>
              <a:off x="9628371" y="2939302"/>
              <a:ext cx="813088" cy="619141"/>
            </a:xfrm>
            <a:prstGeom prst="bentConnector3">
              <a:avLst>
                <a:gd name="adj1" fmla="val 28724"/>
              </a:avLst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E12CF0-E46F-A64E-935B-7BA6D00EC3F9}"/>
              </a:ext>
            </a:extLst>
          </p:cNvPr>
          <p:cNvSpPr txBox="1"/>
          <p:nvPr/>
        </p:nvSpPr>
        <p:spPr>
          <a:xfrm>
            <a:off x="303152" y="1448718"/>
            <a:ext cx="2436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KStream</a:t>
            </a:r>
            <a:endParaRPr lang="en-US" b="1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All Inserts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to log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infinite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Unbounded data streams 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75095-8855-8742-91A8-634F82186D77}"/>
              </a:ext>
            </a:extLst>
          </p:cNvPr>
          <p:cNvSpPr txBox="1"/>
          <p:nvPr/>
        </p:nvSpPr>
        <p:spPr>
          <a:xfrm>
            <a:off x="6501419" y="3168701"/>
            <a:ext cx="13493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Topic ( key, value 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FD4214-2947-5A43-BCB2-B627B1765FAE}"/>
              </a:ext>
            </a:extLst>
          </p:cNvPr>
          <p:cNvSpPr txBox="1"/>
          <p:nvPr/>
        </p:nvSpPr>
        <p:spPr>
          <a:xfrm>
            <a:off x="9145766" y="3168700"/>
            <a:ext cx="7102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KStream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9912C5-3305-0C4B-95AB-94AC2B615482}"/>
              </a:ext>
            </a:extLst>
          </p:cNvPr>
          <p:cNvCxnSpPr>
            <a:cxnSpLocks/>
          </p:cNvCxnSpPr>
          <p:nvPr/>
        </p:nvCxnSpPr>
        <p:spPr>
          <a:xfrm>
            <a:off x="8231365" y="2937868"/>
            <a:ext cx="0" cy="3784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16BFA-E47A-D34B-BD50-484CD64419D9}"/>
              </a:ext>
            </a:extLst>
          </p:cNvPr>
          <p:cNvSpPr/>
          <p:nvPr/>
        </p:nvSpPr>
        <p:spPr>
          <a:xfrm>
            <a:off x="6304163" y="3633510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7F6ACA-251C-F140-A72A-CF7173795C10}"/>
              </a:ext>
            </a:extLst>
          </p:cNvPr>
          <p:cNvSpPr/>
          <p:nvPr/>
        </p:nvSpPr>
        <p:spPr>
          <a:xfrm>
            <a:off x="8788321" y="363483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1BFAA0-C625-6049-9111-00B3DA4D29EC}"/>
              </a:ext>
            </a:extLst>
          </p:cNvPr>
          <p:cNvCxnSpPr/>
          <p:nvPr/>
        </p:nvCxnSpPr>
        <p:spPr>
          <a:xfrm>
            <a:off x="7850763" y="3775613"/>
            <a:ext cx="813088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405D4-75E4-3F40-8B0F-5ECCA6FF203A}"/>
              </a:ext>
            </a:extLst>
          </p:cNvPr>
          <p:cNvSpPr txBox="1"/>
          <p:nvPr/>
        </p:nvSpPr>
        <p:spPr>
          <a:xfrm>
            <a:off x="7995563" y="2588246"/>
            <a:ext cx="4716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095BC3-6D0C-DA49-94A6-AC004FA574A7}"/>
              </a:ext>
            </a:extLst>
          </p:cNvPr>
          <p:cNvSpPr/>
          <p:nvPr/>
        </p:nvSpPr>
        <p:spPr>
          <a:xfrm>
            <a:off x="6304163" y="437125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824375-B9D3-D14E-BDFE-7475F22CE4DA}"/>
              </a:ext>
            </a:extLst>
          </p:cNvPr>
          <p:cNvSpPr/>
          <p:nvPr/>
        </p:nvSpPr>
        <p:spPr>
          <a:xfrm>
            <a:off x="8765668" y="437125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32F3F8-D381-8E44-AC26-3BA1A085F74B}"/>
              </a:ext>
            </a:extLst>
          </p:cNvPr>
          <p:cNvSpPr/>
          <p:nvPr/>
        </p:nvSpPr>
        <p:spPr>
          <a:xfrm>
            <a:off x="8765668" y="468017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346CD7F-99B9-A240-A9F7-CB16FE12FFD0}"/>
              </a:ext>
            </a:extLst>
          </p:cNvPr>
          <p:cNvCxnSpPr/>
          <p:nvPr/>
        </p:nvCxnSpPr>
        <p:spPr>
          <a:xfrm>
            <a:off x="7850763" y="4513354"/>
            <a:ext cx="813088" cy="308920"/>
          </a:xfrm>
          <a:prstGeom prst="bentConnector3">
            <a:avLst>
              <a:gd name="adj1" fmla="val 3024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AECB4-B8BB-B244-BD10-F643E7318301}"/>
              </a:ext>
            </a:extLst>
          </p:cNvPr>
          <p:cNvSpPr/>
          <p:nvPr/>
        </p:nvSpPr>
        <p:spPr>
          <a:xfrm>
            <a:off x="6304163" y="5135039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2 )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0DC2B6-98D4-6D4C-9DAB-65DA689A32FA}"/>
              </a:ext>
            </a:extLst>
          </p:cNvPr>
          <p:cNvSpPr/>
          <p:nvPr/>
        </p:nvSpPr>
        <p:spPr>
          <a:xfrm>
            <a:off x="8788321" y="5124671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2 )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C1867-C9B1-F44D-BD36-5D5CBE35CEC8}"/>
              </a:ext>
            </a:extLst>
          </p:cNvPr>
          <p:cNvSpPr/>
          <p:nvPr/>
        </p:nvSpPr>
        <p:spPr>
          <a:xfrm>
            <a:off x="8788321" y="5433591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4 )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DBF15C-C51A-7A4E-ADD0-A155F2F5D8FB}"/>
              </a:ext>
            </a:extLst>
          </p:cNvPr>
          <p:cNvSpPr txBox="1"/>
          <p:nvPr/>
        </p:nvSpPr>
        <p:spPr>
          <a:xfrm>
            <a:off x="6333430" y="1386661"/>
            <a:ext cx="2986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KTable</a:t>
            </a:r>
            <a:endParaRPr lang="en-US" b="1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All </a:t>
            </a:r>
            <a:r>
              <a:rPr lang="en-US" sz="1200" dirty="0" err="1"/>
              <a:t>upserts</a:t>
            </a:r>
            <a:r>
              <a:rPr lang="en-US" sz="1200" dirty="0"/>
              <a:t> on non null values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on null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Similar to a table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Parallel with log compacted topics</a:t>
            </a:r>
          </a:p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75F52D-A202-7F4C-8451-9EF23A168D1D}"/>
              </a:ext>
            </a:extLst>
          </p:cNvPr>
          <p:cNvCxnSpPr>
            <a:cxnSpLocks/>
          </p:cNvCxnSpPr>
          <p:nvPr/>
        </p:nvCxnSpPr>
        <p:spPr>
          <a:xfrm>
            <a:off x="5208079" y="1202919"/>
            <a:ext cx="0" cy="551915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838E25-5FAD-CA44-BBEE-1DA0E2F50F62}"/>
              </a:ext>
            </a:extLst>
          </p:cNvPr>
          <p:cNvCxnSpPr/>
          <p:nvPr/>
        </p:nvCxnSpPr>
        <p:spPr>
          <a:xfrm>
            <a:off x="7882384" y="5274416"/>
            <a:ext cx="813088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8809DD-8884-3746-9E54-E3A74BEFE027}"/>
              </a:ext>
            </a:extLst>
          </p:cNvPr>
          <p:cNvSpPr/>
          <p:nvPr/>
        </p:nvSpPr>
        <p:spPr>
          <a:xfrm>
            <a:off x="6319308" y="5981588"/>
            <a:ext cx="1470454" cy="28420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marc, null 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2E4B9C-DBB2-0840-870A-3C1B34F97900}"/>
              </a:ext>
            </a:extLst>
          </p:cNvPr>
          <p:cNvSpPr/>
          <p:nvPr/>
        </p:nvSpPr>
        <p:spPr>
          <a:xfrm>
            <a:off x="8780813" y="5981588"/>
            <a:ext cx="1470454" cy="28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alice</a:t>
            </a:r>
            <a:r>
              <a:rPr lang="en-US" dirty="0">
                <a:solidFill>
                  <a:schemeClr val="tx1"/>
                </a:solidFill>
              </a:rPr>
              <a:t>, 1 )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09F55B-A9D0-914D-B026-397E3289B99F}"/>
              </a:ext>
            </a:extLst>
          </p:cNvPr>
          <p:cNvSpPr/>
          <p:nvPr/>
        </p:nvSpPr>
        <p:spPr>
          <a:xfrm>
            <a:off x="8780813" y="6290508"/>
            <a:ext cx="1470454" cy="28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Marc is deleted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0568FA6-5E09-FB47-8CCC-DA2C12EBFAA3}"/>
              </a:ext>
            </a:extLst>
          </p:cNvPr>
          <p:cNvCxnSpPr/>
          <p:nvPr/>
        </p:nvCxnSpPr>
        <p:spPr>
          <a:xfrm>
            <a:off x="7865908" y="6123691"/>
            <a:ext cx="813088" cy="308920"/>
          </a:xfrm>
          <a:prstGeom prst="bentConnector3">
            <a:avLst>
              <a:gd name="adj1" fmla="val 30243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5E11FE-4AB2-C245-9504-9250B9ECCF47}"/>
              </a:ext>
            </a:extLst>
          </p:cNvPr>
          <p:cNvCxnSpPr>
            <a:cxnSpLocks/>
          </p:cNvCxnSpPr>
          <p:nvPr/>
        </p:nvCxnSpPr>
        <p:spPr>
          <a:xfrm>
            <a:off x="2321741" y="2890361"/>
            <a:ext cx="0" cy="556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EF1B06-202F-DB4E-935B-1806B9FC6AB5}"/>
              </a:ext>
            </a:extLst>
          </p:cNvPr>
          <p:cNvCxnSpPr>
            <a:cxnSpLocks/>
          </p:cNvCxnSpPr>
          <p:nvPr/>
        </p:nvCxnSpPr>
        <p:spPr>
          <a:xfrm>
            <a:off x="8318886" y="2937868"/>
            <a:ext cx="0" cy="556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94661" y="187256"/>
            <a:ext cx="10492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Stateless VS Stateful operations. </a:t>
            </a:r>
          </a:p>
          <a:p>
            <a:pPr lvl="1"/>
            <a:r>
              <a:rPr lang="en-US" sz="1200" b="1" dirty="0"/>
              <a:t>Stateless </a:t>
            </a:r>
            <a:r>
              <a:rPr lang="en-US" sz="1200" dirty="0"/>
              <a:t>means result of the transformation only depends on the data point you process. </a:t>
            </a:r>
          </a:p>
          <a:p>
            <a:pPr lvl="2"/>
            <a:r>
              <a:rPr lang="en-US" sz="1200" dirty="0"/>
              <a:t>Ex :  “multiple value by 2” – this doesn't need memory of past data. ( 2 * 2 = 4, 300 * 2 = 600)</a:t>
            </a:r>
          </a:p>
          <a:p>
            <a:pPr lvl="1"/>
            <a:r>
              <a:rPr lang="en-US" sz="1200" b="1" dirty="0"/>
              <a:t>Stateful</a:t>
            </a:r>
            <a:r>
              <a:rPr lang="en-US" sz="1200" dirty="0"/>
              <a:t> means that’s the result of the transformation also depends on an external information – the state</a:t>
            </a:r>
          </a:p>
          <a:p>
            <a:pPr lvl="2"/>
            <a:r>
              <a:rPr lang="en-US" sz="1200" dirty="0"/>
              <a:t>Ex : “count operation” its needs previous count of word. ( hello =&gt; 1, hello =&gt; 2 )</a:t>
            </a:r>
          </a:p>
          <a:p>
            <a:endParaRPr lang="en-US" sz="1200" dirty="0"/>
          </a:p>
          <a:p>
            <a:r>
              <a:rPr lang="en-US" sz="1400" u="sng" dirty="0" err="1"/>
              <a:t>MapValues</a:t>
            </a:r>
            <a:r>
              <a:rPr lang="en-US" sz="1400" u="sng" dirty="0"/>
              <a:t> vs Map</a:t>
            </a:r>
          </a:p>
          <a:p>
            <a:pPr lvl="1"/>
            <a:r>
              <a:rPr lang="en-US" sz="1200" dirty="0"/>
              <a:t>Takes one record and produce one record.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E6F37-EC82-C940-BA45-BFD2EC4646F3}"/>
              </a:ext>
            </a:extLst>
          </p:cNvPr>
          <p:cNvSpPr txBox="1"/>
          <p:nvPr/>
        </p:nvSpPr>
        <p:spPr>
          <a:xfrm>
            <a:off x="741405" y="1759173"/>
            <a:ext cx="2257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MapValues</a:t>
            </a:r>
            <a:endParaRPr lang="en-US" sz="12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only effecting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change keys.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Does not trigger a repartition.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 err="1"/>
              <a:t>KStream</a:t>
            </a:r>
            <a:r>
              <a:rPr lang="en-US" sz="1200" dirty="0"/>
              <a:t> and </a:t>
            </a:r>
            <a:r>
              <a:rPr lang="en-US" sz="1200" dirty="0" err="1"/>
              <a:t>Ktable</a:t>
            </a:r>
            <a:r>
              <a:rPr lang="en-US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8D7D-3DF8-2E4B-8582-78989E00B33D}"/>
              </a:ext>
            </a:extLst>
          </p:cNvPr>
          <p:cNvSpPr txBox="1"/>
          <p:nvPr/>
        </p:nvSpPr>
        <p:spPr>
          <a:xfrm>
            <a:off x="4473519" y="1756916"/>
            <a:ext cx="2135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Affect both keys and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Trigger a re-partition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</a:t>
            </a:r>
            <a:r>
              <a:rPr lang="en-US" sz="1200" dirty="0" err="1"/>
              <a:t>KStreams</a:t>
            </a:r>
            <a:r>
              <a:rPr lang="en-US" sz="1200" dirty="0"/>
              <a:t>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C0A2-AD17-0D40-B091-731047D253CB}"/>
              </a:ext>
            </a:extLst>
          </p:cNvPr>
          <p:cNvSpPr txBox="1"/>
          <p:nvPr/>
        </p:nvSpPr>
        <p:spPr>
          <a:xfrm>
            <a:off x="294661" y="3027406"/>
            <a:ext cx="681353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Filter Vs </a:t>
            </a:r>
            <a:r>
              <a:rPr lang="en-US" sz="1400" u="sng" dirty="0" err="1"/>
              <a:t>FilterNot</a:t>
            </a:r>
            <a:r>
              <a:rPr lang="en-US" sz="1400" u="sng" dirty="0"/>
              <a:t> </a:t>
            </a:r>
          </a:p>
          <a:p>
            <a:pPr lvl="1"/>
            <a:r>
              <a:rPr lang="en-US" sz="1200" dirty="0"/>
              <a:t>Takes one record and produce zero or one record. </a:t>
            </a:r>
          </a:p>
          <a:p>
            <a:pPr lvl="1"/>
            <a:r>
              <a:rPr lang="en-US" sz="1200" dirty="0"/>
              <a:t>Does not change key or values. </a:t>
            </a:r>
          </a:p>
          <a:p>
            <a:pPr lvl="1"/>
            <a:r>
              <a:rPr lang="en-US" sz="1200" dirty="0"/>
              <a:t>Does not trigger a repartition. </a:t>
            </a:r>
          </a:p>
          <a:p>
            <a:pPr lvl="1"/>
            <a:r>
              <a:rPr lang="en-US" sz="1200" dirty="0"/>
              <a:t>For </a:t>
            </a:r>
            <a:r>
              <a:rPr lang="en-US" sz="1200" dirty="0" err="1"/>
              <a:t>KStream</a:t>
            </a:r>
            <a:r>
              <a:rPr lang="en-US" sz="1200" dirty="0"/>
              <a:t> and </a:t>
            </a:r>
            <a:r>
              <a:rPr lang="en-US" sz="1200" dirty="0" err="1"/>
              <a:t>KTables</a:t>
            </a:r>
            <a:r>
              <a:rPr lang="en-US" sz="1200" dirty="0"/>
              <a:t>.</a:t>
            </a:r>
          </a:p>
          <a:p>
            <a:pPr lvl="1"/>
            <a:endParaRPr lang="en-US" sz="1200" dirty="0"/>
          </a:p>
          <a:p>
            <a:r>
              <a:rPr lang="en-US" sz="1400" u="sng" dirty="0"/>
              <a:t>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Branch ( split ) a </a:t>
            </a:r>
            <a:r>
              <a:rPr lang="en-US" sz="1200" dirty="0" err="1"/>
              <a:t>KStream</a:t>
            </a:r>
            <a:r>
              <a:rPr lang="en-US" sz="1200" dirty="0"/>
              <a:t> based on one or  more predicates.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Predicates are evaluated in order. If no matches, records are dropped.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multiple </a:t>
            </a:r>
            <a:r>
              <a:rPr lang="en-US" sz="1200" dirty="0" err="1"/>
              <a:t>KStreams</a:t>
            </a:r>
            <a:r>
              <a:rPr lang="en-US" sz="1200" dirty="0"/>
              <a:t> as result.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u="sng" dirty="0" err="1"/>
              <a:t>SelectKey</a:t>
            </a:r>
            <a:endParaRPr lang="en-US" sz="14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new key to the record. ( from old key and value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Makes the data repartitioning.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practice is to isolate the transformation to know exactly where the partitioning happens.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selectKey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stream.selectKey</a:t>
            </a:r>
            <a:r>
              <a:rPr lang="en-US" sz="1400" dirty="0">
                <a:solidFill>
                  <a:schemeClr val="accent1"/>
                </a:solidFill>
              </a:rPr>
              <a:t>( (key, value) -&gt; </a:t>
            </a:r>
            <a:r>
              <a:rPr lang="en-US" sz="1400" dirty="0" err="1">
                <a:solidFill>
                  <a:schemeClr val="accent1"/>
                </a:solidFill>
              </a:rPr>
              <a:t>key.substring</a:t>
            </a:r>
            <a:r>
              <a:rPr lang="en-US" sz="1400" dirty="0">
                <a:solidFill>
                  <a:schemeClr val="accent1"/>
                </a:solidFill>
              </a:rPr>
              <a:t>(0, 1)) 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alice</a:t>
            </a:r>
            <a:r>
              <a:rPr lang="en-US" sz="1200" dirty="0"/>
              <a:t>, </a:t>
            </a:r>
            <a:r>
              <a:rPr lang="en-US" sz="1200" dirty="0" err="1"/>
              <a:t>paris</a:t>
            </a:r>
            <a:r>
              <a:rPr lang="en-US" sz="1200" dirty="0"/>
              <a:t>) =&gt; (a, </a:t>
            </a:r>
            <a:r>
              <a:rPr lang="en-US" sz="1200" dirty="0" err="1"/>
              <a:t>paris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C066A-0449-0940-B66C-7749D0C9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08" y="4157573"/>
            <a:ext cx="64262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95E79-E2EF-DE4B-9EE6-568234C68BA2}"/>
              </a:ext>
            </a:extLst>
          </p:cNvPr>
          <p:cNvSpPr txBox="1"/>
          <p:nvPr/>
        </p:nvSpPr>
        <p:spPr>
          <a:xfrm>
            <a:off x="6682617" y="1703967"/>
            <a:ext cx="4766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FlatMapValues</a:t>
            </a:r>
            <a:r>
              <a:rPr lang="en-US" sz="1400" u="sng" dirty="0"/>
              <a:t> VS </a:t>
            </a:r>
            <a:r>
              <a:rPr lang="en-US" sz="1400" u="sng" dirty="0" err="1"/>
              <a:t>FlatMap</a:t>
            </a:r>
            <a:endParaRPr lang="en-US" sz="1400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Takes one record and produce zero, one or more record.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Apply only for </a:t>
            </a:r>
            <a:r>
              <a:rPr lang="en-US" sz="1200" dirty="0" err="1"/>
              <a:t>KStream</a:t>
            </a:r>
            <a:r>
              <a:rPr lang="en-US" sz="1200" dirty="0"/>
              <a:t> only.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FlatMapValues</a:t>
            </a:r>
            <a:r>
              <a:rPr lang="en-US" sz="1200" dirty="0"/>
              <a:t> -&gt; does not change keys / does not trigger a reparation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FlatMap</a:t>
            </a:r>
            <a:r>
              <a:rPr lang="en-US" sz="1200" dirty="0"/>
              <a:t> -&gt; </a:t>
            </a:r>
            <a:r>
              <a:rPr lang="en-US" sz="1200" dirty="0" err="1"/>
              <a:t>Chages</a:t>
            </a:r>
            <a:r>
              <a:rPr lang="en-US" sz="1200" dirty="0"/>
              <a:t> the key / trigger a repartition. 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4697C-BDFA-6949-B6CE-B358D5C95278}"/>
              </a:ext>
            </a:extLst>
          </p:cNvPr>
          <p:cNvCxnSpPr/>
          <p:nvPr/>
        </p:nvCxnSpPr>
        <p:spPr>
          <a:xfrm>
            <a:off x="1186249" y="4324865"/>
            <a:ext cx="40530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109994" y="0"/>
            <a:ext cx="104927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Reading From Kafka</a:t>
            </a:r>
          </a:p>
          <a:p>
            <a:pPr lvl="1"/>
            <a:r>
              <a:rPr lang="en-US" sz="1200" dirty="0" err="1"/>
              <a:t>KStream</a:t>
            </a:r>
            <a:r>
              <a:rPr lang="en-US" sz="1200" dirty="0"/>
              <a:t>&lt;String, String&gt; </a:t>
            </a:r>
            <a:r>
              <a:rPr lang="en-US" sz="1200" dirty="0" err="1"/>
              <a:t>entryAsStream</a:t>
            </a:r>
            <a:r>
              <a:rPr lang="en-US" sz="1200" dirty="0"/>
              <a:t> = </a:t>
            </a:r>
            <a:r>
              <a:rPr lang="en-US" sz="1200" dirty="0" err="1"/>
              <a:t>builder.stream</a:t>
            </a:r>
            <a:r>
              <a:rPr lang="en-US" sz="1200" dirty="0"/>
              <a:t>(</a:t>
            </a:r>
            <a:r>
              <a:rPr lang="en-US" sz="1200" dirty="0" err="1"/>
              <a:t>Serdes.String</a:t>
            </a:r>
            <a:r>
              <a:rPr lang="en-US" sz="1200" dirty="0"/>
              <a:t>(), </a:t>
            </a:r>
            <a:r>
              <a:rPr lang="en-US" sz="1200" dirty="0" err="1"/>
              <a:t>Serdes.String</a:t>
            </a:r>
            <a:r>
              <a:rPr lang="en-US" sz="1200" dirty="0"/>
              <a:t>(), "word-count-input");</a:t>
            </a:r>
          </a:p>
          <a:p>
            <a:pPr lvl="1"/>
            <a:r>
              <a:rPr lang="en-US" sz="1200" dirty="0" err="1"/>
              <a:t>KTable</a:t>
            </a:r>
            <a:r>
              <a:rPr lang="en-US" sz="1200" dirty="0"/>
              <a:t>&lt;String, String&gt; </a:t>
            </a:r>
            <a:r>
              <a:rPr lang="en-US" sz="1200" dirty="0" err="1"/>
              <a:t>entryAsTable</a:t>
            </a:r>
            <a:r>
              <a:rPr lang="en-US" sz="1200" dirty="0"/>
              <a:t> = </a:t>
            </a:r>
            <a:r>
              <a:rPr lang="en-US" sz="1200" dirty="0" err="1"/>
              <a:t>builder.table</a:t>
            </a:r>
            <a:r>
              <a:rPr lang="en-US" sz="1200" dirty="0"/>
              <a:t>(</a:t>
            </a:r>
            <a:r>
              <a:rPr lang="en-US" sz="1200" dirty="0" err="1"/>
              <a:t>Serdes.String</a:t>
            </a:r>
            <a:r>
              <a:rPr lang="en-US" sz="1200" dirty="0"/>
              <a:t>(), </a:t>
            </a:r>
            <a:r>
              <a:rPr lang="en-US" sz="1200" dirty="0" err="1"/>
              <a:t>Serdes.String</a:t>
            </a:r>
            <a:r>
              <a:rPr lang="en-US" sz="1200" dirty="0"/>
              <a:t>(), "word-count-input");</a:t>
            </a:r>
          </a:p>
          <a:p>
            <a:pPr lvl="1"/>
            <a:endParaRPr lang="en-US" sz="1200" dirty="0"/>
          </a:p>
          <a:p>
            <a:r>
              <a:rPr lang="en-US" sz="1400" u="sng" dirty="0"/>
              <a:t>Writing to Kafka</a:t>
            </a:r>
          </a:p>
          <a:p>
            <a:pPr lvl="1"/>
            <a:r>
              <a:rPr lang="en-US" sz="1200" dirty="0"/>
              <a:t>To – Terminal Operation – write the records to a topic. </a:t>
            </a:r>
          </a:p>
          <a:p>
            <a:pPr lvl="2"/>
            <a:r>
              <a:rPr lang="en-US" sz="1200" dirty="0" err="1"/>
              <a:t>entryAsStream.to</a:t>
            </a:r>
            <a:r>
              <a:rPr lang="en-US" sz="1200" dirty="0"/>
              <a:t>("next-topic");</a:t>
            </a:r>
            <a:br>
              <a:rPr lang="en-US" sz="1200" dirty="0"/>
            </a:br>
            <a:r>
              <a:rPr lang="en-US" sz="1200" dirty="0" err="1"/>
              <a:t>entryAsTable.to</a:t>
            </a:r>
            <a:r>
              <a:rPr lang="en-US" sz="1200" dirty="0"/>
              <a:t>("next-topic");</a:t>
            </a:r>
          </a:p>
          <a:p>
            <a:pPr lvl="1"/>
            <a:r>
              <a:rPr lang="en-US" sz="1200" dirty="0"/>
              <a:t>Through – write to a topic and get a stream / table from the topic. </a:t>
            </a:r>
          </a:p>
          <a:p>
            <a:pPr lvl="2"/>
            <a:r>
              <a:rPr lang="en-US" sz="1200" dirty="0" err="1"/>
              <a:t>KStream</a:t>
            </a:r>
            <a:r>
              <a:rPr lang="en-US" sz="1200" dirty="0"/>
              <a:t>&lt;String, String&gt; </a:t>
            </a:r>
            <a:r>
              <a:rPr lang="en-US" sz="1200" dirty="0" err="1"/>
              <a:t>throughStream</a:t>
            </a:r>
            <a:r>
              <a:rPr lang="en-US" sz="1200" dirty="0"/>
              <a:t> = </a:t>
            </a:r>
            <a:r>
              <a:rPr lang="en-US" sz="1200" dirty="0" err="1"/>
              <a:t>entryAsStream.through</a:t>
            </a:r>
            <a:r>
              <a:rPr lang="en-US" sz="1200" dirty="0"/>
              <a:t>("through-topic");</a:t>
            </a:r>
            <a:br>
              <a:rPr lang="en-US" sz="1200" dirty="0"/>
            </a:br>
            <a:r>
              <a:rPr lang="en-US" sz="1200" dirty="0" err="1"/>
              <a:t>KTable</a:t>
            </a:r>
            <a:r>
              <a:rPr lang="en-US" sz="1200" dirty="0"/>
              <a:t>&lt;String, String&gt; </a:t>
            </a:r>
            <a:r>
              <a:rPr lang="en-US" sz="1200" dirty="0" err="1"/>
              <a:t>throughTable</a:t>
            </a:r>
            <a:r>
              <a:rPr lang="en-US" sz="1200" dirty="0"/>
              <a:t> = </a:t>
            </a:r>
            <a:r>
              <a:rPr lang="en-US" sz="1200" dirty="0" err="1"/>
              <a:t>entryAsTable.through</a:t>
            </a:r>
            <a:r>
              <a:rPr lang="en-US" sz="1200" dirty="0"/>
              <a:t>("through-topic");</a:t>
            </a:r>
          </a:p>
          <a:p>
            <a:endParaRPr lang="en-US" sz="1200" dirty="0"/>
          </a:p>
          <a:p>
            <a:r>
              <a:rPr lang="en-US" sz="1200" b="1" dirty="0" err="1"/>
              <a:t>KTable</a:t>
            </a:r>
            <a:r>
              <a:rPr lang="en-US" sz="1200" b="1" dirty="0"/>
              <a:t> to </a:t>
            </a:r>
            <a:r>
              <a:rPr lang="en-US" sz="1200" b="1" dirty="0" err="1"/>
              <a:t>KStream</a:t>
            </a:r>
            <a:r>
              <a:rPr lang="en-US" sz="1200" b="1" dirty="0"/>
              <a:t> </a:t>
            </a:r>
            <a:r>
              <a:rPr lang="en-US" sz="1200" b="1" dirty="0">
                <a:sym typeface="Wingdings" pitchFamily="2" charset="2"/>
              </a:rPr>
              <a:t> </a:t>
            </a:r>
            <a:r>
              <a:rPr lang="en-US" sz="1200" b="1" dirty="0" err="1">
                <a:sym typeface="Wingdings" pitchFamily="2" charset="2"/>
              </a:rPr>
              <a:t>table.toStream</a:t>
            </a:r>
            <a:r>
              <a:rPr lang="en-US" sz="1200" b="1" dirty="0">
                <a:sym typeface="Wingdings" pitchFamily="2" charset="2"/>
              </a:rPr>
              <a:t>()</a:t>
            </a:r>
          </a:p>
          <a:p>
            <a:r>
              <a:rPr lang="en-US" sz="1200" b="1" dirty="0" err="1">
                <a:sym typeface="Wingdings" pitchFamily="2" charset="2"/>
              </a:rPr>
              <a:t>KStream</a:t>
            </a:r>
            <a:r>
              <a:rPr lang="en-US" sz="1200" b="1" dirty="0">
                <a:sym typeface="Wingdings" pitchFamily="2" charset="2"/>
              </a:rPr>
              <a:t> to </a:t>
            </a:r>
            <a:r>
              <a:rPr lang="en-US" sz="1200" b="1" dirty="0" err="1">
                <a:sym typeface="Wingdings" pitchFamily="2" charset="2"/>
              </a:rPr>
              <a:t>Ktable</a:t>
            </a:r>
            <a:r>
              <a:rPr lang="en-US" sz="1200" b="1" dirty="0">
                <a:sym typeface="Wingdings" pitchFamily="2" charset="2"/>
              </a:rPr>
              <a:t>   </a:t>
            </a:r>
            <a:r>
              <a:rPr lang="en-US" sz="1200" b="1" dirty="0" err="1">
                <a:sym typeface="Wingdings" pitchFamily="2" charset="2"/>
              </a:rPr>
              <a:t>stream.groupByKey</a:t>
            </a:r>
            <a:r>
              <a:rPr lang="en-US" sz="1200" b="1" dirty="0">
                <a:sym typeface="Wingdings" pitchFamily="2" charset="2"/>
              </a:rPr>
              <a:t>() / write back to </a:t>
            </a:r>
            <a:r>
              <a:rPr lang="en-US" sz="1200" b="1" dirty="0" err="1">
                <a:sym typeface="Wingdings" pitchFamily="2" charset="2"/>
              </a:rPr>
              <a:t>kafka</a:t>
            </a:r>
            <a:r>
              <a:rPr lang="en-US" sz="1200" b="1" dirty="0">
                <a:sym typeface="Wingdings" pitchFamily="2" charset="2"/>
              </a:rPr>
              <a:t> and read as </a:t>
            </a:r>
            <a:r>
              <a:rPr lang="en-US" sz="1200" b="1" dirty="0" err="1">
                <a:sym typeface="Wingdings" pitchFamily="2" charset="2"/>
              </a:rPr>
              <a:t>KTable</a:t>
            </a:r>
            <a:r>
              <a:rPr lang="en-US" sz="1200" b="1" dirty="0">
                <a:sym typeface="Wingdings" pitchFamily="2" charset="2"/>
              </a:rPr>
              <a:t> 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/>
          </a:p>
          <a:p>
            <a:r>
              <a:rPr lang="en-US" sz="1200" dirty="0" err="1"/>
              <a:t>KStream</a:t>
            </a:r>
            <a:r>
              <a:rPr lang="en-US" sz="1200" dirty="0"/>
              <a:t> &amp; </a:t>
            </a:r>
            <a:r>
              <a:rPr lang="en-US" sz="1200" dirty="0" err="1"/>
              <a:t>KTable</a:t>
            </a:r>
            <a:r>
              <a:rPr lang="en-US" sz="1200" dirty="0"/>
              <a:t> duality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Stream as table – a stream can be considered changelog of the table. Where each data record in the stream captures the state change of the table.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as stream – a table can be considered the snapshot, at point in time, of the latest value for each key in a stream. ( a stream data records are key-value pairs 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0EF33E-F658-944A-969F-5674C3249496}"/>
              </a:ext>
            </a:extLst>
          </p:cNvPr>
          <p:cNvGrpSpPr/>
          <p:nvPr/>
        </p:nvGrpSpPr>
        <p:grpSpPr>
          <a:xfrm>
            <a:off x="109995" y="4048557"/>
            <a:ext cx="7082401" cy="2710589"/>
            <a:chOff x="109995" y="4048557"/>
            <a:chExt cx="7082401" cy="27105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D6381-8CF7-0D45-A2EC-B33735CD13F5}"/>
                </a:ext>
              </a:extLst>
            </p:cNvPr>
            <p:cNvSpPr txBox="1"/>
            <p:nvPr/>
          </p:nvSpPr>
          <p:spPr>
            <a:xfrm rot="5400000">
              <a:off x="-12475" y="535116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4863A61-6515-8B49-82F0-098C35C7B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9327" y="4093428"/>
              <a:ext cx="0" cy="26410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8FB996-6190-C94D-9BD1-38C216CE6026}"/>
                </a:ext>
              </a:extLst>
            </p:cNvPr>
            <p:cNvSpPr txBox="1"/>
            <p:nvPr/>
          </p:nvSpPr>
          <p:spPr>
            <a:xfrm>
              <a:off x="960555" y="4048558"/>
              <a:ext cx="8311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21AE2E-5415-BE4A-A883-E1A7FE18338D}"/>
                </a:ext>
              </a:extLst>
            </p:cNvPr>
            <p:cNvSpPr/>
            <p:nvPr/>
          </p:nvSpPr>
          <p:spPr>
            <a:xfrm>
              <a:off x="663993" y="440364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AFCFC2-B1C5-AD47-9353-7F86BB436D08}"/>
                </a:ext>
              </a:extLst>
            </p:cNvPr>
            <p:cNvSpPr/>
            <p:nvPr/>
          </p:nvSpPr>
          <p:spPr>
            <a:xfrm>
              <a:off x="663993" y="4759820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1 )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60684-8964-094D-854B-1DD0B6CAA93E}"/>
                </a:ext>
              </a:extLst>
            </p:cNvPr>
            <p:cNvSpPr/>
            <p:nvPr/>
          </p:nvSpPr>
          <p:spPr>
            <a:xfrm>
              <a:off x="663993" y="4976530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D4CC3F-52A4-FA4F-ABB6-3F336DEA3D66}"/>
                </a:ext>
              </a:extLst>
            </p:cNvPr>
            <p:cNvSpPr/>
            <p:nvPr/>
          </p:nvSpPr>
          <p:spPr>
            <a:xfrm>
              <a:off x="663993" y="5344706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08F46-149A-3542-AD1D-293D83EF7BAD}"/>
                </a:ext>
              </a:extLst>
            </p:cNvPr>
            <p:cNvSpPr/>
            <p:nvPr/>
          </p:nvSpPr>
          <p:spPr>
            <a:xfrm>
              <a:off x="663993" y="5561416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68A3EF-7624-AF43-A29B-D25472BCC390}"/>
                </a:ext>
              </a:extLst>
            </p:cNvPr>
            <p:cNvSpPr/>
            <p:nvPr/>
          </p:nvSpPr>
          <p:spPr>
            <a:xfrm>
              <a:off x="663993" y="596666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1CE119-4327-0446-BDB6-E3653C685B3E}"/>
                </a:ext>
              </a:extLst>
            </p:cNvPr>
            <p:cNvSpPr/>
            <p:nvPr/>
          </p:nvSpPr>
          <p:spPr>
            <a:xfrm>
              <a:off x="663993" y="618337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3C0888-3AE4-394E-A95B-41477528DF01}"/>
                </a:ext>
              </a:extLst>
            </p:cNvPr>
            <p:cNvSpPr/>
            <p:nvPr/>
          </p:nvSpPr>
          <p:spPr>
            <a:xfrm>
              <a:off x="663993" y="6400083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0BB4A3-812F-E843-8D78-903915E6BAA4}"/>
                </a:ext>
              </a:extLst>
            </p:cNvPr>
            <p:cNvCxnSpPr/>
            <p:nvPr/>
          </p:nvCxnSpPr>
          <p:spPr>
            <a:xfrm>
              <a:off x="2755557" y="4048557"/>
              <a:ext cx="0" cy="2710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1611AB-8EB2-3C40-BBBE-B5F6CA20C373}"/>
                </a:ext>
              </a:extLst>
            </p:cNvPr>
            <p:cNvSpPr txBox="1"/>
            <p:nvPr/>
          </p:nvSpPr>
          <p:spPr>
            <a:xfrm>
              <a:off x="3436026" y="4093430"/>
              <a:ext cx="76527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Stream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19F17C-5966-4647-AD8C-689F6249332C}"/>
                </a:ext>
              </a:extLst>
            </p:cNvPr>
            <p:cNvSpPr/>
            <p:nvPr/>
          </p:nvSpPr>
          <p:spPr>
            <a:xfrm>
              <a:off x="3168296" y="439843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D6AC05-C11A-DF47-8BE6-5E2D37390E5B}"/>
                </a:ext>
              </a:extLst>
            </p:cNvPr>
            <p:cNvSpPr/>
            <p:nvPr/>
          </p:nvSpPr>
          <p:spPr>
            <a:xfrm>
              <a:off x="3168296" y="4933744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EAD8E2-15D9-6247-A0D2-3872C938B0FE}"/>
                </a:ext>
              </a:extLst>
            </p:cNvPr>
            <p:cNvSpPr/>
            <p:nvPr/>
          </p:nvSpPr>
          <p:spPr>
            <a:xfrm>
              <a:off x="3168296" y="5338745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94F1AF-A7AD-E94C-8665-164E0A8DB829}"/>
                </a:ext>
              </a:extLst>
            </p:cNvPr>
            <p:cNvSpPr/>
            <p:nvPr/>
          </p:nvSpPr>
          <p:spPr>
            <a:xfrm>
              <a:off x="3168296" y="6396894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2EEB3A-A315-164E-9759-F4509DF03001}"/>
                </a:ext>
              </a:extLst>
            </p:cNvPr>
            <p:cNvCxnSpPr/>
            <p:nvPr/>
          </p:nvCxnSpPr>
          <p:spPr>
            <a:xfrm>
              <a:off x="2051221" y="4485977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11D3B7-419A-BF4C-BC69-3B6677EE55D5}"/>
                </a:ext>
              </a:extLst>
            </p:cNvPr>
            <p:cNvCxnSpPr/>
            <p:nvPr/>
          </p:nvCxnSpPr>
          <p:spPr>
            <a:xfrm>
              <a:off x="2051221" y="5025876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FD7B99-2D4E-3942-A01A-C42073275D27}"/>
                </a:ext>
              </a:extLst>
            </p:cNvPr>
            <p:cNvCxnSpPr/>
            <p:nvPr/>
          </p:nvCxnSpPr>
          <p:spPr>
            <a:xfrm>
              <a:off x="2042982" y="5445514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FDD9B7A-8173-444E-BF87-51AC473C8CFE}"/>
                </a:ext>
              </a:extLst>
            </p:cNvPr>
            <p:cNvCxnSpPr/>
            <p:nvPr/>
          </p:nvCxnSpPr>
          <p:spPr>
            <a:xfrm>
              <a:off x="2088713" y="6486164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8E2850-E376-ED42-99A3-AF1D8DF7328F}"/>
                </a:ext>
              </a:extLst>
            </p:cNvPr>
            <p:cNvSpPr txBox="1"/>
            <p:nvPr/>
          </p:nvSpPr>
          <p:spPr>
            <a:xfrm>
              <a:off x="6188228" y="4093428"/>
              <a:ext cx="8311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Table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2BA1D4-DBDF-7441-B179-C4B5732389EB}"/>
                </a:ext>
              </a:extLst>
            </p:cNvPr>
            <p:cNvSpPr/>
            <p:nvPr/>
          </p:nvSpPr>
          <p:spPr>
            <a:xfrm>
              <a:off x="5891666" y="4448517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John, 1 )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FD1E88-47E6-0A4B-B261-59167AA5D863}"/>
                </a:ext>
              </a:extLst>
            </p:cNvPr>
            <p:cNvSpPr/>
            <p:nvPr/>
          </p:nvSpPr>
          <p:spPr>
            <a:xfrm>
              <a:off x="5891666" y="4804690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1 )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E869F2-1948-C74D-8AC5-944B550F1D4B}"/>
                </a:ext>
              </a:extLst>
            </p:cNvPr>
            <p:cNvSpPr/>
            <p:nvPr/>
          </p:nvSpPr>
          <p:spPr>
            <a:xfrm>
              <a:off x="5891666" y="5021400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A7531E-7A72-DE47-B6EA-2CDB8AAF111D}"/>
                </a:ext>
              </a:extLst>
            </p:cNvPr>
            <p:cNvSpPr/>
            <p:nvPr/>
          </p:nvSpPr>
          <p:spPr>
            <a:xfrm>
              <a:off x="5891666" y="5389576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E7CEE5-EE06-E240-8F2B-5AD11EB19204}"/>
                </a:ext>
              </a:extLst>
            </p:cNvPr>
            <p:cNvSpPr/>
            <p:nvPr/>
          </p:nvSpPr>
          <p:spPr>
            <a:xfrm>
              <a:off x="5891666" y="5606286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7B97C4-F3F9-F04B-AB8A-E7E4B25CDB2C}"/>
                </a:ext>
              </a:extLst>
            </p:cNvPr>
            <p:cNvSpPr/>
            <p:nvPr/>
          </p:nvSpPr>
          <p:spPr>
            <a:xfrm>
              <a:off x="5891666" y="601153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(John, 2 )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096750-C0F2-7E4D-AEB3-1E10C215C3F9}"/>
                </a:ext>
              </a:extLst>
            </p:cNvPr>
            <p:cNvSpPr/>
            <p:nvPr/>
          </p:nvSpPr>
          <p:spPr>
            <a:xfrm>
              <a:off x="5891666" y="6228243"/>
              <a:ext cx="1300730" cy="175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mark, 1 )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2CE688-785B-2C48-AD78-BE62988B1F22}"/>
                </a:ext>
              </a:extLst>
            </p:cNvPr>
            <p:cNvSpPr/>
            <p:nvPr/>
          </p:nvSpPr>
          <p:spPr>
            <a:xfrm>
              <a:off x="5891666" y="6444953"/>
              <a:ext cx="1300730" cy="175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 Rose, 1 )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915842-1F2B-0A4E-A496-01E4E9535C49}"/>
                </a:ext>
              </a:extLst>
            </p:cNvPr>
            <p:cNvCxnSpPr/>
            <p:nvPr/>
          </p:nvCxnSpPr>
          <p:spPr>
            <a:xfrm>
              <a:off x="5280454" y="4048557"/>
              <a:ext cx="0" cy="27105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12F9CC-B908-B04E-814D-8CF31E195D41}"/>
                </a:ext>
              </a:extLst>
            </p:cNvPr>
            <p:cNvCxnSpPr/>
            <p:nvPr/>
          </p:nvCxnSpPr>
          <p:spPr>
            <a:xfrm>
              <a:off x="4650259" y="4553398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14E5BB-F248-CB4D-9620-3D9739A12C0E}"/>
                </a:ext>
              </a:extLst>
            </p:cNvPr>
            <p:cNvCxnSpPr/>
            <p:nvPr/>
          </p:nvCxnSpPr>
          <p:spPr>
            <a:xfrm>
              <a:off x="4650259" y="5093297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FA3855-A644-9248-B1D6-851EB79F11B4}"/>
                </a:ext>
              </a:extLst>
            </p:cNvPr>
            <p:cNvCxnSpPr/>
            <p:nvPr/>
          </p:nvCxnSpPr>
          <p:spPr>
            <a:xfrm>
              <a:off x="4642020" y="5512935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D46FDC-3F15-4C49-A383-A6CA2CF9CD3E}"/>
                </a:ext>
              </a:extLst>
            </p:cNvPr>
            <p:cNvCxnSpPr/>
            <p:nvPr/>
          </p:nvCxnSpPr>
          <p:spPr>
            <a:xfrm>
              <a:off x="4687751" y="6553585"/>
              <a:ext cx="1030577" cy="0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2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62A8C-2D6F-EC4A-A0B0-2047C0B2C17D}"/>
              </a:ext>
            </a:extLst>
          </p:cNvPr>
          <p:cNvSpPr txBox="1"/>
          <p:nvPr/>
        </p:nvSpPr>
        <p:spPr>
          <a:xfrm>
            <a:off x="220520" y="142261"/>
            <a:ext cx="105390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Key words</a:t>
            </a:r>
          </a:p>
          <a:p>
            <a:r>
              <a:rPr lang="en-US" sz="1200" dirty="0"/>
              <a:t>Config :</a:t>
            </a:r>
          </a:p>
          <a:p>
            <a:pPr lvl="1"/>
            <a:r>
              <a:rPr lang="en-US" sz="1200" dirty="0"/>
              <a:t>Bootstrap server</a:t>
            </a:r>
          </a:p>
          <a:p>
            <a:pPr lvl="1"/>
            <a:r>
              <a:rPr lang="en-US" sz="1200" dirty="0"/>
              <a:t>Broker list</a:t>
            </a:r>
          </a:p>
          <a:p>
            <a:r>
              <a:rPr lang="en-US" sz="1200" dirty="0" err="1"/>
              <a:t>Kafak</a:t>
            </a:r>
            <a:endParaRPr lang="en-US" sz="1200" dirty="0"/>
          </a:p>
          <a:p>
            <a:pPr lvl="1"/>
            <a:r>
              <a:rPr lang="en-US" sz="1200" dirty="0"/>
              <a:t>Tasks inside </a:t>
            </a:r>
            <a:r>
              <a:rPr lang="en-US" sz="1200" dirty="0" err="1"/>
              <a:t>kafka</a:t>
            </a:r>
            <a:endParaRPr lang="en-US" sz="1200" dirty="0"/>
          </a:p>
          <a:p>
            <a:pPr lvl="1"/>
            <a:r>
              <a:rPr lang="en-US" sz="1200" dirty="0"/>
              <a:t>Enable Log compact - </a:t>
            </a:r>
          </a:p>
          <a:p>
            <a:r>
              <a:rPr lang="en-US" sz="1200" dirty="0"/>
              <a:t>Topic : </a:t>
            </a:r>
          </a:p>
          <a:p>
            <a:pPr lvl="1"/>
            <a:r>
              <a:rPr lang="en-US" sz="1200" dirty="0"/>
              <a:t>Replication-factor</a:t>
            </a:r>
          </a:p>
          <a:p>
            <a:pPr lvl="1"/>
            <a:r>
              <a:rPr lang="en-US" sz="1200" dirty="0"/>
              <a:t>Partition</a:t>
            </a:r>
          </a:p>
          <a:p>
            <a:pPr lvl="1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1891</Words>
  <Application>Microsoft Macintosh PowerPoint</Application>
  <PresentationFormat>Widescreen</PresentationFormat>
  <Paragraphs>229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RATHNAYAKA, Appuhamilage Chamly</cp:lastModifiedBy>
  <cp:revision>40</cp:revision>
  <dcterms:created xsi:type="dcterms:W3CDTF">2020-09-10T18:27:26Z</dcterms:created>
  <dcterms:modified xsi:type="dcterms:W3CDTF">2020-09-11T20:57:30Z</dcterms:modified>
</cp:coreProperties>
</file>