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11"/>
  </p:normalViewPr>
  <p:slideViewPr>
    <p:cSldViewPr snapToGrid="0" snapToObjects="1">
      <p:cViewPr varScale="1">
        <p:scale>
          <a:sx n="116" d="100"/>
          <a:sy n="116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21B2-94BE-4546-8EF7-936FEDF47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77A5D-DA0F-DB48-ACA1-2B882C996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E710-2FC8-1148-A69F-9FCA64D5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7DE3-A9AB-2F40-9ACE-01B677F6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B34C8-9AA9-4C49-AFC6-8D1974D2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6D83-BF27-7B4D-83E6-B45052EC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9D4AA-59FE-D040-B1DF-705A8AD73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8B80-0F62-9846-B804-74B509FB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F5EDE-A6A9-D442-9E7F-BA51B40D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1FF79-5369-F445-BBBB-D67BB108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0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BE39B-D72E-7B42-8492-A126E71FF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2D0EF-8015-9B4D-B3E7-268051211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3D1CA-1B9D-3644-90CE-391EDD44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8754-FD9C-1E49-862C-525E7DA9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BB17-5316-EE4C-BCDA-B2833F2B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1296-B061-E94A-BA3B-90304515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0EAD-592C-3146-99F0-EAB96349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E70D-E210-CE4A-804A-6DD02EAE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56BE3-6A74-0C40-A060-071C6D39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48D1-5CF2-E640-8683-6FC2A71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6625-BA35-9A45-B4D7-0C8D178C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B9B6-53E9-0940-9D54-EBB2E3367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3A61-2868-6D4A-A165-20F44C83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ADAD-5CFC-0946-83A7-709DDA6C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1E7C-F5E4-DA4B-8C15-3C8E253B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8FA6-6DDE-D64C-9398-F8257F0D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8511-507D-104C-9ADA-F7C15D209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B3786-7CFF-FF40-B2EC-C7C21D79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786A5-E4C3-D243-9243-831382F8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51C91-CF23-9E4E-9679-5A20AFDF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AD2F-2EC6-2A45-B1C8-2901336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876E-74ED-0A42-8BEC-2B2E8653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8360-2FF0-CE4E-A48B-09905C83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6D19C-FBC2-0847-B328-13194867F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D2F34-C5B4-1340-B53F-D77B4C874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DD8CD-B399-1D47-899D-C3B9C1670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B154B-AA1F-F048-B3FA-31D499DE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29A06-C3D0-ED47-835A-0F05E0E9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CE19E-681C-3442-9879-7F28CA5C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0B78-6A0C-9D45-BFAA-C07BC06C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33ABE-7475-4942-BC35-5D29B31C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27DE7-9D36-624C-9D41-4F7DFD5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12848-95B3-6148-8700-44669671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12050-D380-3143-BB32-A995A94E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4983C-EDAF-B843-980E-4187D2F3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51D2B-E2DB-D94A-B5ED-61F9EC20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7FC4-BC0A-224D-850E-D91D410E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EE49-4049-624C-A2BA-C41496EC0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846A2-F61D-FB4C-97AE-7C77681C4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0AB7-457A-1D46-8CA3-C7020466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DC1B9-05AC-EE44-A129-3E5CBAFA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0E225-D2A4-1D44-80A6-61BB8B0E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C828-A046-034A-B0BE-0A2AD799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D784E-7724-BE41-A647-6D5B792A8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8826E-3C34-ED48-B97A-561306FF8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96CC-55EB-4749-9981-4FA7548C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6F482-9D20-C049-8F22-D5DB26BC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27A1-C17D-A547-AC08-3A15046B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7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FA3F1-D6E5-3545-B2D4-4CB16326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A3B44-165A-4F4E-9C85-48475EFE2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B137-B00F-E64E-B00D-42BFA0EC2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F4F1C-36B5-4742-93FE-973A1E85917B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2A9D-5B28-8847-B355-8B7EEEF66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53A0-FFD1-B943-B3AD-0E190828C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02878-A721-854E-8E80-6C8CDBF70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3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" TargetMode="External"/><Relationship Id="rId2" Type="http://schemas.openxmlformats.org/officeDocument/2006/relationships/hyperlink" Target="http://localhost:8080/v2/api-doc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8080/filter/dynamic" TargetMode="External"/><Relationship Id="rId5" Type="http://schemas.openxmlformats.org/officeDocument/2006/relationships/hyperlink" Target="http://localhost:8080/" TargetMode="External"/><Relationship Id="rId4" Type="http://schemas.openxmlformats.org/officeDocument/2006/relationships/hyperlink" Target="http://localhost:8080/actuato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localhost:8080/versioning/person/header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://localhost:8080/versioning/v2/pers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8080/versioning/person/producer" TargetMode="External"/><Relationship Id="rId5" Type="http://schemas.openxmlformats.org/officeDocument/2006/relationships/hyperlink" Target="http://localhost:8080/versioning/person/param?version=2" TargetMode="External"/><Relationship Id="rId4" Type="http://schemas.openxmlformats.org/officeDocument/2006/relationships/hyperlink" Target="http://localhost:8080/versioning/person/param?version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/deletePosts" TargetMode="External"/><Relationship Id="rId2" Type="http://schemas.openxmlformats.org/officeDocument/2006/relationships/hyperlink" Target="http://server/getPost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erver/accounts/10" TargetMode="External"/><Relationship Id="rId5" Type="http://schemas.openxmlformats.org/officeDocument/2006/relationships/hyperlink" Target="http://server/accounts" TargetMode="External"/><Relationship Id="rId4" Type="http://schemas.openxmlformats.org/officeDocument/2006/relationships/hyperlink" Target="http://server/doThi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mlyidunil/spring-cloud-config-servier-repo/blob/master/limit-service.properties" TargetMode="External"/><Relationship Id="rId2" Type="http://schemas.openxmlformats.org/officeDocument/2006/relationships/hyperlink" Target="http://localhost:8080/limits/prop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888/limit-service/defaul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761/eureka/" TargetMode="External"/><Relationship Id="rId2" Type="http://schemas.openxmlformats.org/officeDocument/2006/relationships/hyperlink" Target="http://localhost:8100/currency-converter/feign/USD/SLR/quantity/10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765/currency-conversion-service/currency-converter/feign/USD/SLR/quantity/1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ipkin.io/pages/quickstart" TargetMode="External"/><Relationship Id="rId2" Type="http://schemas.openxmlformats.org/officeDocument/2006/relationships/hyperlink" Target="http://localhost:15672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27.0.0.1:9411/zipk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92" y="286439"/>
            <a:ext cx="108516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</a:p>
          <a:p>
            <a:r>
              <a:rPr lang="en-US" sz="1200" dirty="0"/>
              <a:t>Create proper HTTP status – </a:t>
            </a:r>
            <a:r>
              <a:rPr lang="en-US" sz="1200" dirty="0" err="1"/>
              <a:t>UserResource#create</a:t>
            </a:r>
            <a:r>
              <a:rPr lang="en-US" sz="1200" dirty="0"/>
              <a:t> ( post mapping )</a:t>
            </a:r>
          </a:p>
          <a:p>
            <a:r>
              <a:rPr lang="en-US" sz="1200" dirty="0"/>
              <a:t>Enable </a:t>
            </a:r>
            <a:r>
              <a:rPr lang="en-US" sz="1200" dirty="0" err="1"/>
              <a:t>hateoas</a:t>
            </a:r>
            <a:r>
              <a:rPr lang="en-US" sz="1200" dirty="0"/>
              <a:t>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add </a:t>
            </a:r>
            <a:r>
              <a:rPr lang="en-US" sz="1200" dirty="0" err="1"/>
              <a:t>gradle</a:t>
            </a:r>
            <a:r>
              <a:rPr lang="en-US" sz="1200" dirty="0"/>
              <a:t> dependence.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UserResource#findById</a:t>
            </a:r>
            <a:endParaRPr lang="en-US" sz="1200" dirty="0"/>
          </a:p>
          <a:p>
            <a:r>
              <a:rPr lang="en-US" sz="1200" dirty="0"/>
              <a:t>Exception Handling: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ChamlyResponseEntityExceptionHandler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Method argument validation : #</a:t>
            </a:r>
            <a:r>
              <a:rPr lang="en-US" sz="1200" dirty="0" err="1"/>
              <a:t>handleMethodArgumentNotValid</a:t>
            </a:r>
            <a:r>
              <a:rPr lang="en-US" sz="1200" dirty="0"/>
              <a:t> and – </a:t>
            </a:r>
            <a:r>
              <a:rPr lang="en-US" sz="1200" dirty="0" err="1"/>
              <a:t>UserResource#create</a:t>
            </a:r>
            <a:r>
              <a:rPr lang="en-US" sz="1200" dirty="0"/>
              <a:t> ( User is example for validation </a:t>
            </a:r>
            <a:r>
              <a:rPr lang="en-US" sz="1200" dirty="0" err="1"/>
              <a:t>api</a:t>
            </a:r>
            <a:r>
              <a:rPr lang="en-US" sz="1200" dirty="0"/>
              <a:t> )</a:t>
            </a:r>
          </a:p>
          <a:p>
            <a:r>
              <a:rPr lang="en-US" sz="1200" dirty="0" err="1"/>
              <a:t>Internlization</a:t>
            </a:r>
            <a:r>
              <a:rPr lang="en-US" sz="1200" dirty="0"/>
              <a:t>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SessionLocaleResolver</a:t>
            </a:r>
            <a:r>
              <a:rPr lang="en-US" sz="1200" dirty="0"/>
              <a:t> – in here its need to configure how we can pass locale. Ex: HelloWorldResource#sayGoodMorningI18N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AcceptHeaderLocaleResolver</a:t>
            </a:r>
            <a:r>
              <a:rPr lang="en-US" sz="1200" dirty="0"/>
              <a:t> – in here it automatically handle – no need parameters. </a:t>
            </a:r>
            <a:r>
              <a:rPr lang="en-US" sz="1200" dirty="0" err="1"/>
              <a:t>HelloWorldResource</a:t>
            </a:r>
            <a:r>
              <a:rPr lang="en-US" sz="1200" dirty="0"/>
              <a:t># sayGoodMorningI18NLocaleContext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Rather than create </a:t>
            </a:r>
            <a:r>
              <a:rPr lang="en-US" sz="1200" dirty="0" err="1"/>
              <a:t>ResourceBundleMessageSource</a:t>
            </a:r>
            <a:r>
              <a:rPr lang="en-US" sz="1200" dirty="0"/>
              <a:t> in code level can use </a:t>
            </a:r>
            <a:r>
              <a:rPr lang="en-US" sz="1200" dirty="0" err="1"/>
              <a:t>spring.messages.basename</a:t>
            </a:r>
            <a:r>
              <a:rPr lang="en-US" sz="1200" dirty="0"/>
              <a:t>=messages in </a:t>
            </a:r>
            <a:r>
              <a:rPr lang="en-US" sz="1200" dirty="0" err="1"/>
              <a:t>application.propery</a:t>
            </a:r>
            <a:r>
              <a:rPr lang="en-US" sz="1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Swagger</a:t>
            </a:r>
          </a:p>
          <a:p>
            <a:pPr lvl="1"/>
            <a:r>
              <a:rPr lang="en-US" sz="1200" dirty="0"/>
              <a:t>Swagger </a:t>
            </a:r>
            <a:r>
              <a:rPr lang="en-US" sz="1200" dirty="0" err="1"/>
              <a:t>api</a:t>
            </a:r>
            <a:r>
              <a:rPr lang="en-US" sz="1200" dirty="0"/>
              <a:t> doc - </a:t>
            </a:r>
            <a:r>
              <a:rPr lang="en-US" sz="1200" dirty="0">
                <a:hlinkClick r:id="rId2"/>
              </a:rPr>
              <a:t>http://localhost:8080/v2/api-docs</a:t>
            </a:r>
            <a:endParaRPr lang="en-US" sz="1200" dirty="0"/>
          </a:p>
          <a:p>
            <a:pPr lvl="1"/>
            <a:r>
              <a:rPr lang="en-US" sz="1200" dirty="0"/>
              <a:t>Swagger 3.0 UI - </a:t>
            </a:r>
            <a:r>
              <a:rPr lang="en-US" sz="1200" dirty="0">
                <a:hlinkClick r:id="rId3"/>
              </a:rPr>
              <a:t>http://localhost:8080/swagger-ui/</a:t>
            </a:r>
            <a:endParaRPr lang="en-US" sz="1200" dirty="0"/>
          </a:p>
          <a:p>
            <a:pPr lvl="1"/>
            <a:r>
              <a:rPr lang="en-US" sz="1200" dirty="0"/>
              <a:t>Swagger API model – User</a:t>
            </a:r>
          </a:p>
          <a:p>
            <a:pPr lvl="1"/>
            <a:endParaRPr lang="en-US" sz="1200" dirty="0"/>
          </a:p>
          <a:p>
            <a:r>
              <a:rPr lang="en-US" sz="1200" dirty="0"/>
              <a:t>Monitoring. </a:t>
            </a:r>
          </a:p>
          <a:p>
            <a:pPr lvl="1"/>
            <a:r>
              <a:rPr lang="en-US" sz="1200" dirty="0"/>
              <a:t>Actuator URI : </a:t>
            </a:r>
            <a:r>
              <a:rPr lang="en-US" sz="1200" dirty="0">
                <a:hlinkClick r:id="rId4"/>
              </a:rPr>
              <a:t>http://localhost:8080/actuator</a:t>
            </a:r>
            <a:endParaRPr lang="en-US" sz="1200" dirty="0"/>
          </a:p>
          <a:p>
            <a:pPr lvl="1"/>
            <a:r>
              <a:rPr lang="en-US" sz="1200" dirty="0"/>
              <a:t>Need to add property : </a:t>
            </a:r>
            <a:r>
              <a:rPr lang="en-US" sz="1200" b="1" dirty="0" err="1"/>
              <a:t>management.endpoints.web.exposure.include</a:t>
            </a:r>
            <a:r>
              <a:rPr lang="en-US" sz="1200" dirty="0"/>
              <a:t>=</a:t>
            </a:r>
            <a:r>
              <a:rPr lang="en-US" sz="1200" b="1" dirty="0"/>
              <a:t>*</a:t>
            </a:r>
            <a:endParaRPr lang="en-US" sz="1200" dirty="0"/>
          </a:p>
          <a:p>
            <a:pPr lvl="1"/>
            <a:r>
              <a:rPr lang="en-US" sz="1200" dirty="0"/>
              <a:t>HAL browser : </a:t>
            </a:r>
            <a:r>
              <a:rPr lang="en-US" sz="1200" dirty="0">
                <a:hlinkClick r:id="rId5"/>
              </a:rPr>
              <a:t>http://localhost:8080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  <a:p>
            <a:r>
              <a:rPr lang="en-US" sz="1200" dirty="0"/>
              <a:t>Filter </a:t>
            </a:r>
          </a:p>
          <a:p>
            <a:pPr lvl="1"/>
            <a:r>
              <a:rPr lang="en-US" sz="1200" dirty="0"/>
              <a:t>Static filtering : </a:t>
            </a:r>
            <a:r>
              <a:rPr lang="en-US" sz="1200" dirty="0" err="1"/>
              <a:t>propery</a:t>
            </a:r>
            <a:r>
              <a:rPr lang="en-US" sz="1200" dirty="0"/>
              <a:t> which needs to expose by </a:t>
            </a:r>
            <a:r>
              <a:rPr lang="en-US" sz="1200" dirty="0" err="1"/>
              <a:t>JsonIgonre</a:t>
            </a:r>
            <a:r>
              <a:rPr lang="en-US" sz="1200" dirty="0"/>
              <a:t> ex : </a:t>
            </a:r>
            <a:r>
              <a:rPr lang="en-US" sz="1200" dirty="0" err="1"/>
              <a:t>FilterBean#unwantedData</a:t>
            </a:r>
            <a:endParaRPr lang="en-US" sz="1200" dirty="0"/>
          </a:p>
          <a:p>
            <a:pPr lvl="1"/>
            <a:r>
              <a:rPr lang="en-US" sz="1200" dirty="0"/>
              <a:t>Dynamic filtering : </a:t>
            </a:r>
            <a:r>
              <a:rPr lang="en-US" sz="1200" dirty="0" err="1"/>
              <a:t>FilteringController#dynamicFilter</a:t>
            </a:r>
            <a:r>
              <a:rPr lang="en-US" sz="1200" dirty="0"/>
              <a:t> </a:t>
            </a:r>
            <a:r>
              <a:rPr lang="en-US" sz="1200" dirty="0">
                <a:hlinkClick r:id="rId6"/>
              </a:rPr>
              <a:t>http://localhost:8080/filter/dynamic</a:t>
            </a:r>
            <a:endParaRPr lang="en-US" sz="1200" dirty="0"/>
          </a:p>
          <a:p>
            <a:pPr lvl="2"/>
            <a:r>
              <a:rPr lang="en-US" sz="1200" dirty="0"/>
              <a:t>Its needs to add </a:t>
            </a:r>
            <a:r>
              <a:rPr lang="en-US" sz="1200" dirty="0" err="1"/>
              <a:t>JsonFilter</a:t>
            </a:r>
            <a:r>
              <a:rPr lang="en-US" sz="1200" dirty="0"/>
              <a:t> annotation to Model – </a:t>
            </a:r>
            <a:r>
              <a:rPr lang="en-US" sz="1200" dirty="0" err="1"/>
              <a:t>DynamicFilterBean</a:t>
            </a:r>
            <a:r>
              <a:rPr lang="en-US" sz="1200" dirty="0"/>
              <a:t> – filter ID should be </a:t>
            </a:r>
            <a:r>
              <a:rPr lang="en-US" sz="1200" dirty="0" err="1"/>
              <a:t>equeal</a:t>
            </a:r>
            <a:r>
              <a:rPr lang="en-US" sz="1200" dirty="0"/>
              <a:t>. </a:t>
            </a: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45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90" y="286439"/>
            <a:ext cx="68264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</a:p>
          <a:p>
            <a:r>
              <a:rPr lang="en-US" sz="1200" dirty="0"/>
              <a:t>Versioning :</a:t>
            </a:r>
          </a:p>
          <a:p>
            <a:pPr lvl="1"/>
            <a:r>
              <a:rPr lang="en-US" sz="1200" dirty="0"/>
              <a:t>Basic versioning – /v1/person -&gt; /v2/person – URI versioning - Twitter</a:t>
            </a:r>
          </a:p>
          <a:p>
            <a:pPr lvl="2"/>
            <a:r>
              <a:rPr lang="en-US" sz="1200" dirty="0">
                <a:hlinkClick r:id="rId2"/>
              </a:rPr>
              <a:t>http://localhost:8080/versioning/v1/person</a:t>
            </a:r>
            <a:endParaRPr lang="en-US" sz="1200" dirty="0"/>
          </a:p>
          <a:p>
            <a:pPr lvl="2"/>
            <a:r>
              <a:rPr lang="en-US" sz="1200" dirty="0">
                <a:hlinkClick r:id="rId2"/>
              </a:rPr>
              <a:t>http://localhost:8080/versioning/v2/person</a:t>
            </a:r>
            <a:endParaRPr lang="en-US" sz="1200" dirty="0"/>
          </a:p>
          <a:p>
            <a:pPr lvl="1"/>
            <a:r>
              <a:rPr lang="en-US" sz="1200" dirty="0"/>
              <a:t>Content  and Header negotiation :</a:t>
            </a:r>
          </a:p>
          <a:p>
            <a:pPr lvl="2"/>
            <a:r>
              <a:rPr lang="en-US" sz="1200" dirty="0"/>
              <a:t>Type 1 - </a:t>
            </a:r>
            <a:r>
              <a:rPr lang="en-US" sz="1200" dirty="0">
                <a:hlinkClick r:id="rId3"/>
              </a:rPr>
              <a:t>http://localhost:8080/versioning/person/header</a:t>
            </a:r>
            <a:r>
              <a:rPr lang="en-US" sz="1200" dirty="0"/>
              <a:t> (Custom header type) - Microsoft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PersonVersioningController#getHeaderV1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PersonVersioningController#getHeaderV2</a:t>
            </a:r>
          </a:p>
          <a:p>
            <a:pPr lvl="2"/>
            <a:r>
              <a:rPr lang="en-US" sz="1200" dirty="0"/>
              <a:t>Type 2 – Request parameter versioning - Amazon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http://localhost:8080/versioning/person/param?version=1</a:t>
            </a:r>
            <a:endParaRPr lang="en-US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http://localhost:8080/versioning/person/param?version=2</a:t>
            </a:r>
            <a:endParaRPr lang="en-US" sz="1200" dirty="0"/>
          </a:p>
          <a:p>
            <a:pPr lvl="2"/>
            <a:r>
              <a:rPr lang="en-US" sz="1200" dirty="0"/>
              <a:t>Type 3 - </a:t>
            </a:r>
            <a:r>
              <a:rPr lang="en-US" sz="1200" dirty="0">
                <a:hlinkClick r:id="rId6"/>
              </a:rPr>
              <a:t>http://localhost:8080/versioning/person/producer</a:t>
            </a:r>
            <a:r>
              <a:rPr lang="en-US" sz="1200" dirty="0"/>
              <a:t> (Media MIME type ) – </a:t>
            </a:r>
            <a:r>
              <a:rPr lang="en-US" sz="1200" dirty="0" err="1"/>
              <a:t>Github</a:t>
            </a:r>
            <a:r>
              <a:rPr lang="en-US" sz="1200" dirty="0"/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PersonVersioningController#getProducerV1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PersonVersioningController#getProducerV2 </a:t>
            </a:r>
          </a:p>
          <a:p>
            <a:pPr lvl="1"/>
            <a:r>
              <a:rPr lang="en-US" sz="1200" dirty="0"/>
              <a:t>Consideration</a:t>
            </a:r>
          </a:p>
          <a:p>
            <a:pPr lvl="2"/>
            <a:r>
              <a:rPr lang="en-US" sz="1200" dirty="0"/>
              <a:t>Reference</a:t>
            </a:r>
          </a:p>
          <a:p>
            <a:pPr marL="1600200" lvl="3" indent="-228600">
              <a:buAutoNum type="arabicPeriod"/>
            </a:pPr>
            <a:r>
              <a:rPr lang="en-US" sz="1200" dirty="0"/>
              <a:t>URI</a:t>
            </a:r>
          </a:p>
          <a:p>
            <a:pPr marL="1600200" lvl="3" indent="-228600">
              <a:buAutoNum type="arabicPeriod"/>
            </a:pPr>
            <a:r>
              <a:rPr lang="en-US" sz="1200" dirty="0"/>
              <a:t>Request Parameter</a:t>
            </a:r>
          </a:p>
          <a:p>
            <a:pPr marL="1600200" lvl="3" indent="-228600">
              <a:buAutoNum type="arabicPeriod"/>
            </a:pPr>
            <a:r>
              <a:rPr lang="en-US" sz="1200" dirty="0"/>
              <a:t>Custom Header</a:t>
            </a:r>
          </a:p>
          <a:p>
            <a:pPr marL="1600200" lvl="3" indent="-228600">
              <a:buAutoNum type="arabicPeriod"/>
            </a:pPr>
            <a:r>
              <a:rPr lang="en-US" sz="1200" dirty="0"/>
              <a:t>Media type (MIME)</a:t>
            </a:r>
          </a:p>
          <a:p>
            <a:pPr lvl="2"/>
            <a:r>
              <a:rPr lang="en-US" sz="1200" dirty="0"/>
              <a:t>URI Pollution : 1 and 2  option cause for URI pollution. </a:t>
            </a:r>
          </a:p>
          <a:p>
            <a:pPr lvl="2"/>
            <a:r>
              <a:rPr lang="en-US" sz="1200" dirty="0"/>
              <a:t>Misuse of HTTP header – 3</a:t>
            </a:r>
            <a:r>
              <a:rPr lang="en-US" sz="1200" baseline="30000" dirty="0"/>
              <a:t>rd</a:t>
            </a:r>
            <a:r>
              <a:rPr lang="en-US" sz="1200" dirty="0"/>
              <a:t> and 4</a:t>
            </a:r>
            <a:r>
              <a:rPr lang="en-US" sz="1200" baseline="30000" dirty="0"/>
              <a:t>th</a:t>
            </a:r>
            <a:r>
              <a:rPr lang="en-US" sz="1200" dirty="0"/>
              <a:t> option misusing headers</a:t>
            </a:r>
          </a:p>
          <a:p>
            <a:pPr lvl="2"/>
            <a:r>
              <a:rPr lang="en-US" sz="1200" dirty="0"/>
              <a:t>Caching – 3</a:t>
            </a:r>
            <a:r>
              <a:rPr lang="en-US" sz="1200" baseline="30000" dirty="0"/>
              <a:t>rd</a:t>
            </a:r>
            <a:r>
              <a:rPr lang="en-US" sz="1200" dirty="0"/>
              <a:t> and 4</a:t>
            </a:r>
            <a:r>
              <a:rPr lang="en-US" sz="1200" baseline="30000" dirty="0"/>
              <a:t>th</a:t>
            </a:r>
            <a:r>
              <a:rPr lang="en-US" sz="1200" dirty="0"/>
              <a:t> cannot cache because URI always same. </a:t>
            </a:r>
          </a:p>
          <a:p>
            <a:pPr lvl="2"/>
            <a:r>
              <a:rPr lang="en-US" sz="1200" dirty="0"/>
              <a:t>Requesting through browser – 3</a:t>
            </a:r>
            <a:r>
              <a:rPr lang="en-US" sz="1200" baseline="30000" dirty="0"/>
              <a:t>rd</a:t>
            </a:r>
            <a:r>
              <a:rPr lang="en-US" sz="1200" dirty="0"/>
              <a:t> and 4</a:t>
            </a:r>
            <a:r>
              <a:rPr lang="en-US" sz="1200" baseline="30000" dirty="0"/>
              <a:t>th</a:t>
            </a:r>
            <a:r>
              <a:rPr lang="en-US" sz="1200" dirty="0"/>
              <a:t> cant. </a:t>
            </a:r>
          </a:p>
          <a:p>
            <a:pPr lvl="2"/>
            <a:r>
              <a:rPr lang="en-US" sz="1200" dirty="0"/>
              <a:t>API documentation : 1</a:t>
            </a:r>
            <a:r>
              <a:rPr lang="en-US" sz="1200" baseline="30000" dirty="0"/>
              <a:t>st</a:t>
            </a:r>
            <a:r>
              <a:rPr lang="en-US" sz="1200" dirty="0"/>
              <a:t> and 2</a:t>
            </a:r>
            <a:r>
              <a:rPr lang="en-US" sz="1200" baseline="30000" dirty="0"/>
              <a:t>nd</a:t>
            </a:r>
            <a:r>
              <a:rPr lang="en-US" sz="1200" dirty="0"/>
              <a:t> is very easy</a:t>
            </a:r>
          </a:p>
          <a:p>
            <a:pPr lvl="2"/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83808-129A-A547-827A-50A62EDEF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865" y="2084428"/>
            <a:ext cx="4642998" cy="1411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8A75FE-5E9D-7B45-92C7-F9C7089D3D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7865" y="364669"/>
            <a:ext cx="4248838" cy="13836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7AB203-1060-8945-8989-4ADC40718BFD}"/>
              </a:ext>
            </a:extLst>
          </p:cNvPr>
          <p:cNvCxnSpPr>
            <a:cxnSpLocks/>
          </p:cNvCxnSpPr>
          <p:nvPr/>
        </p:nvCxnSpPr>
        <p:spPr>
          <a:xfrm flipV="1">
            <a:off x="5066270" y="518984"/>
            <a:ext cx="1309816" cy="1075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42A485-7BC0-844D-AAF6-1C7A7FFBCAF4}"/>
              </a:ext>
            </a:extLst>
          </p:cNvPr>
          <p:cNvCxnSpPr>
            <a:cxnSpLocks/>
          </p:cNvCxnSpPr>
          <p:nvPr/>
        </p:nvCxnSpPr>
        <p:spPr>
          <a:xfrm flipV="1">
            <a:off x="6487296" y="2323070"/>
            <a:ext cx="960569" cy="357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43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90" y="286439"/>
            <a:ext cx="1018747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</a:p>
          <a:p>
            <a:r>
              <a:rPr lang="en-US" sz="1200" dirty="0"/>
              <a:t>Richardson Maturity level. </a:t>
            </a:r>
          </a:p>
          <a:p>
            <a:pPr lvl="1"/>
            <a:r>
              <a:rPr lang="en-US" sz="1200" dirty="0"/>
              <a:t>Level 0 – Expose SOAP web services in REST style – Expose actions not resources. </a:t>
            </a:r>
          </a:p>
          <a:p>
            <a:pPr lvl="2"/>
            <a:r>
              <a:rPr lang="en-US" sz="1200" dirty="0">
                <a:hlinkClick r:id="rId2"/>
              </a:rPr>
              <a:t>http://server/getPosts</a:t>
            </a:r>
            <a:endParaRPr lang="en-US" sz="1200" dirty="0"/>
          </a:p>
          <a:p>
            <a:pPr lvl="2"/>
            <a:r>
              <a:rPr lang="en-US" sz="1200" dirty="0">
                <a:hlinkClick r:id="rId3"/>
              </a:rPr>
              <a:t>http://server/deletePosts</a:t>
            </a:r>
            <a:endParaRPr lang="en-US" sz="1200" dirty="0"/>
          </a:p>
          <a:p>
            <a:pPr lvl="2"/>
            <a:r>
              <a:rPr lang="en-US" sz="1200" dirty="0">
                <a:hlinkClick r:id="rId4"/>
              </a:rPr>
              <a:t>http://server/doThis</a:t>
            </a:r>
            <a:endParaRPr lang="en-US" sz="1200" dirty="0"/>
          </a:p>
          <a:p>
            <a:pPr lvl="1"/>
            <a:r>
              <a:rPr lang="en-US" sz="1200" dirty="0"/>
              <a:t>Level 1 :  Expose resources with proper URI – But in proper use of HTTP methods</a:t>
            </a:r>
          </a:p>
          <a:p>
            <a:pPr lvl="2"/>
            <a:r>
              <a:rPr lang="en-US" sz="1200" dirty="0">
                <a:hlinkClick r:id="rId5"/>
              </a:rPr>
              <a:t>http://server/accounts</a:t>
            </a:r>
            <a:endParaRPr lang="en-US" sz="1200" dirty="0"/>
          </a:p>
          <a:p>
            <a:pPr lvl="2"/>
            <a:r>
              <a:rPr lang="en-US" sz="1200" dirty="0">
                <a:hlinkClick r:id="rId6"/>
              </a:rPr>
              <a:t>http://server/accounts/10</a:t>
            </a:r>
            <a:endParaRPr lang="en-US" sz="1200" dirty="0"/>
          </a:p>
          <a:p>
            <a:pPr lvl="1"/>
            <a:r>
              <a:rPr lang="en-US" sz="1200" dirty="0"/>
              <a:t>Level 2 : Level 1 + proper HTTP methods</a:t>
            </a:r>
          </a:p>
          <a:p>
            <a:pPr lvl="1"/>
            <a:r>
              <a:rPr lang="en-US" sz="1200" dirty="0"/>
              <a:t>Level 3 : Level 2 + HATEOAS – DATA + Next possible actions</a:t>
            </a:r>
          </a:p>
          <a:p>
            <a:pPr lvl="1"/>
            <a:endParaRPr lang="en-US" sz="1200" dirty="0"/>
          </a:p>
          <a:p>
            <a:r>
              <a:rPr lang="en-US" sz="1200" dirty="0"/>
              <a:t>Special notes :</a:t>
            </a:r>
          </a:p>
          <a:p>
            <a:r>
              <a:rPr lang="en-US" sz="1200" dirty="0"/>
              <a:t>Can pass application property with –D when startup. Ex : -</a:t>
            </a:r>
            <a:r>
              <a:rPr lang="en-US" sz="1200" dirty="0" err="1"/>
              <a:t>Dserver.port</a:t>
            </a:r>
            <a:r>
              <a:rPr lang="en-US" sz="1200" dirty="0"/>
              <a:t>=8000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71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90" y="286439"/>
            <a:ext cx="101874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  <a:endParaRPr lang="en-US" sz="1200" dirty="0"/>
          </a:p>
          <a:p>
            <a:r>
              <a:rPr lang="en-US" sz="1200" dirty="0"/>
              <a:t>BEST Practices. </a:t>
            </a:r>
          </a:p>
          <a:p>
            <a:pPr lvl="1"/>
            <a:r>
              <a:rPr lang="en-US" sz="1200" dirty="0"/>
              <a:t>Consumer FIRST – </a:t>
            </a:r>
          </a:p>
          <a:p>
            <a:pPr lvl="2"/>
            <a:r>
              <a:rPr lang="en-US" sz="1200" dirty="0"/>
              <a:t>always think about your consumer. </a:t>
            </a:r>
          </a:p>
          <a:p>
            <a:pPr lvl="2"/>
            <a:r>
              <a:rPr lang="en-US" sz="1200" dirty="0"/>
              <a:t>How he can adopt changes, </a:t>
            </a:r>
          </a:p>
          <a:p>
            <a:pPr lvl="2"/>
            <a:r>
              <a:rPr lang="en-US" sz="1200" dirty="0"/>
              <a:t>WEB to Mobile requirements. </a:t>
            </a:r>
          </a:p>
          <a:p>
            <a:pPr lvl="1"/>
            <a:r>
              <a:rPr lang="en-US" sz="1200" dirty="0"/>
              <a:t>Documentation </a:t>
            </a:r>
          </a:p>
          <a:p>
            <a:pPr lvl="1"/>
            <a:r>
              <a:rPr lang="en-US" sz="1200" dirty="0"/>
              <a:t>Make best use of HTTP</a:t>
            </a:r>
          </a:p>
          <a:p>
            <a:pPr lvl="2"/>
            <a:r>
              <a:rPr lang="en-US" sz="1200" dirty="0"/>
              <a:t>GET / POST / PUT / DELETE</a:t>
            </a:r>
          </a:p>
          <a:p>
            <a:pPr lvl="1"/>
            <a:r>
              <a:rPr lang="en-US" sz="1200" dirty="0"/>
              <a:t>Send proper RESPONSE status</a:t>
            </a:r>
          </a:p>
          <a:p>
            <a:pPr lvl="2"/>
            <a:r>
              <a:rPr lang="en-US" sz="1200" dirty="0"/>
              <a:t>200 – SUCCESS / 201 – CREATED</a:t>
            </a:r>
          </a:p>
          <a:p>
            <a:pPr lvl="2"/>
            <a:r>
              <a:rPr lang="en-US" sz="1200" dirty="0"/>
              <a:t>400 – BAD REQUEST / 401 – UNAUTHERIZED / 404 – RESROUCE NOT FOUND</a:t>
            </a:r>
          </a:p>
          <a:p>
            <a:pPr lvl="2"/>
            <a:r>
              <a:rPr lang="en-US" sz="1200" dirty="0"/>
              <a:t>500 – SERVER ERROR</a:t>
            </a:r>
          </a:p>
          <a:p>
            <a:pPr lvl="1"/>
            <a:r>
              <a:rPr lang="en-US" sz="1200" dirty="0"/>
              <a:t>NO SECURE info in URI</a:t>
            </a:r>
          </a:p>
          <a:p>
            <a:pPr lvl="1"/>
            <a:r>
              <a:rPr lang="en-US" sz="1200" dirty="0"/>
              <a:t>Use PLURELS </a:t>
            </a:r>
          </a:p>
          <a:p>
            <a:pPr lvl="2"/>
            <a:r>
              <a:rPr lang="en-US" sz="1200" dirty="0"/>
              <a:t>/users over user, users/10 over /user/10</a:t>
            </a:r>
          </a:p>
          <a:p>
            <a:pPr lvl="1"/>
            <a:r>
              <a:rPr lang="en-US" sz="1200" dirty="0"/>
              <a:t>Use NOUNS for RESOURCES</a:t>
            </a:r>
          </a:p>
          <a:p>
            <a:pPr lvl="2"/>
            <a:r>
              <a:rPr lang="en-US" sz="1200" dirty="0"/>
              <a:t>/accounts over /</a:t>
            </a:r>
            <a:r>
              <a:rPr lang="en-US" sz="1200" dirty="0" err="1"/>
              <a:t>deleteaccount</a:t>
            </a:r>
            <a:endParaRPr lang="en-US" sz="1200" dirty="0"/>
          </a:p>
          <a:p>
            <a:pPr lvl="2"/>
            <a:r>
              <a:rPr lang="en-US" sz="1200" dirty="0"/>
              <a:t>For exceptions :</a:t>
            </a:r>
          </a:p>
          <a:p>
            <a:pPr lvl="3"/>
            <a:r>
              <a:rPr lang="en-US" sz="1200" dirty="0"/>
              <a:t>DEFINE A CONSISTANCE APPROACH.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/>
              <a:t>/search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/>
              <a:t>/users/search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/>
              <a:t>PUT /</a:t>
            </a:r>
            <a:r>
              <a:rPr lang="en-US" sz="1200" dirty="0" err="1"/>
              <a:t>gists</a:t>
            </a:r>
            <a:r>
              <a:rPr lang="en-US" sz="1200" dirty="0"/>
              <a:t>/{id}/start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200" dirty="0"/>
              <a:t>DELETE /</a:t>
            </a:r>
            <a:r>
              <a:rPr lang="en-US" sz="1200" dirty="0" err="1"/>
              <a:t>gists</a:t>
            </a:r>
            <a:r>
              <a:rPr lang="en-US" sz="1200" dirty="0"/>
              <a:t>/{id}/start</a:t>
            </a:r>
          </a:p>
          <a:p>
            <a:pPr lvl="2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532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89" y="286439"/>
            <a:ext cx="111711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  <a:endParaRPr lang="en-US" sz="1200" dirty="0"/>
          </a:p>
          <a:p>
            <a:r>
              <a:rPr lang="en-US" sz="1200" dirty="0"/>
              <a:t>Challenges : </a:t>
            </a:r>
          </a:p>
          <a:p>
            <a:pPr lvl="1"/>
            <a:r>
              <a:rPr lang="en-US" sz="1200" dirty="0"/>
              <a:t>Bounded context – </a:t>
            </a:r>
            <a:r>
              <a:rPr lang="en-US" sz="1200" dirty="0" err="1"/>
              <a:t>Boundry</a:t>
            </a:r>
            <a:endParaRPr lang="en-US" sz="1200" dirty="0"/>
          </a:p>
          <a:p>
            <a:pPr lvl="1"/>
            <a:r>
              <a:rPr lang="en-US" sz="1200" dirty="0"/>
              <a:t>Configuration management </a:t>
            </a:r>
          </a:p>
          <a:p>
            <a:pPr lvl="1"/>
            <a:r>
              <a:rPr lang="en-US" sz="1200" dirty="0"/>
              <a:t>Dynamically scaleup and scale down. </a:t>
            </a:r>
          </a:p>
          <a:p>
            <a:pPr lvl="1"/>
            <a:r>
              <a:rPr lang="en-US" sz="1200" dirty="0"/>
              <a:t>Visibility</a:t>
            </a:r>
          </a:p>
          <a:p>
            <a:pPr lvl="1"/>
            <a:r>
              <a:rPr lang="en-US" sz="1200" dirty="0"/>
              <a:t>Pack of cards – fault tolerance</a:t>
            </a:r>
          </a:p>
          <a:p>
            <a:endParaRPr lang="en-US" sz="1200" dirty="0"/>
          </a:p>
          <a:p>
            <a:r>
              <a:rPr lang="en-US" sz="1200" dirty="0" err="1"/>
              <a:t>ConfigurationProperties</a:t>
            </a:r>
            <a:r>
              <a:rPr lang="en-US" sz="1200" dirty="0"/>
              <a:t> – Enable read properties from property files. Ex: </a:t>
            </a:r>
            <a:r>
              <a:rPr lang="en-US" sz="1200" dirty="0" err="1"/>
              <a:t>LimitService</a:t>
            </a:r>
            <a:r>
              <a:rPr lang="en-US" sz="1200" dirty="0"/>
              <a:t> -&gt; </a:t>
            </a:r>
            <a:r>
              <a:rPr lang="en-US" sz="1200" dirty="0" err="1"/>
              <a:t>LimitServiceConfigurationProperties</a:t>
            </a:r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http://localhost:8080/limits/props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Spring Cloud Config server. </a:t>
            </a:r>
          </a:p>
          <a:p>
            <a:pPr lvl="1"/>
            <a:r>
              <a:rPr lang="en-US" sz="1200" dirty="0"/>
              <a:t>Should create property file based on spring application name. </a:t>
            </a:r>
          </a:p>
          <a:p>
            <a:pPr lvl="1"/>
            <a:r>
              <a:rPr lang="en-US" sz="1200" dirty="0"/>
              <a:t>Ex : </a:t>
            </a:r>
            <a:r>
              <a:rPr lang="en-US" sz="1200" dirty="0">
                <a:hlinkClick r:id="rId3"/>
              </a:rPr>
              <a:t>https://github.com/chamlyidunil/spring-cloud-config-servier-repo/blob/master/limit-service.properties</a:t>
            </a:r>
            <a:endParaRPr lang="en-US" sz="1200" dirty="0"/>
          </a:p>
          <a:p>
            <a:pPr lvl="1"/>
            <a:r>
              <a:rPr lang="en-US" sz="1200" dirty="0"/>
              <a:t>To check config server working - </a:t>
            </a:r>
            <a:r>
              <a:rPr lang="en-US" sz="1200" dirty="0">
                <a:hlinkClick r:id="rId4"/>
              </a:rPr>
              <a:t>http://localhost:8888/limit-service/default</a:t>
            </a:r>
            <a:endParaRPr lang="en-US" sz="1200" dirty="0"/>
          </a:p>
          <a:p>
            <a:r>
              <a:rPr lang="en-US" sz="1200" dirty="0"/>
              <a:t>Spring cloud config client. </a:t>
            </a:r>
          </a:p>
          <a:p>
            <a:pPr lvl="1"/>
            <a:r>
              <a:rPr lang="en-US" sz="1200" dirty="0"/>
              <a:t>Needs to add </a:t>
            </a:r>
            <a:r>
              <a:rPr lang="en-US" sz="1200" dirty="0" err="1"/>
              <a:t>bootstrap.properties</a:t>
            </a:r>
            <a:r>
              <a:rPr lang="en-US" sz="1200" dirty="0"/>
              <a:t>. Limit Service -&gt; </a:t>
            </a:r>
            <a:r>
              <a:rPr lang="en-US" sz="1200" dirty="0" err="1"/>
              <a:t>LimitServiceConfigurationGitProperties</a:t>
            </a:r>
            <a:endParaRPr lang="en-US" sz="1200" dirty="0"/>
          </a:p>
          <a:p>
            <a:pPr lvl="1"/>
            <a:r>
              <a:rPr lang="en-US" sz="1200" dirty="0"/>
              <a:t>To check URI : </a:t>
            </a:r>
            <a:r>
              <a:rPr lang="en-US" sz="1200" dirty="0">
                <a:hlinkClick r:id="rId2"/>
              </a:rPr>
              <a:t>http://localhost:8080/limits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We can update </a:t>
            </a:r>
            <a:r>
              <a:rPr lang="en-US" sz="1200" dirty="0" err="1"/>
              <a:t>spring.profile.active</a:t>
            </a:r>
            <a:r>
              <a:rPr lang="en-US" sz="1200" dirty="0"/>
              <a:t> to load props based on environment. </a:t>
            </a:r>
          </a:p>
          <a:p>
            <a:endParaRPr lang="en-US" sz="1200" dirty="0"/>
          </a:p>
          <a:p>
            <a:r>
              <a:rPr lang="en-US" sz="1200" dirty="0"/>
              <a:t>Rest template, </a:t>
            </a:r>
          </a:p>
          <a:p>
            <a:pPr lvl="1"/>
            <a:r>
              <a:rPr lang="en-US" sz="1200" dirty="0"/>
              <a:t>Can invoke external API using rest template. </a:t>
            </a:r>
            <a:r>
              <a:rPr lang="en-US" sz="1200" dirty="0" err="1"/>
              <a:t>CurrencyConversionController#convertCurrencyRestTemplate</a:t>
            </a:r>
            <a:endParaRPr lang="en-US" sz="1200" dirty="0"/>
          </a:p>
          <a:p>
            <a:pPr lvl="1"/>
            <a:r>
              <a:rPr lang="en-US" sz="1200" dirty="0"/>
              <a:t>There is few way to pass parameters. As </a:t>
            </a:r>
            <a:r>
              <a:rPr lang="en-US" sz="1200" dirty="0" err="1"/>
              <a:t>varargs</a:t>
            </a:r>
            <a:r>
              <a:rPr lang="en-US" sz="1200" dirty="0"/>
              <a:t> or as map.  </a:t>
            </a:r>
          </a:p>
          <a:p>
            <a:endParaRPr lang="en-US" sz="1200" dirty="0"/>
          </a:p>
          <a:p>
            <a:r>
              <a:rPr lang="en-US" sz="1200" dirty="0"/>
              <a:t>Feign client. </a:t>
            </a:r>
          </a:p>
          <a:p>
            <a:pPr lvl="1"/>
            <a:r>
              <a:rPr lang="en-US" sz="1200" dirty="0"/>
              <a:t>Remove lot of boll print code. Make it easy to call external API as method calls. ( like data repository ) </a:t>
            </a:r>
          </a:p>
          <a:p>
            <a:pPr lvl="1"/>
            <a:r>
              <a:rPr lang="en-US" sz="1200" dirty="0"/>
              <a:t>Should enable feign client @</a:t>
            </a:r>
            <a:r>
              <a:rPr lang="en-US" sz="1200" dirty="0" err="1"/>
              <a:t>EnableFeignClients</a:t>
            </a:r>
            <a:r>
              <a:rPr lang="en-US" sz="1200" dirty="0"/>
              <a:t>(</a:t>
            </a:r>
            <a:r>
              <a:rPr lang="en-US" sz="1200" b="1" dirty="0"/>
              <a:t>"</a:t>
            </a:r>
            <a:r>
              <a:rPr lang="en-US" sz="1200" b="1" dirty="0" err="1"/>
              <a:t>techcr.learn.microservice.currencyconversionservice</a:t>
            </a:r>
            <a:r>
              <a:rPr lang="en-US" sz="1200" b="1" dirty="0"/>
              <a:t>"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Create proxy : </a:t>
            </a:r>
            <a:r>
              <a:rPr lang="en-US" sz="1200" dirty="0" err="1"/>
              <a:t>CurrencyExchangeServiceProxy</a:t>
            </a:r>
            <a:endParaRPr lang="en-US" sz="1200" dirty="0"/>
          </a:p>
          <a:p>
            <a:pPr lvl="1"/>
            <a:r>
              <a:rPr lang="en-US" sz="1200" dirty="0"/>
              <a:t>Call Example : </a:t>
            </a:r>
            <a:r>
              <a:rPr lang="en-US" sz="1200" dirty="0" err="1"/>
              <a:t>CurrencyConversionController#convertCurrencyFeignClient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Ribbon Client</a:t>
            </a:r>
          </a:p>
        </p:txBody>
      </p:sp>
    </p:spTree>
    <p:extLst>
      <p:ext uri="{BB962C8B-B14F-4D97-AF65-F5344CB8AC3E}">
        <p14:creationId xmlns:p14="http://schemas.microsoft.com/office/powerpoint/2010/main" val="246692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89" y="286439"/>
            <a:ext cx="1117110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  <a:endParaRPr lang="en-US" sz="1200" dirty="0"/>
          </a:p>
          <a:p>
            <a:r>
              <a:rPr lang="en-US" sz="1200" dirty="0"/>
              <a:t>Ribbon Client</a:t>
            </a:r>
          </a:p>
          <a:p>
            <a:pPr lvl="1"/>
            <a:r>
              <a:rPr lang="en-US" sz="1200" dirty="0"/>
              <a:t>Client side load balance – through spring application name. </a:t>
            </a:r>
          </a:p>
          <a:p>
            <a:pPr lvl="1"/>
            <a:r>
              <a:rPr lang="en-US" sz="1200" dirty="0"/>
              <a:t>Create client : </a:t>
            </a:r>
            <a:r>
              <a:rPr lang="en-US" sz="1200" dirty="0" err="1"/>
              <a:t>CurrencyExchangeServiceProxy</a:t>
            </a:r>
            <a:endParaRPr lang="en-US" sz="1200" dirty="0"/>
          </a:p>
          <a:p>
            <a:pPr lvl="1"/>
            <a:r>
              <a:rPr lang="en-US" sz="1200" dirty="0"/>
              <a:t>Call Example : </a:t>
            </a:r>
            <a:r>
              <a:rPr lang="en-US" sz="1200" dirty="0" err="1"/>
              <a:t>CurrencyConversionController#convertCurrencyFeignClient</a:t>
            </a:r>
            <a:r>
              <a:rPr lang="en-US" sz="1200" dirty="0"/>
              <a:t> - </a:t>
            </a:r>
            <a:r>
              <a:rPr lang="en-US" sz="1200" dirty="0">
                <a:hlinkClick r:id="rId2"/>
              </a:rPr>
              <a:t>http://localhost:8100/currency-converter/feign/USD/SLR/quantity/100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Naming server – Eureka </a:t>
            </a:r>
          </a:p>
          <a:p>
            <a:pPr lvl="1"/>
            <a:r>
              <a:rPr lang="en-US" sz="1200" dirty="0"/>
              <a:t>Enable eureka naming server. : @</a:t>
            </a:r>
            <a:r>
              <a:rPr lang="en-US" sz="1200" dirty="0" err="1"/>
              <a:t>EnableEurekaServer</a:t>
            </a:r>
            <a:r>
              <a:rPr lang="en-US" sz="1200" dirty="0"/>
              <a:t> – </a:t>
            </a:r>
            <a:r>
              <a:rPr lang="en-US" sz="1200" dirty="0" err="1"/>
              <a:t>EurekaNamingServerApplication</a:t>
            </a:r>
            <a:endParaRPr lang="en-US" sz="1200" dirty="0"/>
          </a:p>
          <a:p>
            <a:pPr lvl="1"/>
            <a:r>
              <a:rPr lang="en-US" sz="1200" dirty="0"/>
              <a:t>Add these properties. </a:t>
            </a:r>
          </a:p>
          <a:p>
            <a:pPr lvl="2"/>
            <a:r>
              <a:rPr lang="en-US" sz="1200" dirty="0" err="1"/>
              <a:t>eureka.client.register</a:t>
            </a:r>
            <a:r>
              <a:rPr lang="en-US" sz="1200" dirty="0"/>
              <a:t>-with-eureka=false</a:t>
            </a:r>
            <a:br>
              <a:rPr lang="en-US" sz="1200" dirty="0"/>
            </a:br>
            <a:r>
              <a:rPr lang="en-US" sz="1200" dirty="0" err="1"/>
              <a:t>eureka.client.fetch</a:t>
            </a:r>
            <a:r>
              <a:rPr lang="en-US" sz="1200" dirty="0"/>
              <a:t>-registry=false</a:t>
            </a:r>
          </a:p>
          <a:p>
            <a:pPr lvl="1"/>
            <a:r>
              <a:rPr lang="en-US" sz="1200" dirty="0"/>
              <a:t>Enable Client – </a:t>
            </a:r>
            <a:r>
              <a:rPr lang="en-US" sz="1200" dirty="0" err="1"/>
              <a:t>EnableDiscoveryClient</a:t>
            </a:r>
            <a:r>
              <a:rPr lang="en-US" sz="1200" dirty="0"/>
              <a:t> – </a:t>
            </a:r>
            <a:r>
              <a:rPr lang="en-US" sz="1200" dirty="0" err="1"/>
              <a:t>CurrencyConversionServiceApplication</a:t>
            </a:r>
            <a:endParaRPr lang="en-US" sz="1200" dirty="0"/>
          </a:p>
          <a:p>
            <a:pPr lvl="1"/>
            <a:r>
              <a:rPr lang="en-US" sz="1200" dirty="0"/>
              <a:t>Add property : </a:t>
            </a:r>
            <a:r>
              <a:rPr lang="en-US" sz="1200" b="1" dirty="0" err="1"/>
              <a:t>eureka.client.serviceUrl.defaultZone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http://localhost:8761/eureka/</a:t>
            </a:r>
            <a:r>
              <a:rPr lang="en-US" sz="1200" dirty="0"/>
              <a:t> ( in </a:t>
            </a:r>
            <a:r>
              <a:rPr lang="en-US" sz="1200" dirty="0" err="1"/>
              <a:t>application.yaml</a:t>
            </a:r>
            <a:r>
              <a:rPr lang="en-US" sz="1200" dirty="0"/>
              <a:t>)</a:t>
            </a:r>
          </a:p>
          <a:p>
            <a:pPr lvl="1"/>
            <a:endParaRPr lang="en-US" sz="1200" dirty="0"/>
          </a:p>
          <a:p>
            <a:r>
              <a:rPr lang="en-US" sz="1200" dirty="0"/>
              <a:t>API gateways</a:t>
            </a:r>
          </a:p>
          <a:p>
            <a:pPr lvl="1"/>
            <a:r>
              <a:rPr lang="en-US" sz="1200" dirty="0"/>
              <a:t>Authentication, authorization and security. </a:t>
            </a:r>
          </a:p>
          <a:p>
            <a:pPr lvl="1"/>
            <a:r>
              <a:rPr lang="en-US" sz="1200" dirty="0"/>
              <a:t>Rate limits</a:t>
            </a:r>
          </a:p>
          <a:p>
            <a:pPr lvl="1"/>
            <a:r>
              <a:rPr lang="en-US" sz="1200" dirty="0"/>
              <a:t>Fault tolerance </a:t>
            </a:r>
          </a:p>
          <a:p>
            <a:pPr lvl="1"/>
            <a:r>
              <a:rPr lang="en-US" sz="1200" dirty="0"/>
              <a:t>Service aggregation. </a:t>
            </a:r>
          </a:p>
          <a:p>
            <a:endParaRPr lang="en-US" sz="1200" dirty="0"/>
          </a:p>
          <a:p>
            <a:r>
              <a:rPr lang="en-US" sz="1200" dirty="0" err="1"/>
              <a:t>Zuul</a:t>
            </a:r>
            <a:r>
              <a:rPr lang="en-US" sz="1200" dirty="0"/>
              <a:t> API gateway</a:t>
            </a:r>
          </a:p>
          <a:p>
            <a:pPr lvl="1"/>
            <a:r>
              <a:rPr lang="en-US" sz="1200" dirty="0"/>
              <a:t>Enable </a:t>
            </a:r>
            <a:r>
              <a:rPr lang="en-US" sz="1200" dirty="0" err="1"/>
              <a:t>zuul</a:t>
            </a:r>
            <a:r>
              <a:rPr lang="en-US" sz="1200" dirty="0"/>
              <a:t> proxy : </a:t>
            </a:r>
            <a:r>
              <a:rPr lang="en-US" sz="1200" dirty="0" err="1"/>
              <a:t>EnableZuulProxy</a:t>
            </a:r>
            <a:endParaRPr lang="en-US" sz="1200" dirty="0"/>
          </a:p>
          <a:p>
            <a:pPr lvl="1"/>
            <a:r>
              <a:rPr lang="en-US" sz="1200" dirty="0" err="1"/>
              <a:t>Loging</a:t>
            </a:r>
            <a:r>
              <a:rPr lang="en-US" sz="1200" dirty="0"/>
              <a:t> : extend </a:t>
            </a:r>
            <a:r>
              <a:rPr lang="en-US" sz="1200" dirty="0" err="1"/>
              <a:t>ZuulFilter</a:t>
            </a:r>
            <a:r>
              <a:rPr lang="en-US" sz="1200" dirty="0"/>
              <a:t> : </a:t>
            </a:r>
            <a:r>
              <a:rPr lang="en-US" sz="1200" dirty="0" err="1"/>
              <a:t>ZuulLoginFilter</a:t>
            </a:r>
            <a:endParaRPr lang="en-US" sz="1200" dirty="0"/>
          </a:p>
          <a:p>
            <a:pPr lvl="1"/>
            <a:r>
              <a:rPr lang="en-US" sz="1200" dirty="0" err="1"/>
              <a:t>CallAPI</a:t>
            </a:r>
            <a:r>
              <a:rPr lang="en-US" sz="1200" dirty="0"/>
              <a:t> via API gateway - </a:t>
            </a:r>
            <a:r>
              <a:rPr lang="en-US" sz="1200" dirty="0">
                <a:hlinkClick r:id="rId4"/>
              </a:rPr>
              <a:t>http://localhost:8765/currency-conversion-service/currency-converter/feign/USD/SLR/quantity/10</a:t>
            </a:r>
            <a:r>
              <a:rPr lang="en-US" sz="1200" dirty="0"/>
              <a:t> {</a:t>
            </a:r>
            <a:r>
              <a:rPr lang="en-US" sz="1200" dirty="0" err="1"/>
              <a:t>api_gateway_url</a:t>
            </a:r>
            <a:r>
              <a:rPr lang="en-US" sz="1200" dirty="0"/>
              <a:t>}/{</a:t>
            </a:r>
            <a:r>
              <a:rPr lang="en-US" sz="1200" dirty="0" err="1"/>
              <a:t>service_name</a:t>
            </a:r>
            <a:r>
              <a:rPr lang="en-US" sz="1200" dirty="0"/>
              <a:t>}/{</a:t>
            </a:r>
            <a:r>
              <a:rPr lang="en-US" sz="1200" dirty="0" err="1"/>
              <a:t>uri</a:t>
            </a:r>
            <a:r>
              <a:rPr lang="en-US" sz="1200" dirty="0"/>
              <a:t>}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Communicate app to app through API gateway</a:t>
            </a:r>
          </a:p>
          <a:p>
            <a:pPr lvl="2"/>
            <a:r>
              <a:rPr lang="en-US" sz="1200" dirty="0"/>
              <a:t>Change </a:t>
            </a:r>
            <a:r>
              <a:rPr lang="en-US" sz="1200" dirty="0" err="1"/>
              <a:t>feing</a:t>
            </a:r>
            <a:r>
              <a:rPr lang="en-US" sz="1200" dirty="0"/>
              <a:t> client </a:t>
            </a:r>
            <a:r>
              <a:rPr lang="en-US" sz="1200" dirty="0" err="1"/>
              <a:t>url</a:t>
            </a:r>
            <a:r>
              <a:rPr lang="en-US" sz="1200" dirty="0"/>
              <a:t> to </a:t>
            </a:r>
            <a:r>
              <a:rPr lang="en-US" sz="1200" dirty="0" err="1"/>
              <a:t>zuul</a:t>
            </a:r>
            <a:r>
              <a:rPr lang="en-US" sz="1200" dirty="0"/>
              <a:t> </a:t>
            </a:r>
            <a:r>
              <a:rPr lang="en-US" sz="1200" dirty="0" err="1"/>
              <a:t>api</a:t>
            </a:r>
            <a:r>
              <a:rPr lang="en-US" sz="1200" dirty="0"/>
              <a:t> gateway </a:t>
            </a:r>
            <a:r>
              <a:rPr lang="en-US" sz="1200" dirty="0" err="1"/>
              <a:t>url</a:t>
            </a:r>
            <a:r>
              <a:rPr lang="en-US" sz="1200" dirty="0"/>
              <a:t> : @</a:t>
            </a:r>
            <a:r>
              <a:rPr lang="en-US" sz="1200" dirty="0" err="1"/>
              <a:t>FeignClient</a:t>
            </a:r>
            <a:r>
              <a:rPr lang="en-US" sz="1200" dirty="0"/>
              <a:t>(name = </a:t>
            </a:r>
            <a:r>
              <a:rPr lang="en-US" sz="1200" b="1" dirty="0"/>
              <a:t>"</a:t>
            </a:r>
            <a:r>
              <a:rPr lang="en-US" sz="1200" b="1" dirty="0" err="1"/>
              <a:t>zuul</a:t>
            </a:r>
            <a:r>
              <a:rPr lang="en-US" sz="1200" b="1" dirty="0"/>
              <a:t>-</a:t>
            </a:r>
            <a:r>
              <a:rPr lang="en-US" sz="1200" b="1" dirty="0" err="1"/>
              <a:t>api</a:t>
            </a:r>
            <a:r>
              <a:rPr lang="en-US" sz="1200" b="1" dirty="0"/>
              <a:t>-gateway-server"</a:t>
            </a:r>
            <a:r>
              <a:rPr lang="en-US" sz="1200" dirty="0"/>
              <a:t>)</a:t>
            </a:r>
          </a:p>
          <a:p>
            <a:pPr lvl="2"/>
            <a:r>
              <a:rPr lang="en-US" sz="1200" dirty="0"/>
              <a:t>Change URL to connect through </a:t>
            </a:r>
            <a:r>
              <a:rPr lang="en-US" sz="1200" dirty="0" err="1"/>
              <a:t>applicatin</a:t>
            </a:r>
            <a:r>
              <a:rPr lang="en-US" sz="1200" dirty="0"/>
              <a:t> name: @</a:t>
            </a:r>
            <a:r>
              <a:rPr lang="en-US" sz="1200" dirty="0" err="1"/>
              <a:t>GetMapping</a:t>
            </a:r>
            <a:r>
              <a:rPr lang="en-US" sz="1200" dirty="0"/>
              <a:t>(</a:t>
            </a:r>
            <a:r>
              <a:rPr lang="en-US" sz="1200" b="1" dirty="0"/>
              <a:t>"/currency-exchange-service/currency-exchange/from/{from}/to/{to}"</a:t>
            </a:r>
            <a:r>
              <a:rPr lang="en-US" sz="1200" dirty="0"/>
              <a:t>)</a:t>
            </a:r>
          </a:p>
          <a:p>
            <a:pPr lvl="2"/>
            <a:r>
              <a:rPr lang="en-US" sz="1200" dirty="0"/>
              <a:t>Ex : </a:t>
            </a:r>
            <a:r>
              <a:rPr lang="en-US" sz="1200" dirty="0" err="1"/>
              <a:t>CurrencyExchangeServiceAPIGatewayProxy</a:t>
            </a:r>
            <a:r>
              <a:rPr lang="en-US" sz="1200" dirty="0"/>
              <a:t>, </a:t>
            </a:r>
            <a:r>
              <a:rPr lang="en-US" sz="1200" dirty="0" err="1"/>
              <a:t>CurrencyConversionController#convertCurrencyApiGateway</a:t>
            </a:r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548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5F580-2CF3-4F4A-B032-68B54B5A7647}"/>
              </a:ext>
            </a:extLst>
          </p:cNvPr>
          <p:cNvSpPr txBox="1"/>
          <p:nvPr/>
        </p:nvSpPr>
        <p:spPr>
          <a:xfrm>
            <a:off x="451689" y="286439"/>
            <a:ext cx="1117110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 Microservice Tutorial 1:</a:t>
            </a:r>
            <a:endParaRPr lang="en-US" sz="1200" dirty="0"/>
          </a:p>
          <a:p>
            <a:r>
              <a:rPr lang="en-US" sz="1200" dirty="0"/>
              <a:t>Distributed Tracing. – Spring cloud sleuth</a:t>
            </a:r>
          </a:p>
          <a:p>
            <a:pPr lvl="1"/>
            <a:r>
              <a:rPr lang="en-US" sz="1200" dirty="0"/>
              <a:t>Create sample as default always sampler : </a:t>
            </a:r>
            <a:r>
              <a:rPr lang="en-US" sz="1200" dirty="0" err="1"/>
              <a:t>ZuulApiGatewayServerApplication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Zipkin</a:t>
            </a:r>
            <a:endParaRPr lang="en-US" sz="1200" dirty="0"/>
          </a:p>
          <a:p>
            <a:pPr lvl="1"/>
            <a:r>
              <a:rPr lang="en-US" sz="1200" dirty="0"/>
              <a:t>Distributed tracing. </a:t>
            </a:r>
          </a:p>
          <a:p>
            <a:pPr lvl="1"/>
            <a:r>
              <a:rPr lang="en-US" sz="1200" dirty="0"/>
              <a:t>Install </a:t>
            </a:r>
            <a:r>
              <a:rPr lang="en-US" sz="1200" dirty="0" err="1"/>
              <a:t>RamitMQ</a:t>
            </a:r>
            <a:r>
              <a:rPr lang="en-US" sz="1200" dirty="0"/>
              <a:t>: </a:t>
            </a:r>
          </a:p>
          <a:p>
            <a:pPr lvl="2"/>
            <a:r>
              <a:rPr lang="en-US" sz="1200" dirty="0"/>
              <a:t>docker run --</a:t>
            </a:r>
            <a:r>
              <a:rPr lang="en-US" sz="1200" dirty="0" err="1"/>
              <a:t>rm</a:t>
            </a:r>
            <a:r>
              <a:rPr lang="en-US" sz="1200" dirty="0"/>
              <a:t> -it --hostname my-rabbit -p 15672:15672 -p 5672:5672 rabbitmq:3-management</a:t>
            </a:r>
          </a:p>
          <a:p>
            <a:pPr lvl="2"/>
            <a:r>
              <a:rPr lang="en-US" sz="1200" dirty="0">
                <a:hlinkClick r:id="rId2"/>
              </a:rPr>
              <a:t>http://localhost:15672/ </a:t>
            </a:r>
            <a:r>
              <a:rPr lang="en-US" sz="1200" dirty="0"/>
              <a:t>.   User / password : </a:t>
            </a:r>
            <a:r>
              <a:rPr lang="en-US" sz="1200" dirty="0" err="1"/>
              <a:t>guest:guest</a:t>
            </a:r>
            <a:endParaRPr lang="en-US" sz="1200" dirty="0"/>
          </a:p>
          <a:p>
            <a:pPr lvl="1"/>
            <a:r>
              <a:rPr lang="en-US" sz="1200" dirty="0"/>
              <a:t>Install </a:t>
            </a:r>
            <a:r>
              <a:rPr lang="en-US" sz="1200" dirty="0" err="1"/>
              <a:t>zipkin</a:t>
            </a:r>
            <a:endParaRPr lang="en-US" sz="1200" dirty="0"/>
          </a:p>
          <a:p>
            <a:pPr lvl="2"/>
            <a:r>
              <a:rPr lang="en-US" sz="1200" dirty="0">
                <a:hlinkClick r:id="rId3"/>
              </a:rPr>
              <a:t>https://zipkin.io/pages/quickstart</a:t>
            </a:r>
            <a:endParaRPr lang="en-US" sz="1200" dirty="0"/>
          </a:p>
          <a:p>
            <a:pPr lvl="2"/>
            <a:r>
              <a:rPr lang="en-US" sz="1200" dirty="0"/>
              <a:t>RABBIT_URI=</a:t>
            </a:r>
            <a:r>
              <a:rPr lang="en-US" sz="1200" dirty="0" err="1"/>
              <a:t>amqp</a:t>
            </a:r>
            <a:r>
              <a:rPr lang="en-US" sz="1200" dirty="0"/>
              <a:t>://localhost java -jar </a:t>
            </a:r>
            <a:r>
              <a:rPr lang="en-US" sz="1200" dirty="0" err="1"/>
              <a:t>zipkin.jar</a:t>
            </a:r>
            <a:endParaRPr lang="en-US" sz="1200" dirty="0"/>
          </a:p>
          <a:p>
            <a:pPr lvl="2"/>
            <a:r>
              <a:rPr lang="en-US" sz="1200" dirty="0">
                <a:hlinkClick r:id="rId4"/>
              </a:rPr>
              <a:t>http://127.0.0.1:9411/zipkin/</a:t>
            </a:r>
            <a:endParaRPr lang="en-US" sz="1200" dirty="0"/>
          </a:p>
          <a:p>
            <a:pPr lvl="2"/>
            <a:endParaRPr lang="en-US" sz="1200" dirty="0"/>
          </a:p>
          <a:p>
            <a:r>
              <a:rPr lang="en-US" sz="1200" dirty="0" err="1"/>
              <a:t>Hystrix</a:t>
            </a:r>
            <a:endParaRPr lang="en-US" sz="1200" dirty="0"/>
          </a:p>
          <a:p>
            <a:pPr lvl="1"/>
            <a:r>
              <a:rPr lang="en-US" sz="1200" dirty="0"/>
              <a:t>Fault </a:t>
            </a:r>
            <a:r>
              <a:rPr lang="en-US" sz="1200"/>
              <a:t>tolerance framework. 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167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1213</Words>
  <Application>Microsoft Macintosh PowerPoint</Application>
  <PresentationFormat>Widescreen</PresentationFormat>
  <Paragraphs>165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RATHNAYAKA, Appuhamilage Chamly</dc:creator>
  <cp:lastModifiedBy>RATHNAYAKA, Appuhamilage Chamly</cp:lastModifiedBy>
  <cp:revision>51</cp:revision>
  <dcterms:created xsi:type="dcterms:W3CDTF">2020-08-18T19:17:19Z</dcterms:created>
  <dcterms:modified xsi:type="dcterms:W3CDTF">2020-08-21T18:03:50Z</dcterms:modified>
</cp:coreProperties>
</file>