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Lesson1 Homework" id="{D8227818-882A-46C7-8CBE-32737F033B0C}">
          <p14:sldIdLst>
            <p14:sldId id="256"/>
            <p14:sldId id="257"/>
            <p14:sldId id="258"/>
            <p14:sldId id="259"/>
          </p14:sldIdLst>
        </p14:section>
        <p14:section name="Lesson2 Homework" id="{4B64E22D-22CA-4C7A-A85F-AC682518A1EF}">
          <p14:sldIdLst>
            <p14:sldId id="260"/>
            <p14:sldId id="261"/>
            <p14:sldId id="262"/>
          </p14:sldIdLst>
        </p14:section>
        <p14:section name="Lesson3 Homework" id="{F405CB77-46BF-431D-8FAF-4886F33E595A}">
          <p14:sldIdLst>
            <p14:sldId id="263"/>
            <p14:sldId id="264"/>
          </p14:sldIdLst>
        </p14:section>
        <p14:section name="Lesson4 Homework" id="{8104C5CA-9CBD-4B62-8FB5-9836360661DE}">
          <p14:sldIdLst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71B7625-6BD1-094D-3F8F-0756A6D285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6DC627FE-F103-5791-1B0D-8F771BE553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9DB46DBC-0121-7706-3C2B-A0FE25D03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D8FDA-3F50-4BD8-9920-4DC7AE6B014B}" type="datetimeFigureOut">
              <a:rPr lang="tr-TR" smtClean="0"/>
              <a:t>1.06.2022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A6088FC8-AEE4-64CB-E8CE-98691460E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8E180FD5-68CA-2585-315D-3E881862C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1A57E-8DC4-4F65-8A72-37298A5DC66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96873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BBE90F4-1793-AD47-FFB7-9D0FC970B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E710FAF0-2311-E33F-D09F-35787FAB83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72A23B7A-CCB2-D927-D878-ED8F05DC2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D8FDA-3F50-4BD8-9920-4DC7AE6B014B}" type="datetimeFigureOut">
              <a:rPr lang="tr-TR" smtClean="0"/>
              <a:t>1.06.2022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D86E19C-9980-3B62-FFA7-0CD1F5660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EE9BA804-F59F-89B0-51B4-0263942F3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1A57E-8DC4-4F65-8A72-37298A5DC66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91029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B54468A5-6977-7658-77A8-FCD67E5578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061FD84C-246A-99FC-B02B-1E514BBA36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3449C1D-E1CA-8BF4-997F-AF54AFC9A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D8FDA-3F50-4BD8-9920-4DC7AE6B014B}" type="datetimeFigureOut">
              <a:rPr lang="tr-TR" smtClean="0"/>
              <a:t>1.06.2022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F49F9CF4-C710-9858-6258-2CB4A6B0D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650C8C5-2166-01CD-1288-95AC03FF7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1A57E-8DC4-4F65-8A72-37298A5DC66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73870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0B1231C-E8B9-52EB-98BA-F45DB13AE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2C20E30-3E03-904D-10A4-5886F2EF33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30DA44BD-7C27-D1E4-C1DF-A20FFB436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D8FDA-3F50-4BD8-9920-4DC7AE6B014B}" type="datetimeFigureOut">
              <a:rPr lang="tr-TR" smtClean="0"/>
              <a:t>1.06.2022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1692D17E-F2F1-6385-532B-CB9DABC2E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6FF5551-A1F1-17A0-AD39-65F607621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1A57E-8DC4-4F65-8A72-37298A5DC66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99932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6A94A31-6AF2-4DFB-55EC-1662AA25A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018D2B8D-53EA-7B0E-276C-758350F401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69AAB117-C9F1-92BF-331B-378726041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D8FDA-3F50-4BD8-9920-4DC7AE6B014B}" type="datetimeFigureOut">
              <a:rPr lang="tr-TR" smtClean="0"/>
              <a:t>1.06.2022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B24235B2-CF76-AD80-2031-E8B449FAC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929AF083-E8E6-247C-C2AC-F94399D91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1A57E-8DC4-4F65-8A72-37298A5DC66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39927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ED94385-2B3A-DF66-5BF1-B17417CFB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3ACB7C7-9877-F024-B3AD-B905C00E19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6DD98C25-6EB2-B068-067C-488F0C5707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4BC547BE-76E7-F8B4-33E8-B960FA184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D8FDA-3F50-4BD8-9920-4DC7AE6B014B}" type="datetimeFigureOut">
              <a:rPr lang="tr-TR" smtClean="0"/>
              <a:t>1.06.2022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E0C7951E-0D44-EC76-05AD-EBC767C42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E34F1BD5-C70C-2EE8-F6FF-CB400387E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1A57E-8DC4-4F65-8A72-37298A5DC66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43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3BE1945-4B6D-EA35-0A0D-173BD1FA0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25C879F7-6249-76B3-E491-D8C9FB3CA0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F7D25520-3A17-148C-971A-27E8DE9E63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79F7B9ED-B49A-44B4-E06A-9E4FDA208C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94654AA4-A579-53FC-9880-5011F859EF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01A08FC2-AAB7-F064-BAED-EF2B284B5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D8FDA-3F50-4BD8-9920-4DC7AE6B014B}" type="datetimeFigureOut">
              <a:rPr lang="tr-TR" smtClean="0"/>
              <a:t>1.06.2022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07037869-886F-70ED-1168-70B43621F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09CE00FA-2184-81FA-AE5C-DCE698520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1A57E-8DC4-4F65-8A72-37298A5DC66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32966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D69B7CD-17BA-3A1E-446A-065606E7C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BB177F77-D933-1F50-25F7-DB9F6566A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D8FDA-3F50-4BD8-9920-4DC7AE6B014B}" type="datetimeFigureOut">
              <a:rPr lang="tr-TR" smtClean="0"/>
              <a:t>1.06.2022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2CA8EB28-F7C5-6106-051B-45F000CD3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B444E22B-0EFB-9D78-2CF2-CBEE4F190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1A57E-8DC4-4F65-8A72-37298A5DC66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82275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D9952BD9-920D-D73F-5C55-E2000B931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D8FDA-3F50-4BD8-9920-4DC7AE6B014B}" type="datetimeFigureOut">
              <a:rPr lang="tr-TR" smtClean="0"/>
              <a:t>1.06.2022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47A3C8ED-F8B7-CEEA-50F8-086A01C25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8979BF6F-55D8-B3C3-069B-CB57FB376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1A57E-8DC4-4F65-8A72-37298A5DC66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15579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C047940-8FF0-07E1-F51F-9C4396C66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2A91AAE-F837-9EA4-D8D1-0759260CA0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FA806EA9-5F72-7780-93C4-F8411413C5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F5EF737B-8B04-994F-3ED5-6BFFE9075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D8FDA-3F50-4BD8-9920-4DC7AE6B014B}" type="datetimeFigureOut">
              <a:rPr lang="tr-TR" smtClean="0"/>
              <a:t>1.06.2022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FE64BEB7-2B4C-8868-1A09-1F02199D7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880D786D-78A7-9B71-1C95-4405EF69D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1A57E-8DC4-4F65-8A72-37298A5DC66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53169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1DB5C1B-B0E3-75DE-C99E-76A5C0DF1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687180AA-96F9-4968-1F7C-C87D0B6B10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1844AF18-A442-9CD5-49C5-ED3147A001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D09CA5A2-D9BD-584A-7828-C19CCC1BE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D8FDA-3F50-4BD8-9920-4DC7AE6B014B}" type="datetimeFigureOut">
              <a:rPr lang="tr-TR" smtClean="0"/>
              <a:t>1.06.2022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270450DD-9BAF-7F1D-28C4-E29BA2E53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6B5F7F03-D1A5-C85F-021F-DF62D56F0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1A57E-8DC4-4F65-8A72-37298A5DC66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236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43D6EEC3-A844-DE09-80E2-2ED05C770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0D1B6314-4EEC-D237-4C0F-73C66E90C5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07E03753-2400-A3AF-CD2A-A6FE179675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D8FDA-3F50-4BD8-9920-4DC7AE6B014B}" type="datetimeFigureOut">
              <a:rPr lang="tr-TR" smtClean="0"/>
              <a:t>1.06.2022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A0FF4644-C8E0-C1D5-DFD6-45E40573FC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9E4EFEC7-F167-E238-2136-B5D868A0F4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71A57E-8DC4-4F65-8A72-37298A5DC66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10648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525F30F-86BB-CD3F-1274-CAF370E5AF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6400"/>
            <a:ext cx="9144000" cy="1193800"/>
          </a:xfrm>
        </p:spPr>
        <p:txBody>
          <a:bodyPr/>
          <a:lstStyle/>
          <a:p>
            <a:r>
              <a:rPr lang="tr-TR" dirty="0"/>
              <a:t>Lesson1 </a:t>
            </a:r>
            <a:r>
              <a:rPr lang="tr-TR" dirty="0" err="1"/>
              <a:t>Homework</a:t>
            </a:r>
            <a:endParaRPr lang="tr-TR" dirty="0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039EBB1B-043B-EAF5-2843-1DDF34C315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190488"/>
            <a:ext cx="9144000" cy="1655762"/>
          </a:xfrm>
        </p:spPr>
        <p:txBody>
          <a:bodyPr/>
          <a:lstStyle/>
          <a:p>
            <a:r>
              <a:rPr lang="tr-TR" dirty="0"/>
              <a:t>  </a:t>
            </a:r>
            <a:r>
              <a:rPr lang="tr-TR" dirty="0" err="1"/>
              <a:t>Semantic</a:t>
            </a:r>
            <a:r>
              <a:rPr lang="tr-TR" dirty="0"/>
              <a:t> – </a:t>
            </a:r>
            <a:r>
              <a:rPr lang="tr-TR" dirty="0" err="1"/>
              <a:t>non</a:t>
            </a:r>
            <a:r>
              <a:rPr lang="tr-TR" dirty="0"/>
              <a:t> </a:t>
            </a:r>
            <a:r>
              <a:rPr lang="tr-TR" dirty="0" err="1"/>
              <a:t>semantic</a:t>
            </a:r>
            <a:r>
              <a:rPr lang="tr-TR" dirty="0"/>
              <a:t> farkları nelerdir?, </a:t>
            </a:r>
            <a:r>
              <a:rPr lang="tr-TR" dirty="0" err="1"/>
              <a:t>Jira</a:t>
            </a:r>
            <a:r>
              <a:rPr lang="tr-TR" dirty="0"/>
              <a:t> nedir?,</a:t>
            </a:r>
          </a:p>
          <a:p>
            <a:r>
              <a:rPr lang="tr-TR" dirty="0"/>
              <a:t>ASCII nedir ?, Unicode nedir?</a:t>
            </a:r>
          </a:p>
        </p:txBody>
      </p:sp>
    </p:spTree>
    <p:extLst>
      <p:ext uri="{BB962C8B-B14F-4D97-AF65-F5344CB8AC3E}">
        <p14:creationId xmlns:p14="http://schemas.microsoft.com/office/powerpoint/2010/main" val="14022284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08F3E1E-88A2-2F2C-57DC-578DA8B1C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Fast-forward</a:t>
            </a:r>
            <a:r>
              <a:rPr lang="tr-TR" dirty="0"/>
              <a:t> – </a:t>
            </a:r>
            <a:r>
              <a:rPr lang="tr-TR" dirty="0" err="1"/>
              <a:t>Rebase</a:t>
            </a:r>
            <a:r>
              <a:rPr lang="tr-TR" dirty="0"/>
              <a:t> arasındaki fark?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8491384-E716-65C6-10E2-2F351295EB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400" dirty="0" err="1"/>
              <a:t>Fast-forward</a:t>
            </a:r>
            <a:r>
              <a:rPr lang="tr-TR" sz="2400" dirty="0"/>
              <a:t> oluşturduğumuz </a:t>
            </a:r>
            <a:r>
              <a:rPr lang="tr-TR" sz="2400" dirty="0" err="1"/>
              <a:t>branch</a:t>
            </a:r>
            <a:r>
              <a:rPr lang="tr-TR" sz="2400" dirty="0"/>
              <a:t> ile </a:t>
            </a:r>
            <a:r>
              <a:rPr lang="tr-TR" sz="2400" dirty="0" err="1"/>
              <a:t>master</a:t>
            </a:r>
            <a:r>
              <a:rPr lang="tr-TR" sz="2400" dirty="0"/>
              <a:t> </a:t>
            </a:r>
            <a:r>
              <a:rPr lang="tr-TR" sz="2400" dirty="0" err="1"/>
              <a:t>branch’i</a:t>
            </a:r>
            <a:r>
              <a:rPr lang="tr-TR" sz="2400" dirty="0"/>
              <a:t> </a:t>
            </a:r>
            <a:r>
              <a:rPr lang="tr-TR" sz="2400" dirty="0" err="1"/>
              <a:t>merge</a:t>
            </a:r>
            <a:r>
              <a:rPr lang="tr-TR" sz="2400" dirty="0"/>
              <a:t> edileceği zaman </a:t>
            </a:r>
            <a:r>
              <a:rPr lang="tr-TR" sz="2400" dirty="0" err="1"/>
              <a:t>eğerki</a:t>
            </a:r>
            <a:r>
              <a:rPr lang="tr-TR" sz="2400" dirty="0"/>
              <a:t> </a:t>
            </a:r>
            <a:r>
              <a:rPr lang="tr-TR" sz="2400" dirty="0" err="1"/>
              <a:t>master</a:t>
            </a:r>
            <a:r>
              <a:rPr lang="tr-TR" sz="2400" dirty="0"/>
              <a:t> </a:t>
            </a:r>
            <a:r>
              <a:rPr lang="tr-TR" sz="2400" dirty="0" err="1"/>
              <a:t>branch’inde</a:t>
            </a:r>
            <a:r>
              <a:rPr lang="tr-TR" sz="2400" dirty="0"/>
              <a:t> herhangi bir değişiklik yoksa değişiklik sanki </a:t>
            </a:r>
            <a:r>
              <a:rPr lang="tr-TR" sz="2400" dirty="0" err="1"/>
              <a:t>master</a:t>
            </a:r>
            <a:r>
              <a:rPr lang="tr-TR" sz="2400" dirty="0"/>
              <a:t> </a:t>
            </a:r>
            <a:r>
              <a:rPr lang="tr-TR" sz="2400" dirty="0" err="1"/>
              <a:t>branch’inde</a:t>
            </a:r>
            <a:r>
              <a:rPr lang="tr-TR" sz="2400" dirty="0"/>
              <a:t> yapılmış gibi </a:t>
            </a:r>
            <a:r>
              <a:rPr lang="tr-TR" sz="2400" dirty="0" err="1"/>
              <a:t>master</a:t>
            </a:r>
            <a:r>
              <a:rPr lang="tr-TR" sz="2400" dirty="0"/>
              <a:t> </a:t>
            </a:r>
            <a:r>
              <a:rPr lang="tr-TR" sz="2400" dirty="0" err="1"/>
              <a:t>branch’i</a:t>
            </a:r>
            <a:r>
              <a:rPr lang="tr-TR" sz="2400" dirty="0"/>
              <a:t> </a:t>
            </a:r>
            <a:r>
              <a:rPr lang="tr-TR" sz="2400" dirty="0" err="1"/>
              <a:t>commit</a:t>
            </a:r>
            <a:r>
              <a:rPr lang="tr-TR" sz="2400" dirty="0"/>
              <a:t> olarak gönderdiğimiz </a:t>
            </a:r>
            <a:r>
              <a:rPr lang="tr-TR" sz="2400" dirty="0" err="1"/>
              <a:t>branch’in</a:t>
            </a:r>
            <a:r>
              <a:rPr lang="tr-TR" sz="2400" dirty="0"/>
              <a:t> </a:t>
            </a:r>
            <a:r>
              <a:rPr lang="tr-TR" sz="2400" dirty="0" err="1"/>
              <a:t>commitinin</a:t>
            </a:r>
            <a:r>
              <a:rPr lang="tr-TR" sz="2400" dirty="0"/>
              <a:t> </a:t>
            </a:r>
            <a:r>
              <a:rPr lang="tr-TR" sz="2400" dirty="0" err="1"/>
              <a:t>hash’ini</a:t>
            </a:r>
            <a:r>
              <a:rPr lang="tr-TR" sz="2400" dirty="0"/>
              <a:t> alır.</a:t>
            </a:r>
          </a:p>
          <a:p>
            <a:endParaRPr lang="tr-TR" sz="2400" dirty="0"/>
          </a:p>
          <a:p>
            <a:r>
              <a:rPr lang="tr-TR" sz="2400" dirty="0" err="1"/>
              <a:t>Rebase</a:t>
            </a:r>
            <a:r>
              <a:rPr lang="tr-TR" sz="2400" dirty="0"/>
              <a:t>: </a:t>
            </a:r>
            <a:r>
              <a:rPr lang="tr-TR" sz="2400" dirty="0" err="1"/>
              <a:t>Merge</a:t>
            </a:r>
            <a:r>
              <a:rPr lang="tr-TR" sz="2400" dirty="0"/>
              <a:t> gibi birleştirme işlemi yapar. Farkı ise proje tarihçesi oluştururken ciddi farklar var. A ve B </a:t>
            </a:r>
            <a:r>
              <a:rPr lang="tr-TR" sz="2400" dirty="0" err="1"/>
              <a:t>branchlerini</a:t>
            </a:r>
            <a:r>
              <a:rPr lang="tr-TR" sz="2400" dirty="0"/>
              <a:t> birleştirmek istiyoruz. Birleştirirken A </a:t>
            </a:r>
            <a:r>
              <a:rPr lang="tr-TR" sz="2400" dirty="0" err="1"/>
              <a:t>branch’indeki</a:t>
            </a:r>
            <a:r>
              <a:rPr lang="tr-TR" sz="2400" dirty="0"/>
              <a:t> değişiklikleri sanki B </a:t>
            </a:r>
            <a:r>
              <a:rPr lang="tr-TR" sz="2400" dirty="0" err="1"/>
              <a:t>branch’inde</a:t>
            </a:r>
            <a:r>
              <a:rPr lang="tr-TR" sz="2400" dirty="0"/>
              <a:t> yapılmış gibi yeniden yazar. B dalının tarihçesinde sanki tüm değişiklikler bu dalda olmuş gibi gözükür.</a:t>
            </a:r>
          </a:p>
        </p:txBody>
      </p:sp>
    </p:spTree>
    <p:extLst>
      <p:ext uri="{BB962C8B-B14F-4D97-AF65-F5344CB8AC3E}">
        <p14:creationId xmlns:p14="http://schemas.microsoft.com/office/powerpoint/2010/main" val="1185200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31CE81E-C5D6-82FD-8609-F248BEA89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Semantic</a:t>
            </a:r>
            <a:r>
              <a:rPr lang="tr-TR" dirty="0"/>
              <a:t> </a:t>
            </a:r>
            <a:r>
              <a:rPr lang="tr-TR" dirty="0" err="1"/>
              <a:t>Non-semantic</a:t>
            </a:r>
            <a:r>
              <a:rPr lang="tr-TR" dirty="0"/>
              <a:t> farkları nelerdir?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F5F5A02-7DF7-456C-C3C9-CDE41FD897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tr-TR" sz="2400" dirty="0" err="1"/>
              <a:t>Semantic</a:t>
            </a:r>
            <a:r>
              <a:rPr lang="tr-TR" sz="2400" dirty="0"/>
              <a:t> elementler tarayıcı ve geliştirici için anlamı olan etiketler anlamına gelir. Biz </a:t>
            </a:r>
            <a:r>
              <a:rPr lang="tr-TR" sz="2400" dirty="0" err="1"/>
              <a:t>herşeyi</a:t>
            </a:r>
            <a:r>
              <a:rPr lang="tr-TR" sz="2400" dirty="0"/>
              <a:t> </a:t>
            </a:r>
            <a:r>
              <a:rPr lang="tr-TR" sz="2400" dirty="0" err="1"/>
              <a:t>non</a:t>
            </a:r>
            <a:r>
              <a:rPr lang="tr-TR" sz="2400" dirty="0"/>
              <a:t> </a:t>
            </a:r>
            <a:r>
              <a:rPr lang="tr-TR" sz="2400" dirty="0" err="1"/>
              <a:t>semantic</a:t>
            </a:r>
            <a:r>
              <a:rPr lang="tr-TR" sz="2400" dirty="0"/>
              <a:t> olan div ve </a:t>
            </a:r>
            <a:r>
              <a:rPr lang="tr-TR" sz="2400" dirty="0" err="1"/>
              <a:t>span</a:t>
            </a:r>
            <a:r>
              <a:rPr lang="tr-TR" sz="2400" dirty="0"/>
              <a:t> içine aldığımızda tarayıcı ve geliştirici için içine bakmadan pek anlam ifade etmezler. Kısaca </a:t>
            </a:r>
            <a:r>
              <a:rPr lang="tr-TR" sz="2400" dirty="0" err="1"/>
              <a:t>semantic</a:t>
            </a:r>
            <a:r>
              <a:rPr lang="tr-TR" sz="2400" dirty="0"/>
              <a:t> elementler anlamsal etiketlerdir.</a:t>
            </a:r>
          </a:p>
          <a:p>
            <a:r>
              <a:rPr lang="tr-TR" sz="2400" dirty="0" err="1"/>
              <a:t>Semantic</a:t>
            </a:r>
            <a:r>
              <a:rPr lang="tr-TR" sz="2400" dirty="0"/>
              <a:t> elemanlar;</a:t>
            </a:r>
          </a:p>
          <a:p>
            <a:pPr marL="457200" indent="-457200">
              <a:buFont typeface="+mj-lt"/>
              <a:buAutoNum type="arabicPeriod"/>
            </a:pPr>
            <a:r>
              <a:rPr lang="tr-TR" sz="2400" dirty="0" err="1">
                <a:highlight>
                  <a:srgbClr val="FFFF00"/>
                </a:highlight>
              </a:rPr>
              <a:t>Article</a:t>
            </a:r>
            <a:r>
              <a:rPr lang="tr-TR" sz="2400" dirty="0">
                <a:highlight>
                  <a:srgbClr val="FFFF00"/>
                </a:highlight>
              </a:rPr>
              <a:t>:</a:t>
            </a:r>
            <a:r>
              <a:rPr lang="tr-TR" sz="2400" dirty="0"/>
              <a:t> İçine bilgi ile ilgili </a:t>
            </a:r>
            <a:r>
              <a:rPr lang="tr-TR" sz="2400" dirty="0" err="1"/>
              <a:t>birşeyler</a:t>
            </a:r>
            <a:r>
              <a:rPr lang="tr-TR" sz="2400" dirty="0"/>
              <a:t> </a:t>
            </a:r>
            <a:r>
              <a:rPr lang="tr-TR" sz="2400" dirty="0" err="1"/>
              <a:t>yazıcağımız</a:t>
            </a:r>
            <a:r>
              <a:rPr lang="tr-TR" sz="2400" dirty="0"/>
              <a:t> zaman &lt;</a:t>
            </a:r>
            <a:r>
              <a:rPr lang="tr-TR" sz="2400" dirty="0" err="1"/>
              <a:t>article</a:t>
            </a:r>
            <a:r>
              <a:rPr lang="tr-TR" sz="2400" dirty="0"/>
              <a:t>&gt;&lt;/</a:t>
            </a:r>
            <a:r>
              <a:rPr lang="tr-TR" sz="2400" dirty="0" err="1"/>
              <a:t>article</a:t>
            </a:r>
            <a:r>
              <a:rPr lang="tr-TR" sz="2400" dirty="0"/>
              <a:t>&gt; etiketleri arasında yazmamız bizim için daha doğru olacaktır.</a:t>
            </a:r>
          </a:p>
          <a:p>
            <a:pPr marL="457200" indent="-457200">
              <a:buFont typeface="+mj-lt"/>
              <a:buAutoNum type="arabicPeriod"/>
            </a:pPr>
            <a:r>
              <a:rPr lang="tr-TR" sz="2400" dirty="0" err="1">
                <a:highlight>
                  <a:srgbClr val="FFFF00"/>
                </a:highlight>
              </a:rPr>
              <a:t>Header</a:t>
            </a:r>
            <a:r>
              <a:rPr lang="tr-TR" sz="2400" dirty="0">
                <a:highlight>
                  <a:srgbClr val="FFFF00"/>
                </a:highlight>
              </a:rPr>
              <a:t>:</a:t>
            </a:r>
            <a:r>
              <a:rPr lang="tr-TR" sz="2400" dirty="0"/>
              <a:t> Sayfa ve bölüm için giriş niteliği taşır. Genellikle linkleri kapsayan bölümdür. &lt;</a:t>
            </a:r>
            <a:r>
              <a:rPr lang="tr-TR" sz="2400" dirty="0" err="1"/>
              <a:t>header</a:t>
            </a:r>
            <a:r>
              <a:rPr lang="tr-TR" sz="2400" dirty="0"/>
              <a:t>&gt;&lt;/</a:t>
            </a:r>
            <a:r>
              <a:rPr lang="tr-TR" sz="2400" dirty="0" err="1"/>
              <a:t>header</a:t>
            </a:r>
            <a:r>
              <a:rPr lang="tr-TR" sz="2400" dirty="0"/>
              <a:t>&gt; etiketleri ile oluşturulur.</a:t>
            </a:r>
          </a:p>
          <a:p>
            <a:pPr marL="457200" indent="-457200">
              <a:buFont typeface="+mj-lt"/>
              <a:buAutoNum type="arabicPeriod"/>
            </a:pPr>
            <a:r>
              <a:rPr lang="tr-TR" sz="2400" dirty="0">
                <a:highlight>
                  <a:srgbClr val="FFFF00"/>
                </a:highlight>
              </a:rPr>
              <a:t>Main:</a:t>
            </a:r>
            <a:r>
              <a:rPr lang="tr-TR" sz="2400" dirty="0"/>
              <a:t>  Sayfanın asıl içerik bölümüdür. Sayfa içinde ne anlatılacak veya gösterilecekse bu bölümde olur. &lt;main&gt;&lt;/main&gt; </a:t>
            </a:r>
            <a:r>
              <a:rPr lang="tr-TR" sz="2400" dirty="0" err="1"/>
              <a:t>tagları</a:t>
            </a:r>
            <a:r>
              <a:rPr lang="tr-TR" sz="2400" dirty="0"/>
              <a:t> ile oluşturulur.</a:t>
            </a:r>
          </a:p>
          <a:p>
            <a:pPr marL="457200" indent="-457200">
              <a:buFont typeface="+mj-lt"/>
              <a:buAutoNum type="arabicPeriod"/>
            </a:pPr>
            <a:r>
              <a:rPr lang="tr-TR" sz="2400" dirty="0" err="1">
                <a:highlight>
                  <a:srgbClr val="FFFF00"/>
                </a:highlight>
              </a:rPr>
              <a:t>Nav</a:t>
            </a:r>
            <a:r>
              <a:rPr lang="tr-TR" sz="2400" dirty="0">
                <a:highlight>
                  <a:srgbClr val="FFFF00"/>
                </a:highlight>
              </a:rPr>
              <a:t>:</a:t>
            </a:r>
            <a:r>
              <a:rPr lang="tr-TR" sz="2400" dirty="0"/>
              <a:t> Linklerin olduğu bölümdür. Sayfa içerisindeki linkler genellikle bu bölüme yazılır. &lt;</a:t>
            </a:r>
            <a:r>
              <a:rPr lang="tr-TR" sz="2400" dirty="0" err="1"/>
              <a:t>nav</a:t>
            </a:r>
            <a:r>
              <a:rPr lang="tr-TR" sz="2400" dirty="0"/>
              <a:t>&gt;&lt;/</a:t>
            </a:r>
            <a:r>
              <a:rPr lang="tr-TR" sz="2400" dirty="0" err="1"/>
              <a:t>nav</a:t>
            </a:r>
            <a:r>
              <a:rPr lang="tr-TR" sz="2400" dirty="0"/>
              <a:t>&gt; şeklinde oluşturulur.</a:t>
            </a:r>
          </a:p>
          <a:p>
            <a:pPr marL="457200" indent="-457200">
              <a:buFont typeface="+mj-lt"/>
              <a:buAutoNum type="arabicPeriod"/>
            </a:pPr>
            <a:r>
              <a:rPr lang="tr-TR" sz="2400" dirty="0" err="1">
                <a:highlight>
                  <a:srgbClr val="FFFF00"/>
                </a:highlight>
              </a:rPr>
              <a:t>Section</a:t>
            </a:r>
            <a:r>
              <a:rPr lang="tr-TR" sz="2400" dirty="0">
                <a:highlight>
                  <a:srgbClr val="FFFF00"/>
                </a:highlight>
              </a:rPr>
              <a:t>:</a:t>
            </a:r>
            <a:r>
              <a:rPr lang="tr-TR" sz="2400" dirty="0"/>
              <a:t> Sayfa içi elementleri gruplamamızı sağlar. Bölüm oluşturur.&lt;</a:t>
            </a:r>
            <a:r>
              <a:rPr lang="tr-TR" sz="2400" dirty="0" err="1"/>
              <a:t>section</a:t>
            </a:r>
            <a:r>
              <a:rPr lang="tr-TR" sz="2400" dirty="0"/>
              <a:t>&gt;&lt;/</a:t>
            </a:r>
            <a:r>
              <a:rPr lang="tr-TR" sz="2400" dirty="0" err="1"/>
              <a:t>section</a:t>
            </a:r>
            <a:r>
              <a:rPr lang="tr-TR" sz="2400" dirty="0"/>
              <a:t>&gt; olarak kullanılır.</a:t>
            </a:r>
          </a:p>
          <a:p>
            <a:pPr marL="457200" indent="-457200">
              <a:buFont typeface="+mj-lt"/>
              <a:buAutoNum type="arabicPeriod"/>
            </a:pPr>
            <a:r>
              <a:rPr lang="tr-TR" sz="2400" dirty="0" err="1">
                <a:highlight>
                  <a:srgbClr val="FFFF00"/>
                </a:highlight>
              </a:rPr>
              <a:t>Details</a:t>
            </a:r>
            <a:r>
              <a:rPr lang="tr-TR" sz="2400" dirty="0">
                <a:highlight>
                  <a:srgbClr val="FFFF00"/>
                </a:highlight>
              </a:rPr>
              <a:t>:</a:t>
            </a:r>
            <a:r>
              <a:rPr lang="tr-TR" sz="2400" dirty="0"/>
              <a:t> Ayrıntılar bu bölüme yazılır. &lt;</a:t>
            </a:r>
            <a:r>
              <a:rPr lang="tr-TR" sz="2400" dirty="0" err="1"/>
              <a:t>details</a:t>
            </a:r>
            <a:r>
              <a:rPr lang="tr-TR" sz="2400" dirty="0"/>
              <a:t>&gt;&lt;/</a:t>
            </a:r>
            <a:r>
              <a:rPr lang="tr-TR" sz="2400" dirty="0" err="1"/>
              <a:t>details</a:t>
            </a:r>
            <a:r>
              <a:rPr lang="tr-TR" sz="2400" dirty="0"/>
              <a:t>&gt; şeklinde kullanılır.</a:t>
            </a:r>
          </a:p>
          <a:p>
            <a:pPr marL="457200" indent="-457200">
              <a:buFont typeface="+mj-lt"/>
              <a:buAutoNum type="arabicPeriod"/>
            </a:pPr>
            <a:r>
              <a:rPr lang="tr-TR" sz="2400" dirty="0">
                <a:highlight>
                  <a:srgbClr val="FFFF00"/>
                </a:highlight>
              </a:rPr>
              <a:t>Aside:</a:t>
            </a:r>
            <a:r>
              <a:rPr lang="tr-TR" sz="2400" dirty="0"/>
              <a:t> Yüzeysel olarak alakalı içerikler için kenar çubuğu görevi görmektedir. &lt;aside&gt;&lt;/aside&gt; olarak kullanılır.</a:t>
            </a:r>
          </a:p>
          <a:p>
            <a:pPr marL="457200" indent="-457200">
              <a:buFont typeface="+mj-lt"/>
              <a:buAutoNum type="arabicPeriod"/>
            </a:pPr>
            <a:r>
              <a:rPr lang="tr-TR" sz="2400" dirty="0" err="1">
                <a:highlight>
                  <a:srgbClr val="FFFF00"/>
                </a:highlight>
              </a:rPr>
              <a:t>Footer</a:t>
            </a:r>
            <a:r>
              <a:rPr lang="tr-TR" sz="2400" dirty="0"/>
              <a:t>: Bir web sayfasının en alt kısmında belli verilerin yazıldığı alt kısımları yazmak için kullanılır. &lt;</a:t>
            </a:r>
            <a:r>
              <a:rPr lang="tr-TR" sz="2400" dirty="0" err="1"/>
              <a:t>footer</a:t>
            </a:r>
            <a:r>
              <a:rPr lang="tr-TR" sz="2400" dirty="0"/>
              <a:t>&gt;&lt;/</a:t>
            </a:r>
            <a:r>
              <a:rPr lang="tr-TR" sz="2400" dirty="0" err="1"/>
              <a:t>footer</a:t>
            </a:r>
            <a:r>
              <a:rPr lang="tr-TR" sz="2400" dirty="0"/>
              <a:t>&gt; ile oluşturulur.</a:t>
            </a:r>
          </a:p>
          <a:p>
            <a:pPr marL="457200" indent="-457200">
              <a:buFont typeface="+mj-lt"/>
              <a:buAutoNum type="arabicPeriod"/>
            </a:pPr>
            <a:endParaRPr lang="tr-TR" sz="2000" dirty="0"/>
          </a:p>
          <a:p>
            <a:pPr marL="457200" indent="-457200">
              <a:buFont typeface="+mj-lt"/>
              <a:buAutoNum type="arabicPeriod"/>
            </a:pPr>
            <a:endParaRPr lang="tr-TR" sz="2000" dirty="0"/>
          </a:p>
          <a:p>
            <a:pPr marL="457200" indent="-457200">
              <a:buFont typeface="+mj-lt"/>
              <a:buAutoNum type="arabicPeriod"/>
            </a:pPr>
            <a:endParaRPr lang="tr-TR" sz="2000" dirty="0"/>
          </a:p>
          <a:p>
            <a:pPr marL="457200" indent="-457200">
              <a:buFont typeface="+mj-lt"/>
              <a:buAutoNum type="arabicPeriod"/>
            </a:pPr>
            <a:endParaRPr lang="tr-TR" sz="2000" dirty="0"/>
          </a:p>
          <a:p>
            <a:pPr marL="0" indent="0">
              <a:buNone/>
            </a:pPr>
            <a:endParaRPr lang="tr-TR" sz="2000" dirty="0"/>
          </a:p>
          <a:p>
            <a:pPr marL="0" indent="0">
              <a:buNone/>
            </a:pPr>
            <a:endParaRPr lang="tr-TR" sz="2000" dirty="0"/>
          </a:p>
          <a:p>
            <a:pPr marL="0" indent="0">
              <a:buNone/>
            </a:pPr>
            <a:endParaRPr lang="tr-TR" sz="2000" dirty="0"/>
          </a:p>
        </p:txBody>
      </p:sp>
    </p:spTree>
    <p:extLst>
      <p:ext uri="{BB962C8B-B14F-4D97-AF65-F5344CB8AC3E}">
        <p14:creationId xmlns:p14="http://schemas.microsoft.com/office/powerpoint/2010/main" val="3399394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3CA82D8-0139-6846-5BE5-1E63E0730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Jira</a:t>
            </a:r>
            <a:r>
              <a:rPr lang="tr-TR" dirty="0"/>
              <a:t> nedir?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986AB12-1045-5434-780E-BD879F62AF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0" i="0" dirty="0">
                <a:solidFill>
                  <a:srgbClr val="313131"/>
                </a:solidFill>
                <a:effectLst/>
                <a:latin typeface="PT Serif" panose="020B0604020202020204" pitchFamily="18" charset="-94"/>
              </a:rPr>
              <a:t>Hata izleme, sorun izleme, süreç ve proje yönetimi için kullanılan bir araçtır.</a:t>
            </a:r>
          </a:p>
          <a:p>
            <a:r>
              <a:rPr lang="tr-TR" b="0" i="0" dirty="0">
                <a:solidFill>
                  <a:srgbClr val="313131"/>
                </a:solidFill>
                <a:effectLst/>
                <a:latin typeface="PT Serif" panose="020A0603040505020204" pitchFamily="18" charset="-94"/>
              </a:rPr>
              <a:t>Kullanım kolaylığı, </a:t>
            </a:r>
            <a:r>
              <a:rPr lang="tr-TR" b="0" i="0" dirty="0" err="1">
                <a:solidFill>
                  <a:srgbClr val="313131"/>
                </a:solidFill>
                <a:effectLst/>
                <a:latin typeface="PT Serif" panose="020A0603040505020204" pitchFamily="18" charset="-94"/>
              </a:rPr>
              <a:t>stabilliği</a:t>
            </a:r>
            <a:r>
              <a:rPr lang="tr-TR" b="0" i="0" dirty="0">
                <a:solidFill>
                  <a:srgbClr val="313131"/>
                </a:solidFill>
                <a:effectLst/>
                <a:latin typeface="PT Serif" panose="020A0603040505020204" pitchFamily="18" charset="-94"/>
              </a:rPr>
              <a:t> ve </a:t>
            </a:r>
            <a:r>
              <a:rPr lang="tr-TR" b="0" i="0" dirty="0" err="1">
                <a:solidFill>
                  <a:srgbClr val="313131"/>
                </a:solidFill>
                <a:effectLst/>
                <a:latin typeface="PT Serif" panose="020A0603040505020204" pitchFamily="18" charset="-94"/>
              </a:rPr>
              <a:t>Agile</a:t>
            </a:r>
            <a:r>
              <a:rPr lang="tr-TR" b="0" i="0" dirty="0">
                <a:solidFill>
                  <a:srgbClr val="313131"/>
                </a:solidFill>
                <a:effectLst/>
                <a:latin typeface="PT Serif" panose="020A0603040505020204" pitchFamily="18" charset="-94"/>
              </a:rPr>
              <a:t> yöntemlerini desteklediği için yazılım sektörünün iş takibi araçları arasında üst sıralarda yer alıyor.</a:t>
            </a:r>
          </a:p>
          <a:p>
            <a:r>
              <a:rPr lang="tr-TR" dirty="0">
                <a:solidFill>
                  <a:srgbClr val="313131"/>
                </a:solidFill>
                <a:latin typeface="PT Serif" panose="020A0603040505020204" pitchFamily="18" charset="-94"/>
              </a:rPr>
              <a:t>JIRA </a:t>
            </a:r>
            <a:r>
              <a:rPr lang="tr-TR" dirty="0" err="1">
                <a:solidFill>
                  <a:srgbClr val="313131"/>
                </a:solidFill>
                <a:latin typeface="PT Serif" panose="020A0603040505020204" pitchFamily="18" charset="-94"/>
              </a:rPr>
              <a:t>Atlassian</a:t>
            </a:r>
            <a:r>
              <a:rPr lang="tr-TR" dirty="0">
                <a:solidFill>
                  <a:srgbClr val="313131"/>
                </a:solidFill>
                <a:latin typeface="PT Serif" panose="020A0603040505020204" pitchFamily="18" charset="-94"/>
              </a:rPr>
              <a:t> </a:t>
            </a:r>
            <a:r>
              <a:rPr lang="tr-TR" dirty="0" err="1">
                <a:solidFill>
                  <a:srgbClr val="313131"/>
                </a:solidFill>
                <a:latin typeface="PT Serif" panose="020A0603040505020204" pitchFamily="18" charset="-94"/>
              </a:rPr>
              <a:t>Inc</a:t>
            </a:r>
            <a:r>
              <a:rPr lang="tr-TR" dirty="0">
                <a:solidFill>
                  <a:srgbClr val="313131"/>
                </a:solidFill>
                <a:latin typeface="PT Serif" panose="020A0603040505020204" pitchFamily="18" charset="-94"/>
              </a:rPr>
              <a:t> tarafından geliştirilmiştir.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838861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4E5334E-9FCE-B36E-ACC5-97884B960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ASCII Ve Unicode nedir?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E56D471-E95B-5750-C72B-513C9A7082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000" dirty="0" err="1">
                <a:highlight>
                  <a:srgbClr val="FFFF00"/>
                </a:highlight>
              </a:rPr>
              <a:t>Ascii</a:t>
            </a:r>
            <a:r>
              <a:rPr lang="tr-TR" sz="2000" dirty="0">
                <a:highlight>
                  <a:srgbClr val="FFFF00"/>
                </a:highlight>
              </a:rPr>
              <a:t>:</a:t>
            </a:r>
            <a:r>
              <a:rPr lang="tr-TR" sz="2000" dirty="0"/>
              <a:t> Açılımı </a:t>
            </a:r>
            <a:r>
              <a:rPr lang="tr-TR" sz="2000" dirty="0" err="1"/>
              <a:t>American</a:t>
            </a:r>
            <a:r>
              <a:rPr lang="tr-TR" sz="2000" dirty="0"/>
              <a:t> Standard </a:t>
            </a:r>
            <a:r>
              <a:rPr lang="tr-TR" sz="2000" dirty="0" err="1"/>
              <a:t>Code</a:t>
            </a:r>
            <a:r>
              <a:rPr lang="tr-TR" sz="2000" dirty="0"/>
              <a:t> </a:t>
            </a:r>
            <a:r>
              <a:rPr lang="tr-TR" sz="2000" dirty="0" err="1"/>
              <a:t>for</a:t>
            </a:r>
            <a:r>
              <a:rPr lang="tr-TR" sz="2000" dirty="0"/>
              <a:t> Information </a:t>
            </a:r>
            <a:r>
              <a:rPr lang="tr-TR" sz="2000" dirty="0" err="1"/>
              <a:t>Interchange’dir</a:t>
            </a:r>
            <a:r>
              <a:rPr lang="tr-TR" sz="2000" dirty="0"/>
              <a:t>. İsminden de anlaşılacağı gibi bir standarttır.</a:t>
            </a:r>
          </a:p>
          <a:p>
            <a:r>
              <a:rPr lang="tr-TR" sz="2000" dirty="0"/>
              <a:t>Latin alfabesi üzerine kurulu 7 bitlik karakter kümesidir. Klavyede bulunan her bir karakterin </a:t>
            </a:r>
            <a:r>
              <a:rPr lang="tr-TR" sz="2000" dirty="0" err="1"/>
              <a:t>Ascii</a:t>
            </a:r>
            <a:r>
              <a:rPr lang="tr-TR" sz="2000" dirty="0"/>
              <a:t> karşılığı vardır.</a:t>
            </a:r>
          </a:p>
          <a:p>
            <a:r>
              <a:rPr lang="tr-TR" sz="2000" dirty="0">
                <a:highlight>
                  <a:srgbClr val="FFFF00"/>
                </a:highlight>
              </a:rPr>
              <a:t>Unicode:</a:t>
            </a:r>
            <a:r>
              <a:rPr lang="tr-TR" sz="2000" dirty="0"/>
              <a:t> Evrensel koddur. </a:t>
            </a:r>
            <a:r>
              <a:rPr lang="tr-TR" sz="20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Sistemin amacı farklı karakter kodlama</a:t>
            </a:r>
            <a:r>
              <a:rPr lang="tr-TR" sz="2000" dirty="0">
                <a:solidFill>
                  <a:srgbClr val="0645AD"/>
                </a:solidFill>
                <a:latin typeface="Arial" panose="020B0604020202020204" pitchFamily="34" charset="0"/>
              </a:rPr>
              <a:t> </a:t>
            </a:r>
            <a:r>
              <a:rPr lang="tr-TR" sz="20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sistemlerinin birbiriyle tutarlı çalışmasını ve dünyadaki tüm yazım sistemlerinden metinlerin bilgisayar ortamında tek bir standart altında temsil edilebilmesini sağlamaktır.</a:t>
            </a:r>
          </a:p>
          <a:p>
            <a:r>
              <a:rPr lang="tr-TR" sz="2000" dirty="0">
                <a:solidFill>
                  <a:srgbClr val="202122"/>
                </a:solidFill>
                <a:latin typeface="Arial" panose="020B0604020202020204" pitchFamily="34" charset="0"/>
              </a:rPr>
              <a:t>Her bir karaktere </a:t>
            </a:r>
            <a:r>
              <a:rPr lang="tr-TR" sz="2000" dirty="0" err="1">
                <a:solidFill>
                  <a:srgbClr val="202122"/>
                </a:solidFill>
                <a:latin typeface="Arial" panose="020B0604020202020204" pitchFamily="34" charset="0"/>
              </a:rPr>
              <a:t>ascii</a:t>
            </a:r>
            <a:r>
              <a:rPr lang="tr-TR" sz="2000" dirty="0">
                <a:solidFill>
                  <a:srgbClr val="202122"/>
                </a:solidFill>
                <a:latin typeface="Arial" panose="020B0604020202020204" pitchFamily="34" charset="0"/>
              </a:rPr>
              <a:t> değeri atayan bir endüstri </a:t>
            </a:r>
            <a:r>
              <a:rPr lang="tr-TR" sz="2000" dirty="0" err="1">
                <a:solidFill>
                  <a:srgbClr val="202122"/>
                </a:solidFill>
                <a:latin typeface="Arial" panose="020B0604020202020204" pitchFamily="34" charset="0"/>
              </a:rPr>
              <a:t>standartıdır</a:t>
            </a:r>
            <a:r>
              <a:rPr lang="tr-TR" sz="2000" dirty="0">
                <a:solidFill>
                  <a:srgbClr val="202122"/>
                </a:solidFill>
                <a:latin typeface="Arial" panose="020B0604020202020204" pitchFamily="34" charset="0"/>
              </a:rPr>
              <a:t>.</a:t>
            </a:r>
            <a:endParaRPr lang="tr-TR" sz="2000" dirty="0"/>
          </a:p>
        </p:txBody>
      </p:sp>
    </p:spTree>
    <p:extLst>
      <p:ext uri="{BB962C8B-B14F-4D97-AF65-F5344CB8AC3E}">
        <p14:creationId xmlns:p14="http://schemas.microsoft.com/office/powerpoint/2010/main" val="1595431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142350A-CC03-B939-6C5E-8E9A11BF1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Display:none</a:t>
            </a:r>
            <a:r>
              <a:rPr lang="tr-TR" dirty="0"/>
              <a:t> ve </a:t>
            </a:r>
            <a:r>
              <a:rPr lang="tr-TR" dirty="0" err="1"/>
              <a:t>Visibility:hidden</a:t>
            </a:r>
            <a:r>
              <a:rPr lang="tr-TR" dirty="0"/>
              <a:t> farkı nedir?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78F7E66-D47B-14B5-4921-26F0EFC25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000" dirty="0" err="1">
                <a:highlight>
                  <a:srgbClr val="FFFF00"/>
                </a:highlight>
              </a:rPr>
              <a:t>Display:none</a:t>
            </a:r>
            <a:r>
              <a:rPr lang="tr-TR" sz="2000" dirty="0"/>
              <a:t>; özelliği uygulanan elementi ve sayfada kapladığı boşluğu yok eder. Sayfa derlenirken element yokmuş gibi davranılır.</a:t>
            </a:r>
          </a:p>
          <a:p>
            <a:r>
              <a:rPr lang="tr-TR" sz="2000" dirty="0" err="1">
                <a:highlight>
                  <a:srgbClr val="FFFF00"/>
                </a:highlight>
              </a:rPr>
              <a:t>Visibility:hidden</a:t>
            </a:r>
            <a:r>
              <a:rPr lang="tr-TR" sz="2000" dirty="0"/>
              <a:t>; sadece elementi gizler. Element ve kapladığı boşluk durur.</a:t>
            </a:r>
          </a:p>
        </p:txBody>
      </p:sp>
    </p:spTree>
    <p:extLst>
      <p:ext uri="{BB962C8B-B14F-4D97-AF65-F5344CB8AC3E}">
        <p14:creationId xmlns:p14="http://schemas.microsoft.com/office/powerpoint/2010/main" val="895334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BB63D7F-1FBE-81E7-1222-0E24CDAB9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Box-</a:t>
            </a:r>
            <a:r>
              <a:rPr lang="tr-TR" dirty="0" err="1"/>
              <a:t>sizing</a:t>
            </a:r>
            <a:r>
              <a:rPr lang="tr-TR" dirty="0"/>
              <a:t> nedir?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26B6642-8547-0B76-A6B2-AB0674B3A6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000" dirty="0"/>
              <a:t>Her bir elementin kapladığı bir alan vardır. Kapladığı alan (</a:t>
            </a:r>
            <a:r>
              <a:rPr lang="tr-TR" sz="2000" dirty="0" err="1"/>
              <a:t>width</a:t>
            </a:r>
            <a:r>
              <a:rPr lang="tr-TR" sz="2000" dirty="0"/>
              <a:t>||</a:t>
            </a:r>
            <a:r>
              <a:rPr lang="tr-TR" sz="2000" dirty="0" err="1"/>
              <a:t>height</a:t>
            </a:r>
            <a:r>
              <a:rPr lang="tr-TR" sz="2000" dirty="0"/>
              <a:t>) + </a:t>
            </a:r>
            <a:r>
              <a:rPr lang="tr-TR" sz="2000" dirty="0" err="1"/>
              <a:t>padding</a:t>
            </a:r>
            <a:r>
              <a:rPr lang="tr-TR" sz="2000" dirty="0"/>
              <a:t> + </a:t>
            </a:r>
            <a:r>
              <a:rPr lang="tr-TR" sz="2000" dirty="0" err="1"/>
              <a:t>border</a:t>
            </a:r>
            <a:r>
              <a:rPr lang="tr-TR" sz="2000" dirty="0"/>
              <a:t>-size ‘</a:t>
            </a:r>
            <a:r>
              <a:rPr lang="tr-TR" sz="2000" dirty="0" err="1"/>
              <a:t>ın</a:t>
            </a:r>
            <a:r>
              <a:rPr lang="tr-TR" sz="2000" dirty="0"/>
              <a:t> toplamıdır. </a:t>
            </a:r>
          </a:p>
          <a:p>
            <a:r>
              <a:rPr lang="tr-TR" sz="2000" dirty="0"/>
              <a:t>Box-</a:t>
            </a:r>
            <a:r>
              <a:rPr lang="tr-TR" sz="2000" dirty="0" err="1"/>
              <a:t>sizing</a:t>
            </a:r>
            <a:r>
              <a:rPr lang="tr-TR" sz="2000" dirty="0"/>
              <a:t> özelliği ise genişlik ve yüksekliğin nasıl hesaplanacağını belirttiğimiz alandır.</a:t>
            </a:r>
          </a:p>
          <a:p>
            <a:r>
              <a:rPr lang="tr-TR" sz="2000" dirty="0"/>
              <a:t>Diyelim ki bir elementimizin border-size:10px, padding:20px olduğunu varsayalım.</a:t>
            </a:r>
          </a:p>
          <a:p>
            <a:r>
              <a:rPr lang="tr-TR" sz="2000" dirty="0">
                <a:highlight>
                  <a:srgbClr val="FFFF00"/>
                </a:highlight>
              </a:rPr>
              <a:t>Box-</a:t>
            </a:r>
            <a:r>
              <a:rPr lang="tr-TR" sz="2000" dirty="0" err="1">
                <a:highlight>
                  <a:srgbClr val="FFFF00"/>
                </a:highlight>
              </a:rPr>
              <a:t>sizing</a:t>
            </a:r>
            <a:r>
              <a:rPr lang="tr-TR" sz="2000" dirty="0">
                <a:highlight>
                  <a:srgbClr val="FFFF00"/>
                </a:highlight>
              </a:rPr>
              <a:t>: </a:t>
            </a:r>
            <a:r>
              <a:rPr lang="tr-TR" sz="2000" dirty="0" err="1">
                <a:highlight>
                  <a:srgbClr val="FFFF00"/>
                </a:highlight>
              </a:rPr>
              <a:t>border-box</a:t>
            </a:r>
            <a:r>
              <a:rPr lang="tr-TR" sz="2000" dirty="0"/>
              <a:t>; ve width:100px dersek; </a:t>
            </a:r>
            <a:r>
              <a:rPr lang="tr-TR" sz="2000" b="0" i="0" dirty="0">
                <a:solidFill>
                  <a:srgbClr val="FF0000"/>
                </a:solidFill>
                <a:effectLst/>
                <a:latin typeface="Poppins" panose="00000500000000000000" pitchFamily="2" charset="-94"/>
              </a:rPr>
              <a:t>elementin genişlik ve yüksekliğine </a:t>
            </a:r>
            <a:r>
              <a:rPr lang="tr-TR" sz="2000" b="0" i="0" dirty="0" err="1">
                <a:solidFill>
                  <a:srgbClr val="FF0000"/>
                </a:solidFill>
                <a:effectLst/>
                <a:latin typeface="Poppins" panose="00000500000000000000" pitchFamily="2" charset="-94"/>
              </a:rPr>
              <a:t>border</a:t>
            </a:r>
            <a:r>
              <a:rPr lang="tr-TR" sz="2000" b="0" i="0" dirty="0">
                <a:solidFill>
                  <a:srgbClr val="FF0000"/>
                </a:solidFill>
                <a:effectLst/>
                <a:latin typeface="Poppins" panose="00000500000000000000" pitchFamily="2" charset="-94"/>
              </a:rPr>
              <a:t> ve </a:t>
            </a:r>
            <a:r>
              <a:rPr lang="tr-TR" sz="2000" b="0" i="0" dirty="0" err="1">
                <a:solidFill>
                  <a:srgbClr val="FF0000"/>
                </a:solidFill>
                <a:effectLst/>
                <a:latin typeface="Poppins" panose="00000500000000000000" pitchFamily="2" charset="-94"/>
              </a:rPr>
              <a:t>padding</a:t>
            </a:r>
            <a:r>
              <a:rPr lang="tr-TR" sz="2000" b="0" i="0" dirty="0">
                <a:solidFill>
                  <a:srgbClr val="FF0000"/>
                </a:solidFill>
                <a:effectLst/>
                <a:latin typeface="Poppins" panose="00000500000000000000" pitchFamily="2" charset="-94"/>
              </a:rPr>
              <a:t> değerleri dahildir</a:t>
            </a:r>
            <a:r>
              <a:rPr lang="tr-TR" sz="2000" b="0" i="0" dirty="0">
                <a:solidFill>
                  <a:srgbClr val="666666"/>
                </a:solidFill>
                <a:effectLst/>
                <a:latin typeface="Poppins" panose="00000500000000000000" pitchFamily="2" charset="-94"/>
              </a:rPr>
              <a:t>. </a:t>
            </a:r>
            <a:r>
              <a:rPr lang="tr-TR" sz="2000" dirty="0"/>
              <a:t>10px </a:t>
            </a:r>
            <a:r>
              <a:rPr lang="tr-TR" sz="2000" dirty="0" err="1"/>
              <a:t>border</a:t>
            </a:r>
            <a:r>
              <a:rPr lang="tr-TR" sz="2000" dirty="0"/>
              <a:t>-size a gider, 20px </a:t>
            </a:r>
            <a:r>
              <a:rPr lang="tr-TR" sz="2000" dirty="0" err="1"/>
              <a:t>padding’e</a:t>
            </a:r>
            <a:r>
              <a:rPr lang="tr-TR" sz="2000" dirty="0"/>
              <a:t> gider ve geri kalan 70px </a:t>
            </a:r>
            <a:r>
              <a:rPr lang="tr-TR" sz="2000" dirty="0" err="1"/>
              <a:t>lik</a:t>
            </a:r>
            <a:r>
              <a:rPr lang="tr-TR" sz="2000" dirty="0"/>
              <a:t> alana içeriğimiz yerleşmek zorunda kalır.</a:t>
            </a:r>
          </a:p>
          <a:p>
            <a:r>
              <a:rPr lang="tr-TR" sz="2000" dirty="0">
                <a:highlight>
                  <a:srgbClr val="FFFF00"/>
                </a:highlight>
              </a:rPr>
              <a:t>Box-</a:t>
            </a:r>
            <a:r>
              <a:rPr lang="tr-TR" sz="2000" dirty="0" err="1">
                <a:highlight>
                  <a:srgbClr val="FFFF00"/>
                </a:highlight>
              </a:rPr>
              <a:t>sizing</a:t>
            </a:r>
            <a:r>
              <a:rPr lang="tr-TR" sz="2000" dirty="0">
                <a:highlight>
                  <a:srgbClr val="FFFF00"/>
                </a:highlight>
              </a:rPr>
              <a:t>: </a:t>
            </a:r>
            <a:r>
              <a:rPr lang="tr-TR" sz="2000" dirty="0" err="1">
                <a:highlight>
                  <a:srgbClr val="FFFF00"/>
                </a:highlight>
              </a:rPr>
              <a:t>content-box</a:t>
            </a:r>
            <a:r>
              <a:rPr lang="tr-TR" sz="2000" dirty="0">
                <a:highlight>
                  <a:srgbClr val="FFFF00"/>
                </a:highlight>
              </a:rPr>
              <a:t> </a:t>
            </a:r>
            <a:r>
              <a:rPr lang="tr-TR" sz="2000" dirty="0"/>
              <a:t>dersek; </a:t>
            </a:r>
            <a:r>
              <a:rPr lang="tr-TR" sz="2000" b="0" i="0" dirty="0">
                <a:solidFill>
                  <a:srgbClr val="FF0000"/>
                </a:solidFill>
                <a:effectLst/>
                <a:latin typeface="Poppins" panose="00000500000000000000" pitchFamily="2" charset="-94"/>
              </a:rPr>
              <a:t>elementin genişlik ve yüksekliğine </a:t>
            </a:r>
            <a:r>
              <a:rPr lang="tr-TR" sz="2000" b="0" i="0" dirty="0" err="1">
                <a:solidFill>
                  <a:srgbClr val="FF0000"/>
                </a:solidFill>
                <a:effectLst/>
                <a:latin typeface="Poppins" panose="00000500000000000000" pitchFamily="2" charset="-94"/>
              </a:rPr>
              <a:t>border</a:t>
            </a:r>
            <a:r>
              <a:rPr lang="tr-TR" sz="2000" b="0" i="0" dirty="0">
                <a:solidFill>
                  <a:srgbClr val="FF0000"/>
                </a:solidFill>
                <a:effectLst/>
                <a:latin typeface="Poppins" panose="00000500000000000000" pitchFamily="2" charset="-94"/>
              </a:rPr>
              <a:t> ve </a:t>
            </a:r>
            <a:r>
              <a:rPr lang="tr-TR" sz="2000" b="0" i="0" dirty="0" err="1">
                <a:solidFill>
                  <a:srgbClr val="FF0000"/>
                </a:solidFill>
                <a:effectLst/>
                <a:latin typeface="Poppins" panose="00000500000000000000" pitchFamily="2" charset="-94"/>
              </a:rPr>
              <a:t>padding</a:t>
            </a:r>
            <a:r>
              <a:rPr lang="tr-TR" sz="2000" b="0" i="0" dirty="0">
                <a:solidFill>
                  <a:srgbClr val="FF0000"/>
                </a:solidFill>
                <a:effectLst/>
                <a:latin typeface="Poppins" panose="00000500000000000000" pitchFamily="2" charset="-94"/>
              </a:rPr>
              <a:t> değerleri dahil değildir. </a:t>
            </a:r>
            <a:r>
              <a:rPr lang="tr-TR" sz="1800" dirty="0">
                <a:latin typeface="Poppins" panose="00000500000000000000" pitchFamily="2" charset="-94"/>
              </a:rPr>
              <a:t>Yani elementimiz 10px </a:t>
            </a:r>
            <a:r>
              <a:rPr lang="tr-TR" sz="1800" dirty="0" err="1">
                <a:latin typeface="Poppins" panose="00000500000000000000" pitchFamily="2" charset="-94"/>
              </a:rPr>
              <a:t>border</a:t>
            </a:r>
            <a:r>
              <a:rPr lang="tr-TR" sz="1800" dirty="0">
                <a:latin typeface="Poppins" panose="00000500000000000000" pitchFamily="2" charset="-94"/>
              </a:rPr>
              <a:t> + 20px </a:t>
            </a:r>
            <a:r>
              <a:rPr lang="tr-TR" sz="1800" dirty="0" err="1">
                <a:latin typeface="Poppins" panose="00000500000000000000" pitchFamily="2" charset="-94"/>
              </a:rPr>
              <a:t>padding</a:t>
            </a:r>
            <a:r>
              <a:rPr lang="tr-TR" sz="1800" dirty="0">
                <a:latin typeface="Poppins" panose="00000500000000000000" pitchFamily="2" charset="-94"/>
              </a:rPr>
              <a:t> + 100px içeriğe sahip olur. Toplamda kapladığı alan 130px olur.</a:t>
            </a:r>
            <a:endParaRPr lang="tr-TR" sz="1800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632562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A2324EE-7677-C91A-C89F-6B13F6392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Group</a:t>
            </a:r>
            <a:r>
              <a:rPr lang="tr-TR" dirty="0"/>
              <a:t> </a:t>
            </a:r>
            <a:r>
              <a:rPr lang="tr-TR" dirty="0" err="1"/>
              <a:t>selector</a:t>
            </a:r>
            <a:r>
              <a:rPr lang="tr-TR" dirty="0"/>
              <a:t> nedir?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83484C4-5A0D-8F28-2CED-10638C817C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tr-TR" sz="2000" b="0" i="0" dirty="0" err="1">
                <a:effectLst/>
                <a:latin typeface="Montserrat" panose="020B0604020202020204" pitchFamily="2" charset="-94"/>
              </a:rPr>
              <a:t>Css</a:t>
            </a:r>
            <a:r>
              <a:rPr lang="tr-TR" sz="2000" b="0" i="0" dirty="0">
                <a:effectLst/>
                <a:latin typeface="Montserrat" panose="020B0604020202020204" pitchFamily="2" charset="-94"/>
              </a:rPr>
              <a:t> de iç içe etiketlerimize </a:t>
            </a:r>
            <a:r>
              <a:rPr lang="tr-TR" sz="2000" b="0" i="0" dirty="0" err="1">
                <a:effectLst/>
                <a:latin typeface="Montserrat" panose="020B0604020202020204" pitchFamily="2" charset="-94"/>
              </a:rPr>
              <a:t>group</a:t>
            </a:r>
            <a:r>
              <a:rPr lang="tr-TR" sz="2000" b="0" i="0" dirty="0">
                <a:effectLst/>
                <a:latin typeface="Montserrat" panose="020B0604020202020204" pitchFamily="2" charset="-94"/>
              </a:rPr>
              <a:t> </a:t>
            </a:r>
            <a:r>
              <a:rPr lang="tr-TR" sz="2000" b="0" i="0" dirty="0" err="1">
                <a:effectLst/>
                <a:latin typeface="Montserrat" panose="020B0604020202020204" pitchFamily="2" charset="-94"/>
              </a:rPr>
              <a:t>selectorler</a:t>
            </a:r>
            <a:r>
              <a:rPr lang="tr-TR" sz="2000" b="0" i="0" dirty="0">
                <a:effectLst/>
                <a:latin typeface="Montserrat" panose="020B0604020202020204" pitchFamily="2" charset="-94"/>
              </a:rPr>
              <a:t> sayesinde rahatlıkla </a:t>
            </a:r>
            <a:r>
              <a:rPr lang="tr-TR" sz="2000" b="0" i="0" dirty="0" err="1">
                <a:effectLst/>
                <a:latin typeface="Montserrat" panose="020B0604020202020204" pitchFamily="2" charset="-94"/>
              </a:rPr>
              <a:t>css</a:t>
            </a:r>
            <a:r>
              <a:rPr lang="tr-TR" sz="2000" b="0" i="0" dirty="0">
                <a:effectLst/>
                <a:latin typeface="Montserrat" panose="020B0604020202020204" pitchFamily="2" charset="-94"/>
              </a:rPr>
              <a:t> verebiliriz.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tr-TR" sz="2000" b="0" i="0" dirty="0">
                <a:effectLst/>
                <a:latin typeface="Montserrat" panose="020B0604020202020204" pitchFamily="2" charset="-94"/>
              </a:rPr>
              <a:t>(*)    —&gt; Tüm etiketler 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tr-TR" sz="2000" b="0" i="0" dirty="0">
                <a:effectLst/>
                <a:latin typeface="Montserrat" panose="020B0604020202020204" pitchFamily="2" charset="-94"/>
              </a:rPr>
              <a:t>(p)    —&gt; Tüm p etiketleri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tr-TR" sz="2000" b="0" i="0" dirty="0">
                <a:effectLst/>
                <a:latin typeface="Montserrat" panose="020B0604020202020204" pitchFamily="2" charset="-94"/>
              </a:rPr>
              <a:t>(div p) —&gt; </a:t>
            </a:r>
            <a:r>
              <a:rPr lang="tr-TR" sz="2000" b="0" i="0" dirty="0" err="1">
                <a:effectLst/>
                <a:latin typeface="Montserrat" panose="020B0604020202020204" pitchFamily="2" charset="-94"/>
              </a:rPr>
              <a:t>Div</a:t>
            </a:r>
            <a:r>
              <a:rPr lang="tr-TR" sz="2000" b="0" i="0" dirty="0">
                <a:effectLst/>
                <a:latin typeface="Montserrat" panose="020B0604020202020204" pitchFamily="2" charset="-94"/>
              </a:rPr>
              <a:t> içindeki tüm p etiketleri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tr-TR" sz="2000" b="0" i="0" dirty="0">
                <a:effectLst/>
                <a:latin typeface="Montserrat" panose="020B0604020202020204" pitchFamily="2" charset="-94"/>
              </a:rPr>
              <a:t>(</a:t>
            </a:r>
            <a:r>
              <a:rPr lang="tr-TR" sz="2000" b="0" i="0" dirty="0" err="1">
                <a:effectLst/>
                <a:latin typeface="Montserrat" panose="020B0604020202020204" pitchFamily="2" charset="-94"/>
              </a:rPr>
              <a:t>div,p</a:t>
            </a:r>
            <a:r>
              <a:rPr lang="tr-TR" sz="2000" b="0" i="0" dirty="0">
                <a:effectLst/>
                <a:latin typeface="Montserrat" panose="020B0604020202020204" pitchFamily="2" charset="-94"/>
              </a:rPr>
              <a:t>) —&gt; Tüm div ve tüm p etiketleri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tr-TR" sz="2000" b="0" i="0" dirty="0">
                <a:effectLst/>
                <a:latin typeface="Montserrat" panose="020B0604020202020204" pitchFamily="2" charset="-94"/>
              </a:rPr>
              <a:t>div &gt; p) —&gt; Üst etiketi div olan tüm p etiketleri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tr-TR" sz="2000" b="0" i="0" dirty="0">
                <a:effectLst/>
                <a:latin typeface="Montserrat" panose="020B0604020202020204" pitchFamily="2" charset="-94"/>
              </a:rPr>
              <a:t>(p ~ div) —&gt; P ile aynı seviyede tüm div etiketleri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tr-TR" sz="2000" b="0" i="0" dirty="0">
                <a:effectLst/>
                <a:latin typeface="Montserrat" panose="020B0604020202020204" pitchFamily="2" charset="-94"/>
              </a:rPr>
              <a:t>(p + div) —&gt; P etiketinden sonra gelen aynı seviyedeki div etiketi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1505796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19C0AEB-FDA4-0175-8E2E-5EA61F398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Bootstrap</a:t>
            </a:r>
            <a:r>
              <a:rPr lang="tr-TR" dirty="0"/>
              <a:t> </a:t>
            </a:r>
            <a:r>
              <a:rPr lang="tr-TR" dirty="0" err="1"/>
              <a:t>Integrity</a:t>
            </a:r>
            <a:r>
              <a:rPr lang="tr-TR" dirty="0"/>
              <a:t> ve </a:t>
            </a:r>
            <a:r>
              <a:rPr lang="tr-TR" dirty="0" err="1"/>
              <a:t>Crossorigin</a:t>
            </a:r>
            <a:r>
              <a:rPr lang="tr-TR" dirty="0"/>
              <a:t> nedir?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A7C70F4-EE1D-8CAB-309E-F9BF16EECC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r-TR" sz="2400" dirty="0" err="1">
                <a:highlight>
                  <a:srgbClr val="FFFF00"/>
                </a:highlight>
              </a:rPr>
              <a:t>Integrity</a:t>
            </a:r>
            <a:r>
              <a:rPr lang="tr-TR" sz="2400" dirty="0">
                <a:highlight>
                  <a:srgbClr val="FFFF00"/>
                </a:highlight>
              </a:rPr>
              <a:t>:</a:t>
            </a:r>
            <a:r>
              <a:rPr lang="tr-TR" sz="2400" dirty="0"/>
              <a:t> Sunucudan gelen ve tarayıcıda çalışan sayfada kaynak değiştirilmişse kodun yüklenmediğinden emin olmak için tarayıcının kaynağı kontrol etmesine yardımcı olan bir mekanizma tanımlar.</a:t>
            </a:r>
          </a:p>
          <a:p>
            <a:pPr marL="0" indent="0">
              <a:buNone/>
            </a:pPr>
            <a:endParaRPr lang="tr-TR" sz="2400" dirty="0"/>
          </a:p>
          <a:p>
            <a:pPr marL="0" indent="0">
              <a:buNone/>
            </a:pPr>
            <a:r>
              <a:rPr lang="tr-TR" sz="2400" dirty="0" err="1">
                <a:highlight>
                  <a:srgbClr val="FFFF00"/>
                </a:highlight>
              </a:rPr>
              <a:t>Crossorigin</a:t>
            </a:r>
            <a:r>
              <a:rPr lang="tr-TR" sz="2400" dirty="0">
                <a:highlight>
                  <a:srgbClr val="FFFF00"/>
                </a:highlight>
              </a:rPr>
              <a:t>:</a:t>
            </a:r>
            <a:r>
              <a:rPr lang="tr-TR" sz="2400" dirty="0"/>
              <a:t> Aynı kaynaktan yüklenmediğinde artık SRI denetiminin gereği olan CORS kullanılarak bir istek yüklendiğinde mevcuttur.</a:t>
            </a:r>
          </a:p>
        </p:txBody>
      </p:sp>
    </p:spTree>
    <p:extLst>
      <p:ext uri="{BB962C8B-B14F-4D97-AF65-F5344CB8AC3E}">
        <p14:creationId xmlns:p14="http://schemas.microsoft.com/office/powerpoint/2010/main" val="10763508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AD87025-1073-5DA7-CE82-DE3934E52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Scrollspy</a:t>
            </a:r>
            <a:r>
              <a:rPr lang="tr-TR" dirty="0"/>
              <a:t> nedir ? 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0178AE8-9667-21B2-F548-F9B36722B7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400" b="0" i="0" dirty="0">
                <a:solidFill>
                  <a:srgbClr val="484848"/>
                </a:solidFill>
                <a:effectLst/>
                <a:latin typeface="Montserrat" panose="00000500000000000000" pitchFamily="2" charset="-94"/>
              </a:rPr>
              <a:t>Yatay </a:t>
            </a:r>
            <a:r>
              <a:rPr lang="tr-TR" sz="2400" b="1" i="0" dirty="0" err="1">
                <a:solidFill>
                  <a:srgbClr val="484848"/>
                </a:solidFill>
                <a:effectLst/>
                <a:latin typeface="Montserrat" panose="00000500000000000000" pitchFamily="2" charset="-94"/>
              </a:rPr>
              <a:t>scroll</a:t>
            </a:r>
            <a:r>
              <a:rPr lang="tr-TR" sz="2400" b="1" i="0" dirty="0">
                <a:solidFill>
                  <a:srgbClr val="484848"/>
                </a:solidFill>
                <a:effectLst/>
                <a:latin typeface="Montserrat" panose="00000500000000000000" pitchFamily="2" charset="-94"/>
              </a:rPr>
              <a:t> </a:t>
            </a:r>
            <a:r>
              <a:rPr lang="tr-TR" sz="2400" b="0" i="0" dirty="0">
                <a:solidFill>
                  <a:srgbClr val="484848"/>
                </a:solidFill>
                <a:effectLst/>
                <a:latin typeface="Montserrat" panose="00000500000000000000" pitchFamily="2" charset="-94"/>
              </a:rPr>
              <a:t>barı (kaydırma çubuğu) hareket ettirdiğimizde görüntülenen içerik ile ilişkili link etiketini aktif hale getirmek için kullanıyoruz.</a:t>
            </a:r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42413059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779</Words>
  <Application>Microsoft Office PowerPoint</Application>
  <PresentationFormat>Geniş ekran</PresentationFormat>
  <Paragraphs>56</Paragraphs>
  <Slides>10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Montserrat</vt:lpstr>
      <vt:lpstr>Poppins</vt:lpstr>
      <vt:lpstr>PT Serif</vt:lpstr>
      <vt:lpstr>Office Teması</vt:lpstr>
      <vt:lpstr>Lesson1 Homework</vt:lpstr>
      <vt:lpstr>Semantic Non-semantic farkları nelerdir?</vt:lpstr>
      <vt:lpstr>Jira nedir?</vt:lpstr>
      <vt:lpstr>ASCII Ve Unicode nedir?</vt:lpstr>
      <vt:lpstr>Display:none ve Visibility:hidden farkı nedir?</vt:lpstr>
      <vt:lpstr>Box-sizing nedir?</vt:lpstr>
      <vt:lpstr>Group selector nedir?</vt:lpstr>
      <vt:lpstr>Bootstrap Integrity ve Crossorigin nedir?</vt:lpstr>
      <vt:lpstr>Scrollspy nedir ? </vt:lpstr>
      <vt:lpstr>Fast-forward – Rebase arasındaki fark?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Lesson1 Homework</dc:title>
  <dc:creator>Mehmet Ardıç</dc:creator>
  <cp:lastModifiedBy>Mehmet Ardıç</cp:lastModifiedBy>
  <cp:revision>3</cp:revision>
  <dcterms:created xsi:type="dcterms:W3CDTF">2022-05-25T11:25:18Z</dcterms:created>
  <dcterms:modified xsi:type="dcterms:W3CDTF">2022-06-01T14:49:27Z</dcterms:modified>
</cp:coreProperties>
</file>