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1 Homework" id="{D8227818-882A-46C7-8CBE-32737F033B0C}">
          <p14:sldIdLst>
            <p14:sldId id="256"/>
            <p14:sldId id="257"/>
            <p14:sldId id="258"/>
            <p14:sldId id="259"/>
          </p14:sldIdLst>
        </p14:section>
        <p14:section name="Lesson2 Homework" id="{4B64E22D-22CA-4C7A-A85F-AC682518A1EF}">
          <p14:sldIdLst>
            <p14:sldId id="260"/>
            <p14:sldId id="261"/>
            <p14:sldId id="262"/>
          </p14:sldIdLst>
        </p14:section>
        <p14:section name="Lesson3 Homework" id="{F405CB77-46BF-431D-8FAF-4886F33E595A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1B7625-6BD1-094D-3F8F-0756A6D2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C627FE-F103-5791-1B0D-8F771BE55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B46DBC-0121-7706-3C2B-A0FE25D0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088FC8-AEE4-64CB-E8CE-98691460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180FD5-68CA-2585-315D-3E88186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8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BE90F4-1793-AD47-FFB7-9D0FC970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10FAF0-2311-E33F-D09F-35787FAB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A23B7A-CCB2-D927-D878-ED8F05DC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86E19C-9980-3B62-FFA7-0CD1F566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9BA804-F59F-89B0-51B4-0263942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0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54468A5-6977-7658-77A8-FCD67E557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1FD84C-246A-99FC-B02B-1E514BBA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449C1D-E1CA-8BF4-997F-AF54AFC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9F9CF4-C710-9858-6258-2CB4A6B0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50C8C5-2166-01CD-1288-95AC03F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8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1231C-E8B9-52EB-98BA-F45DB13A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20E30-3E03-904D-10A4-5886F2EF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DA44BD-7C27-D1E4-C1DF-A20FFB43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92D17E-F2F1-6385-532B-CB9DABC2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FF5551-A1F1-17A0-AD39-65F60762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93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94A31-6AF2-4DFB-55EC-1662AA25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8D2B8D-53EA-7B0E-276C-758350F4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AAB117-C9F1-92BF-331B-37872604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235B2-CF76-AD80-2031-E8B449FA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9AF083-E8E6-247C-C2AC-F94399D9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9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94385-2B3A-DF66-5BF1-B17417CF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ACB7C7-9877-F024-B3AD-B905C00E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DD98C25-6EB2-B068-067C-488F0C57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C547BE-76E7-F8B4-33E8-B960FA18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C7951E-0D44-EC76-05AD-EBC767C4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4F1BD5-C70C-2EE8-F6FF-CB400387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BE1945-4B6D-EA35-0A0D-173BD1FA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C879F7-6249-76B3-E491-D8C9FB3C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D25520-3A17-148C-971A-27E8DE9E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F7B9ED-B49A-44B4-E06A-9E4FDA208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4654AA4-A579-53FC-9880-5011F859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1A08FC2-AAB7-F064-BAED-EF2B284B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7037869-886F-70ED-1168-70B43621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9CE00FA-2184-81FA-AE5C-DCE69852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96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69B7CD-17BA-3A1E-446A-065606E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177F77-D933-1F50-25F7-DB9F656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CA8EB28-F7C5-6106-051B-45F000CD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44E22B-0EFB-9D78-2CF2-CBEE4F19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227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9952BD9-920D-D73F-5C55-E2000B93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A3C8ED-F8B7-CEEA-50F8-086A01C2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79BF6F-55D8-B3C3-069B-CB57FB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5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047940-8FF0-07E1-F51F-9C4396C6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A91AAE-F837-9EA4-D8D1-0759260C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806EA9-5F72-7780-93C4-F8411413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EF737B-8B04-994F-3ED5-6BFFE90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64BEB7-2B4C-8868-1A09-1F02199D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0D786D-78A7-9B71-1C95-4405EF6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1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DB5C1B-B0E3-75DE-C99E-76A5C0DF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87180AA-96F9-4968-1F7C-C87D0B6B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844AF18-A442-9CD5-49C5-ED3147A0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9CA5A2-D9BD-584A-7828-C19CCC1B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0450DD-9BAF-7F1D-28C4-E29BA2E5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5F7F03-D1A5-C85F-021F-DF62D56F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3D6EEC3-A844-DE09-80E2-2ED05C7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1B6314-4EEC-D237-4C0F-73C66E90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E03753-2400-A3AF-CD2A-A6FE17967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8FDA-3F50-4BD8-9920-4DC7AE6B014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F4644-C8E0-C1D5-DFD6-45E40573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4EFEC7-F167-E238-2136-B5D868A0F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57E-8DC4-4F65-8A72-37298A5DC6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6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5F30F-86BB-CD3F-1274-CAF370E5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tr-TR" dirty="0"/>
              <a:t>Lesson1 </a:t>
            </a:r>
            <a:r>
              <a:rPr lang="tr-TR" dirty="0" err="1"/>
              <a:t>Homework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9EBB1B-043B-EAF5-2843-1DDF34C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0488"/>
            <a:ext cx="9144000" cy="1655762"/>
          </a:xfrm>
        </p:spPr>
        <p:txBody>
          <a:bodyPr/>
          <a:lstStyle/>
          <a:p>
            <a:r>
              <a:rPr lang="tr-TR" dirty="0"/>
              <a:t>  </a:t>
            </a:r>
            <a:r>
              <a:rPr lang="tr-TR" dirty="0" err="1"/>
              <a:t>Semantic</a:t>
            </a:r>
            <a:r>
              <a:rPr lang="tr-TR" dirty="0"/>
              <a:t> – </a:t>
            </a:r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semantic</a:t>
            </a:r>
            <a:r>
              <a:rPr lang="tr-TR" dirty="0"/>
              <a:t> farkları nelerdir?, </a:t>
            </a:r>
            <a:r>
              <a:rPr lang="tr-TR" dirty="0" err="1"/>
              <a:t>Jira</a:t>
            </a:r>
            <a:r>
              <a:rPr lang="tr-TR" dirty="0"/>
              <a:t> nedir?,</a:t>
            </a:r>
          </a:p>
          <a:p>
            <a:r>
              <a:rPr lang="tr-TR" dirty="0"/>
              <a:t>ASCII nedir ?, Unicode nedir?</a:t>
            </a:r>
          </a:p>
        </p:txBody>
      </p:sp>
    </p:spTree>
    <p:extLst>
      <p:ext uri="{BB962C8B-B14F-4D97-AF65-F5344CB8AC3E}">
        <p14:creationId xmlns:p14="http://schemas.microsoft.com/office/powerpoint/2010/main" val="140222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E81E-C5D6-82FD-8609-F248BEA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Non-semantic</a:t>
            </a:r>
            <a:r>
              <a:rPr lang="tr-TR" dirty="0"/>
              <a:t> farkları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5F5A02-7DF7-456C-C3C9-CDE41FD8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400" dirty="0" err="1"/>
              <a:t>Semantic</a:t>
            </a:r>
            <a:r>
              <a:rPr lang="tr-TR" sz="2400" dirty="0"/>
              <a:t> elementler tarayıcı ve geliştirici için anlamı olan etiketler anlamına gelir. Biz </a:t>
            </a:r>
            <a:r>
              <a:rPr lang="tr-TR" sz="2400" dirty="0" err="1"/>
              <a:t>herşeyi</a:t>
            </a:r>
            <a:r>
              <a:rPr lang="tr-TR" sz="2400" dirty="0"/>
              <a:t> </a:t>
            </a:r>
            <a:r>
              <a:rPr lang="tr-TR" sz="2400" dirty="0" err="1"/>
              <a:t>non</a:t>
            </a:r>
            <a:r>
              <a:rPr lang="tr-TR" sz="2400" dirty="0"/>
              <a:t> </a:t>
            </a:r>
            <a:r>
              <a:rPr lang="tr-TR" sz="2400" dirty="0" err="1"/>
              <a:t>semantic</a:t>
            </a:r>
            <a:r>
              <a:rPr lang="tr-TR" sz="2400" dirty="0"/>
              <a:t> olan div ve </a:t>
            </a:r>
            <a:r>
              <a:rPr lang="tr-TR" sz="2400" dirty="0" err="1"/>
              <a:t>span</a:t>
            </a:r>
            <a:r>
              <a:rPr lang="tr-TR" sz="2400" dirty="0"/>
              <a:t> içine aldığımızda tarayıcı ve geliştirici için içine bakmadan pek anlam ifade etmezler. Kısaca </a:t>
            </a:r>
            <a:r>
              <a:rPr lang="tr-TR" sz="2400" dirty="0" err="1"/>
              <a:t>semantic</a:t>
            </a:r>
            <a:r>
              <a:rPr lang="tr-TR" sz="2400" dirty="0"/>
              <a:t> elementler anlamsal etiketlerdir.</a:t>
            </a:r>
          </a:p>
          <a:p>
            <a:r>
              <a:rPr lang="tr-TR" sz="2400" dirty="0" err="1"/>
              <a:t>Semantic</a:t>
            </a:r>
            <a:r>
              <a:rPr lang="tr-TR" sz="2400" dirty="0"/>
              <a:t> elemanlar;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Article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İçine bilgi ile ilgili </a:t>
            </a:r>
            <a:r>
              <a:rPr lang="tr-TR" sz="2400" dirty="0" err="1"/>
              <a:t>birşeyler</a:t>
            </a:r>
            <a:r>
              <a:rPr lang="tr-TR" sz="2400" dirty="0"/>
              <a:t> </a:t>
            </a:r>
            <a:r>
              <a:rPr lang="tr-TR" sz="2400" dirty="0" err="1"/>
              <a:t>yazıcağımız</a:t>
            </a:r>
            <a:r>
              <a:rPr lang="tr-TR" sz="2400" dirty="0"/>
              <a:t> zaman &lt;</a:t>
            </a:r>
            <a:r>
              <a:rPr lang="tr-TR" sz="2400" dirty="0" err="1"/>
              <a:t>article</a:t>
            </a:r>
            <a:r>
              <a:rPr lang="tr-TR" sz="2400" dirty="0"/>
              <a:t>&gt;&lt;/</a:t>
            </a:r>
            <a:r>
              <a:rPr lang="tr-TR" sz="2400" dirty="0" err="1"/>
              <a:t>article</a:t>
            </a:r>
            <a:r>
              <a:rPr lang="tr-TR" sz="2400" dirty="0"/>
              <a:t>&gt; etiketleri arasında yazmamız bizim için daha doğru olacaktır.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Header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Sayfa ve bölüm için giriş niteliği taşır. Genellikle linkleri kapsayan bölümdür. &lt;</a:t>
            </a:r>
            <a:r>
              <a:rPr lang="tr-TR" sz="2400" dirty="0" err="1"/>
              <a:t>header</a:t>
            </a:r>
            <a:r>
              <a:rPr lang="tr-TR" sz="2400" dirty="0"/>
              <a:t>&gt;&lt;/</a:t>
            </a:r>
            <a:r>
              <a:rPr lang="tr-TR" sz="2400" dirty="0" err="1"/>
              <a:t>header</a:t>
            </a:r>
            <a:r>
              <a:rPr lang="tr-TR" sz="2400" dirty="0"/>
              <a:t>&gt; etiketleri ile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highlight>
                  <a:srgbClr val="FFFF00"/>
                </a:highlight>
              </a:rPr>
              <a:t>Main:</a:t>
            </a:r>
            <a:r>
              <a:rPr lang="tr-TR" sz="2400" dirty="0"/>
              <a:t>  Sayfanın asıl içerik bölümüdür. Sayfa içinde ne anlatılacak veya gösterilecekse bu bölümde olur. &lt;main&gt;&lt;/main&gt; </a:t>
            </a:r>
            <a:r>
              <a:rPr lang="tr-TR" sz="2400" dirty="0" err="1"/>
              <a:t>tagları</a:t>
            </a:r>
            <a:r>
              <a:rPr lang="tr-TR" sz="2400" dirty="0"/>
              <a:t> ile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Nav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Linklerin olduğu bölümdür. Sayfa içerisindeki linkler genellikle bu bölüme yazılır. &lt;</a:t>
            </a:r>
            <a:r>
              <a:rPr lang="tr-TR" sz="2400" dirty="0" err="1"/>
              <a:t>nav</a:t>
            </a:r>
            <a:r>
              <a:rPr lang="tr-TR" sz="2400" dirty="0"/>
              <a:t>&gt;&lt;/</a:t>
            </a:r>
            <a:r>
              <a:rPr lang="tr-TR" sz="2400" dirty="0" err="1"/>
              <a:t>nav</a:t>
            </a:r>
            <a:r>
              <a:rPr lang="tr-TR" sz="2400" dirty="0"/>
              <a:t>&gt; şeklinde oluşturulur.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Section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Sayfa içi elementleri gruplamamızı sağlar. Bölüm oluşturur.&lt;</a:t>
            </a:r>
            <a:r>
              <a:rPr lang="tr-TR" sz="2400" dirty="0" err="1"/>
              <a:t>section</a:t>
            </a:r>
            <a:r>
              <a:rPr lang="tr-TR" sz="2400" dirty="0"/>
              <a:t>&gt;&lt;/</a:t>
            </a:r>
            <a:r>
              <a:rPr lang="tr-TR" sz="2400" dirty="0" err="1"/>
              <a:t>section</a:t>
            </a:r>
            <a:r>
              <a:rPr lang="tr-TR" sz="2400" dirty="0"/>
              <a:t>&gt; olarak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Details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Ayrıntılar bu bölüme yazılır. &lt;</a:t>
            </a:r>
            <a:r>
              <a:rPr lang="tr-TR" sz="2400" dirty="0" err="1"/>
              <a:t>details</a:t>
            </a:r>
            <a:r>
              <a:rPr lang="tr-TR" sz="2400" dirty="0"/>
              <a:t>&gt;&lt;/</a:t>
            </a:r>
            <a:r>
              <a:rPr lang="tr-TR" sz="2400" dirty="0" err="1"/>
              <a:t>details</a:t>
            </a:r>
            <a:r>
              <a:rPr lang="tr-TR" sz="2400" dirty="0"/>
              <a:t>&gt; şeklinde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>
                <a:highlight>
                  <a:srgbClr val="FFFF00"/>
                </a:highlight>
              </a:rPr>
              <a:t>Aside:</a:t>
            </a:r>
            <a:r>
              <a:rPr lang="tr-TR" sz="2400" dirty="0"/>
              <a:t> Yüzeysel olarak alakalı içerikler için kenar çubuğu görevi görmektedir. &lt;aside&gt;&lt;/aside&gt; olarak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highlight>
                  <a:srgbClr val="FFFF00"/>
                </a:highlight>
              </a:rPr>
              <a:t>Footer</a:t>
            </a:r>
            <a:r>
              <a:rPr lang="tr-TR" sz="2400" dirty="0"/>
              <a:t>: Bir web sayfasının en alt kısmında belli verilerin yazıldığı alt kısımları yazmak için kullanılır. &lt;</a:t>
            </a:r>
            <a:r>
              <a:rPr lang="tr-TR" sz="2400" dirty="0" err="1"/>
              <a:t>footer</a:t>
            </a:r>
            <a:r>
              <a:rPr lang="tr-TR" sz="2400" dirty="0"/>
              <a:t>&gt;&lt;/</a:t>
            </a:r>
            <a:r>
              <a:rPr lang="tr-TR" sz="2400" dirty="0" err="1"/>
              <a:t>footer</a:t>
            </a:r>
            <a:r>
              <a:rPr lang="tr-TR" sz="2400" dirty="0"/>
              <a:t>&gt; ile oluşturulur.</a:t>
            </a:r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457200" indent="-457200">
              <a:buFont typeface="+mj-lt"/>
              <a:buAutoNum type="arabicPeriod"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993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A82D8-0139-6846-5BE5-1E63E073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Jira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86AB12-1045-5434-780E-BD879F62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13131"/>
                </a:solidFill>
                <a:effectLst/>
                <a:latin typeface="PT Serif" panose="020B0604020202020204" pitchFamily="18" charset="-94"/>
              </a:rPr>
              <a:t>Hata izleme, sorun izleme, süreç ve proje yönetimi için kullanılan bir araçtır.</a:t>
            </a:r>
          </a:p>
          <a:p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Kullanım kolaylığı, </a:t>
            </a:r>
            <a:r>
              <a:rPr lang="tr-TR" b="0" i="0" dirty="0" err="1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stabilliği</a:t>
            </a:r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 ve </a:t>
            </a:r>
            <a:r>
              <a:rPr lang="tr-TR" b="0" i="0" dirty="0" err="1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Agile</a:t>
            </a:r>
            <a:r>
              <a:rPr lang="tr-TR" b="0" i="0" dirty="0">
                <a:solidFill>
                  <a:srgbClr val="313131"/>
                </a:solidFill>
                <a:effectLst/>
                <a:latin typeface="PT Serif" panose="020A0603040505020204" pitchFamily="18" charset="-94"/>
              </a:rPr>
              <a:t> yöntemlerini desteklediği için yazılım sektörünün iş takibi araçları arasında üst sıralarda yer alıyor.</a:t>
            </a:r>
          </a:p>
          <a:p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JIRA </a:t>
            </a:r>
            <a:r>
              <a:rPr lang="tr-TR" dirty="0" err="1">
                <a:solidFill>
                  <a:srgbClr val="313131"/>
                </a:solidFill>
                <a:latin typeface="PT Serif" panose="020A0603040505020204" pitchFamily="18" charset="-94"/>
              </a:rPr>
              <a:t>Atlassian</a:t>
            </a:r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 </a:t>
            </a:r>
            <a:r>
              <a:rPr lang="tr-TR" dirty="0" err="1">
                <a:solidFill>
                  <a:srgbClr val="313131"/>
                </a:solidFill>
                <a:latin typeface="PT Serif" panose="020A0603040505020204" pitchFamily="18" charset="-94"/>
              </a:rPr>
              <a:t>Inc</a:t>
            </a:r>
            <a:r>
              <a:rPr lang="tr-TR" dirty="0">
                <a:solidFill>
                  <a:srgbClr val="313131"/>
                </a:solidFill>
                <a:latin typeface="PT Serif" panose="020A0603040505020204" pitchFamily="18" charset="-94"/>
              </a:rPr>
              <a:t> tarafından geliştirilmiştir.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88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E5334E-9FCE-B36E-ACC5-97884B9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ASCII Ve Unicode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56D471-E95B-5750-C72B-513C9A70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Ascii</a:t>
            </a:r>
            <a:r>
              <a:rPr lang="tr-TR" sz="2000" dirty="0">
                <a:highlight>
                  <a:srgbClr val="FFFF00"/>
                </a:highlight>
              </a:rPr>
              <a:t>:</a:t>
            </a:r>
            <a:r>
              <a:rPr lang="tr-TR" sz="2000" dirty="0"/>
              <a:t> Açılımı </a:t>
            </a:r>
            <a:r>
              <a:rPr lang="tr-TR" sz="2000" dirty="0" err="1"/>
              <a:t>American</a:t>
            </a:r>
            <a:r>
              <a:rPr lang="tr-TR" sz="2000" dirty="0"/>
              <a:t> Standard </a:t>
            </a:r>
            <a:r>
              <a:rPr lang="tr-TR" sz="2000" dirty="0" err="1"/>
              <a:t>Code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Information </a:t>
            </a:r>
            <a:r>
              <a:rPr lang="tr-TR" sz="2000" dirty="0" err="1"/>
              <a:t>Interchange’dir</a:t>
            </a:r>
            <a:r>
              <a:rPr lang="tr-TR" sz="2000" dirty="0"/>
              <a:t>. İsminden de anlaşılacağı gibi bir standarttır.</a:t>
            </a:r>
          </a:p>
          <a:p>
            <a:r>
              <a:rPr lang="tr-TR" sz="2000" dirty="0"/>
              <a:t>Latin alfabesi üzerine kurulu 7 bitlik karakter kümesidir. Klavyede bulunan her bir karakterin </a:t>
            </a:r>
            <a:r>
              <a:rPr lang="tr-TR" sz="2000" dirty="0" err="1"/>
              <a:t>Ascii</a:t>
            </a:r>
            <a:r>
              <a:rPr lang="tr-TR" sz="2000" dirty="0"/>
              <a:t> karşılığı vardır.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Unicode:</a:t>
            </a:r>
            <a:r>
              <a:rPr lang="tr-TR" sz="2000" dirty="0"/>
              <a:t> Evrensel koddur. </a:t>
            </a:r>
            <a:r>
              <a:rPr lang="tr-T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Sistemin amacı farklı karakter kodlama</a:t>
            </a:r>
            <a:r>
              <a:rPr lang="tr-TR" sz="2000" dirty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tr-T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sistemlerinin birbiriyle tutarlı çalışmasını ve dünyadaki tüm yazım sistemlerinden metinlerin bilgisayar ortamında tek bir standart altında temsil edilebilmesini sağlamaktır.</a:t>
            </a:r>
          </a:p>
          <a:p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Her bir karaktere </a:t>
            </a:r>
            <a:r>
              <a:rPr lang="tr-T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ascii</a:t>
            </a:r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 değeri atayan bir endüstri </a:t>
            </a:r>
            <a:r>
              <a:rPr lang="tr-TR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standartıdır</a:t>
            </a:r>
            <a:r>
              <a:rPr lang="tr-TR" sz="20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543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42350A-CC03-B939-6C5E-8E9A11B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Display:none</a:t>
            </a:r>
            <a:r>
              <a:rPr lang="tr-TR" dirty="0"/>
              <a:t> ve </a:t>
            </a:r>
            <a:r>
              <a:rPr lang="tr-TR" dirty="0" err="1"/>
              <a:t>Visibility:hidden</a:t>
            </a:r>
            <a:r>
              <a:rPr lang="tr-TR" dirty="0"/>
              <a:t> farkı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8F7E66-D47B-14B5-4921-26F0EFC2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Display:none</a:t>
            </a:r>
            <a:r>
              <a:rPr lang="tr-TR" sz="2000" dirty="0"/>
              <a:t>; özelliği uygulanan elementi ve sayfada kapladığı boşluğu yok eder. Sayfa derlenirken element yokmuş gibi davranılır.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Visibility:hidden</a:t>
            </a:r>
            <a:r>
              <a:rPr lang="tr-TR" sz="2000" dirty="0"/>
              <a:t>; sadece elementi gizler. Element ve kapladığı boşluk durur.</a:t>
            </a:r>
          </a:p>
        </p:txBody>
      </p:sp>
    </p:spTree>
    <p:extLst>
      <p:ext uri="{BB962C8B-B14F-4D97-AF65-F5344CB8AC3E}">
        <p14:creationId xmlns:p14="http://schemas.microsoft.com/office/powerpoint/2010/main" val="8953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B63D7F-1FBE-81E7-1222-0E24CDAB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Box-</a:t>
            </a:r>
            <a:r>
              <a:rPr lang="tr-TR" dirty="0" err="1"/>
              <a:t>sizing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6B6642-8547-0B76-A6B2-AB0674B3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Her bir elementin kapladığı bir alan vardır. Kapladığı alan (</a:t>
            </a:r>
            <a:r>
              <a:rPr lang="tr-TR" sz="2000" dirty="0" err="1"/>
              <a:t>width</a:t>
            </a:r>
            <a:r>
              <a:rPr lang="tr-TR" sz="2000" dirty="0"/>
              <a:t>||</a:t>
            </a:r>
            <a:r>
              <a:rPr lang="tr-TR" sz="2000" dirty="0" err="1"/>
              <a:t>height</a:t>
            </a:r>
            <a:r>
              <a:rPr lang="tr-TR" sz="2000" dirty="0"/>
              <a:t>) + </a:t>
            </a:r>
            <a:r>
              <a:rPr lang="tr-TR" sz="2000" dirty="0" err="1"/>
              <a:t>padding</a:t>
            </a:r>
            <a:r>
              <a:rPr lang="tr-TR" sz="2000" dirty="0"/>
              <a:t> + </a:t>
            </a:r>
            <a:r>
              <a:rPr lang="tr-TR" sz="2000" dirty="0" err="1"/>
              <a:t>border</a:t>
            </a:r>
            <a:r>
              <a:rPr lang="tr-TR" sz="2000" dirty="0"/>
              <a:t>-size ‘</a:t>
            </a:r>
            <a:r>
              <a:rPr lang="tr-TR" sz="2000" dirty="0" err="1"/>
              <a:t>ın</a:t>
            </a:r>
            <a:r>
              <a:rPr lang="tr-TR" sz="2000" dirty="0"/>
              <a:t> toplamıdır. </a:t>
            </a:r>
          </a:p>
          <a:p>
            <a:r>
              <a:rPr lang="tr-TR" sz="2000" dirty="0"/>
              <a:t>Box-</a:t>
            </a:r>
            <a:r>
              <a:rPr lang="tr-TR" sz="2000" dirty="0" err="1"/>
              <a:t>sizing</a:t>
            </a:r>
            <a:r>
              <a:rPr lang="tr-TR" sz="2000" dirty="0"/>
              <a:t> özelliği ise genişlik ve yüksekliğin nasıl hesaplanacağını belirttiğimiz alandır.</a:t>
            </a:r>
          </a:p>
          <a:p>
            <a:r>
              <a:rPr lang="tr-TR" sz="2000" dirty="0"/>
              <a:t>Diyelim ki bir elementimizin border-size:10px, padding:20px olduğunu varsayalım.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Box-</a:t>
            </a:r>
            <a:r>
              <a:rPr lang="tr-TR" sz="2000" dirty="0" err="1">
                <a:highlight>
                  <a:srgbClr val="FFFF00"/>
                </a:highlight>
              </a:rPr>
              <a:t>sizing</a:t>
            </a:r>
            <a:r>
              <a:rPr lang="tr-TR" sz="2000" dirty="0">
                <a:highlight>
                  <a:srgbClr val="FFFF00"/>
                </a:highlight>
              </a:rPr>
              <a:t>: </a:t>
            </a:r>
            <a:r>
              <a:rPr lang="tr-TR" sz="2000" dirty="0" err="1">
                <a:highlight>
                  <a:srgbClr val="FFFF00"/>
                </a:highlight>
              </a:rPr>
              <a:t>border-box</a:t>
            </a:r>
            <a:r>
              <a:rPr lang="tr-TR" sz="2000" dirty="0"/>
              <a:t>; ve width:100px dersek; 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elementin genişlik ve yüksekliğine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border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ve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padding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değerleri dahildir</a:t>
            </a:r>
            <a:r>
              <a:rPr lang="tr-TR" sz="2000" b="0" i="0" dirty="0">
                <a:solidFill>
                  <a:srgbClr val="666666"/>
                </a:solidFill>
                <a:effectLst/>
                <a:latin typeface="Poppins" panose="00000500000000000000" pitchFamily="2" charset="-94"/>
              </a:rPr>
              <a:t>. </a:t>
            </a:r>
            <a:r>
              <a:rPr lang="tr-TR" sz="2000" dirty="0"/>
              <a:t>10px </a:t>
            </a:r>
            <a:r>
              <a:rPr lang="tr-TR" sz="2000" dirty="0" err="1"/>
              <a:t>border</a:t>
            </a:r>
            <a:r>
              <a:rPr lang="tr-TR" sz="2000" dirty="0"/>
              <a:t>-size a gider, 20px </a:t>
            </a:r>
            <a:r>
              <a:rPr lang="tr-TR" sz="2000" dirty="0" err="1"/>
              <a:t>padding’e</a:t>
            </a:r>
            <a:r>
              <a:rPr lang="tr-TR" sz="2000" dirty="0"/>
              <a:t> gider ve geri kalan 70px </a:t>
            </a:r>
            <a:r>
              <a:rPr lang="tr-TR" sz="2000" dirty="0" err="1"/>
              <a:t>lik</a:t>
            </a:r>
            <a:r>
              <a:rPr lang="tr-TR" sz="2000" dirty="0"/>
              <a:t> alana içeriğimiz yerleşmek zorunda kalır.</a:t>
            </a:r>
          </a:p>
          <a:p>
            <a:r>
              <a:rPr lang="tr-TR" sz="2000" dirty="0">
                <a:highlight>
                  <a:srgbClr val="FFFF00"/>
                </a:highlight>
              </a:rPr>
              <a:t>Box-</a:t>
            </a:r>
            <a:r>
              <a:rPr lang="tr-TR" sz="2000" dirty="0" err="1">
                <a:highlight>
                  <a:srgbClr val="FFFF00"/>
                </a:highlight>
              </a:rPr>
              <a:t>sizing</a:t>
            </a:r>
            <a:r>
              <a:rPr lang="tr-TR" sz="2000" dirty="0">
                <a:highlight>
                  <a:srgbClr val="FFFF00"/>
                </a:highlight>
              </a:rPr>
              <a:t>: </a:t>
            </a:r>
            <a:r>
              <a:rPr lang="tr-TR" sz="2000" dirty="0" err="1">
                <a:highlight>
                  <a:srgbClr val="FFFF00"/>
                </a:highlight>
              </a:rPr>
              <a:t>content-box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/>
              <a:t>dersek; 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elementin genişlik ve yüksekliğine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border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ve </a:t>
            </a:r>
            <a:r>
              <a:rPr lang="tr-TR" sz="2000" b="0" i="0" dirty="0" err="1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padding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Poppins" panose="00000500000000000000" pitchFamily="2" charset="-94"/>
              </a:rPr>
              <a:t> değerleri dahil değildir. </a:t>
            </a:r>
            <a:r>
              <a:rPr lang="tr-TR" sz="1800" dirty="0">
                <a:latin typeface="Poppins" panose="00000500000000000000" pitchFamily="2" charset="-94"/>
              </a:rPr>
              <a:t>Yani elementimiz 10px </a:t>
            </a:r>
            <a:r>
              <a:rPr lang="tr-TR" sz="1800" dirty="0" err="1">
                <a:latin typeface="Poppins" panose="00000500000000000000" pitchFamily="2" charset="-94"/>
              </a:rPr>
              <a:t>border</a:t>
            </a:r>
            <a:r>
              <a:rPr lang="tr-TR" sz="1800" dirty="0">
                <a:latin typeface="Poppins" panose="00000500000000000000" pitchFamily="2" charset="-94"/>
              </a:rPr>
              <a:t> + 20px </a:t>
            </a:r>
            <a:r>
              <a:rPr lang="tr-TR" sz="1800" dirty="0" err="1">
                <a:latin typeface="Poppins" panose="00000500000000000000" pitchFamily="2" charset="-94"/>
              </a:rPr>
              <a:t>padding</a:t>
            </a:r>
            <a:r>
              <a:rPr lang="tr-TR" sz="1800" dirty="0">
                <a:latin typeface="Poppins" panose="00000500000000000000" pitchFamily="2" charset="-94"/>
              </a:rPr>
              <a:t> + 100px içeriğe sahip olur. Toplamda kapladığı alan 130px olur.</a:t>
            </a: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25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2324EE-7677-C91A-C89F-6B13F639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selector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3484C4-5A0D-8F28-2CED-10638C81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 err="1">
                <a:effectLst/>
                <a:latin typeface="Montserrat" panose="020B0604020202020204" pitchFamily="2" charset="-94"/>
              </a:rPr>
              <a:t>Css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de iç içe etiketlerimize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group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selectorler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sayesinde rahatlıkla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css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verebiliriz.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(*)    —&gt; Tüm etiketler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(p)    —&gt;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(div p) —&gt; 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Div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 içindeki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</a:t>
            </a:r>
            <a:r>
              <a:rPr lang="tr-TR" sz="2000" b="0" i="0" dirty="0" err="1">
                <a:effectLst/>
                <a:latin typeface="Montserrat" panose="020B0604020202020204" pitchFamily="2" charset="-94"/>
              </a:rPr>
              <a:t>div,p</a:t>
            </a:r>
            <a:r>
              <a:rPr lang="tr-TR" sz="2000" b="0" i="0" dirty="0">
                <a:effectLst/>
                <a:latin typeface="Montserrat" panose="020B0604020202020204" pitchFamily="2" charset="-94"/>
              </a:rPr>
              <a:t>) —&gt; Tüm div ve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div &gt; p) —&gt; Üst etiketi div olan tüm p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 ~ div) —&gt; P ile aynı seviyede tüm div etiketleri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000" b="0" i="0" dirty="0">
                <a:effectLst/>
                <a:latin typeface="Montserrat" panose="020B0604020202020204" pitchFamily="2" charset="-94"/>
              </a:rPr>
              <a:t>(p + div) —&gt; P etiketinden sonra gelen aynı seviyedeki div etiketi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05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9C0AEB-FDA4-0175-8E2E-5EA61F39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Integrity</a:t>
            </a:r>
            <a:r>
              <a:rPr lang="tr-TR" dirty="0"/>
              <a:t> ve </a:t>
            </a:r>
            <a:r>
              <a:rPr lang="tr-TR" dirty="0" err="1"/>
              <a:t>Crossorigin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C70F4-EE1D-8CAB-309E-F9BF16EE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>
                <a:highlight>
                  <a:srgbClr val="FFFF00"/>
                </a:highlight>
              </a:rPr>
              <a:t>Integrity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Sunucudan gelen ve tarayıcıda çalışan sayfada kaynak değiştirilmişse kodun yüklenmediğinden emin olmak için tarayıcının kaynağı kontrol etmesine yardımcı olan bir mekanizma tanımlar.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err="1">
                <a:highlight>
                  <a:srgbClr val="FFFF00"/>
                </a:highlight>
              </a:rPr>
              <a:t>Crossorigin</a:t>
            </a:r>
            <a:r>
              <a:rPr lang="tr-TR" sz="2400" dirty="0">
                <a:highlight>
                  <a:srgbClr val="FFFF00"/>
                </a:highlight>
              </a:rPr>
              <a:t>:</a:t>
            </a:r>
            <a:r>
              <a:rPr lang="tr-TR" sz="2400" dirty="0"/>
              <a:t> Aynı kaynaktan yüklenmediğinde artık SRI denetiminin gereği olan CORS kullanılarak bir istek yüklendiğinde mevcuttur.</a:t>
            </a:r>
          </a:p>
        </p:txBody>
      </p:sp>
    </p:spTree>
    <p:extLst>
      <p:ext uri="{BB962C8B-B14F-4D97-AF65-F5344CB8AC3E}">
        <p14:creationId xmlns:p14="http://schemas.microsoft.com/office/powerpoint/2010/main" val="10763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D87025-1073-5DA7-CE82-DE3934E5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Scrollspy</a:t>
            </a:r>
            <a:r>
              <a:rPr lang="tr-TR" dirty="0"/>
              <a:t> nedir ?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178AE8-9667-21B2-F548-F9B36722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0" i="0" dirty="0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Yatay </a:t>
            </a:r>
            <a:r>
              <a:rPr lang="tr-TR" sz="2400" b="1" i="0" dirty="0" err="1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scroll</a:t>
            </a:r>
            <a:r>
              <a:rPr lang="tr-TR" sz="2400" b="1" i="0" dirty="0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 </a:t>
            </a:r>
            <a:r>
              <a:rPr lang="tr-TR" sz="2400" b="0" i="0" dirty="0">
                <a:solidFill>
                  <a:srgbClr val="484848"/>
                </a:solidFill>
                <a:effectLst/>
                <a:latin typeface="Montserrat" panose="00000500000000000000" pitchFamily="2" charset="-94"/>
              </a:rPr>
              <a:t>barı (kaydırma çubuğu) hareket ettirdiğimizde görüntülenen içerik ile ilişkili link etiketini aktif hale getirmek için kullanıyoruz.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413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693</Words>
  <Application>Microsoft Office PowerPoint</Application>
  <PresentationFormat>Geniş ekran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Poppins</vt:lpstr>
      <vt:lpstr>PT Serif</vt:lpstr>
      <vt:lpstr>Office Teması</vt:lpstr>
      <vt:lpstr>Lesson1 Homework</vt:lpstr>
      <vt:lpstr>Semantic Non-semantic farkları nelerdir?</vt:lpstr>
      <vt:lpstr>Jira nedir?</vt:lpstr>
      <vt:lpstr>ASCII Ve Unicode nedir?</vt:lpstr>
      <vt:lpstr>Display:none ve Visibility:hidden farkı nedir?</vt:lpstr>
      <vt:lpstr>Box-sizing nedir?</vt:lpstr>
      <vt:lpstr>Group selector nedir?</vt:lpstr>
      <vt:lpstr>Bootstrap Integrity ve Crossorigin nedir?</vt:lpstr>
      <vt:lpstr>Scrollspy nedir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Lesson1 Homework</dc:title>
  <dc:creator>Mehmet Ardıç</dc:creator>
  <cp:lastModifiedBy>Mehmet Ardıç</cp:lastModifiedBy>
  <cp:revision>2</cp:revision>
  <dcterms:created xsi:type="dcterms:W3CDTF">2022-05-25T11:25:18Z</dcterms:created>
  <dcterms:modified xsi:type="dcterms:W3CDTF">2022-05-30T14:39:34Z</dcterms:modified>
</cp:coreProperties>
</file>