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mantic, Non semantic, Jira, Ascii, Unicode" id="{D8227818-882A-46C7-8CBE-32737F033B0C}">
          <p14:sldIdLst>
            <p14:sldId id="256"/>
            <p14:sldId id="257"/>
            <p14:sldId id="258"/>
            <p14:sldId id="259"/>
          </p14:sldIdLst>
        </p14:section>
        <p14:section name="Display Visibility Farkı" id="{4B64E22D-22CA-4C7A-A85F-AC682518A1EF}">
          <p14:sldIdLst>
            <p14:sldId id="260"/>
            <p14:sldId id="261"/>
            <p14:sldId id="262"/>
          </p14:sldIdLst>
        </p14:section>
        <p14:section name="Integrity, Crossorigin, Scrollspy" id="{F405CB77-46BF-431D-8FAF-4886F33E595A}">
          <p14:sldIdLst>
            <p14:sldId id="263"/>
            <p14:sldId id="264"/>
          </p14:sldIdLst>
        </p14:section>
        <p14:section name="Fast-forward ve Rebase" id="{8104C5CA-9CBD-4B62-8FB5-9836360661DE}">
          <p14:sldIdLst>
            <p14:sldId id="265"/>
            <p14:sldId id="267"/>
          </p14:sldIdLst>
        </p14:section>
        <p14:section name="Library ve Framework farkı" id="{2DA88E15-2E4F-4060-8AB1-A74B6337AD2F}">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3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1B7625-6BD1-094D-3F8F-0756A6D2854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DC627FE-F103-5791-1B0D-8F771BE55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DB46DBC-0121-7706-3C2B-A0FE25D03D98}"/>
              </a:ext>
            </a:extLst>
          </p:cNvPr>
          <p:cNvSpPr>
            <a:spLocks noGrp="1"/>
          </p:cNvSpPr>
          <p:nvPr>
            <p:ph type="dt" sz="half" idx="10"/>
          </p:nvPr>
        </p:nvSpPr>
        <p:spPr/>
        <p:txBody>
          <a:bodyPr/>
          <a:lstStyle/>
          <a:p>
            <a:fld id="{27CD8FDA-3F50-4BD8-9920-4DC7AE6B014B}" type="datetimeFigureOut">
              <a:rPr lang="tr-TR" smtClean="0"/>
              <a:t>29.06.2022</a:t>
            </a:fld>
            <a:endParaRPr lang="tr-TR"/>
          </a:p>
        </p:txBody>
      </p:sp>
      <p:sp>
        <p:nvSpPr>
          <p:cNvPr id="5" name="Alt Bilgi Yer Tutucusu 4">
            <a:extLst>
              <a:ext uri="{FF2B5EF4-FFF2-40B4-BE49-F238E27FC236}">
                <a16:creationId xmlns:a16="http://schemas.microsoft.com/office/drawing/2014/main" id="{A6088FC8-AEE4-64CB-E8CE-98691460E50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E180FD5-68CA-2585-315D-3E881862C5A4}"/>
              </a:ext>
            </a:extLst>
          </p:cNvPr>
          <p:cNvSpPr>
            <a:spLocks noGrp="1"/>
          </p:cNvSpPr>
          <p:nvPr>
            <p:ph type="sldNum" sz="quarter" idx="12"/>
          </p:nvPr>
        </p:nvSpPr>
        <p:spPr/>
        <p:txBody>
          <a:bodyPr/>
          <a:lstStyle/>
          <a:p>
            <a:fld id="{C971A57E-8DC4-4F65-8A72-37298A5DC66A}" type="slidenum">
              <a:rPr lang="tr-TR" smtClean="0"/>
              <a:t>‹#›</a:t>
            </a:fld>
            <a:endParaRPr lang="tr-TR"/>
          </a:p>
        </p:txBody>
      </p:sp>
    </p:spTree>
    <p:extLst>
      <p:ext uri="{BB962C8B-B14F-4D97-AF65-F5344CB8AC3E}">
        <p14:creationId xmlns:p14="http://schemas.microsoft.com/office/powerpoint/2010/main" val="1396873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BE90F4-1793-AD47-FFB7-9D0FC970B35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710FAF0-2311-E33F-D09F-35787FAB83A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2A23B7A-CCB2-D927-D878-ED8F05DC2634}"/>
              </a:ext>
            </a:extLst>
          </p:cNvPr>
          <p:cNvSpPr>
            <a:spLocks noGrp="1"/>
          </p:cNvSpPr>
          <p:nvPr>
            <p:ph type="dt" sz="half" idx="10"/>
          </p:nvPr>
        </p:nvSpPr>
        <p:spPr/>
        <p:txBody>
          <a:bodyPr/>
          <a:lstStyle/>
          <a:p>
            <a:fld id="{27CD8FDA-3F50-4BD8-9920-4DC7AE6B014B}" type="datetimeFigureOut">
              <a:rPr lang="tr-TR" smtClean="0"/>
              <a:t>29.06.2022</a:t>
            </a:fld>
            <a:endParaRPr lang="tr-TR"/>
          </a:p>
        </p:txBody>
      </p:sp>
      <p:sp>
        <p:nvSpPr>
          <p:cNvPr id="5" name="Alt Bilgi Yer Tutucusu 4">
            <a:extLst>
              <a:ext uri="{FF2B5EF4-FFF2-40B4-BE49-F238E27FC236}">
                <a16:creationId xmlns:a16="http://schemas.microsoft.com/office/drawing/2014/main" id="{7D86E19C-9980-3B62-FFA7-0CD1F566058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E9BA804-F59F-89B0-51B4-0263942F3ADB}"/>
              </a:ext>
            </a:extLst>
          </p:cNvPr>
          <p:cNvSpPr>
            <a:spLocks noGrp="1"/>
          </p:cNvSpPr>
          <p:nvPr>
            <p:ph type="sldNum" sz="quarter" idx="12"/>
          </p:nvPr>
        </p:nvSpPr>
        <p:spPr/>
        <p:txBody>
          <a:bodyPr/>
          <a:lstStyle/>
          <a:p>
            <a:fld id="{C971A57E-8DC4-4F65-8A72-37298A5DC66A}" type="slidenum">
              <a:rPr lang="tr-TR" smtClean="0"/>
              <a:t>‹#›</a:t>
            </a:fld>
            <a:endParaRPr lang="tr-TR"/>
          </a:p>
        </p:txBody>
      </p:sp>
    </p:spTree>
    <p:extLst>
      <p:ext uri="{BB962C8B-B14F-4D97-AF65-F5344CB8AC3E}">
        <p14:creationId xmlns:p14="http://schemas.microsoft.com/office/powerpoint/2010/main" val="3091029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54468A5-6977-7658-77A8-FCD67E55788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061FD84C-246A-99FC-B02B-1E514BBA3611}"/>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3449C1D-E1CA-8BF4-997F-AF54AFC9A735}"/>
              </a:ext>
            </a:extLst>
          </p:cNvPr>
          <p:cNvSpPr>
            <a:spLocks noGrp="1"/>
          </p:cNvSpPr>
          <p:nvPr>
            <p:ph type="dt" sz="half" idx="10"/>
          </p:nvPr>
        </p:nvSpPr>
        <p:spPr/>
        <p:txBody>
          <a:bodyPr/>
          <a:lstStyle/>
          <a:p>
            <a:fld id="{27CD8FDA-3F50-4BD8-9920-4DC7AE6B014B}" type="datetimeFigureOut">
              <a:rPr lang="tr-TR" smtClean="0"/>
              <a:t>29.06.2022</a:t>
            </a:fld>
            <a:endParaRPr lang="tr-TR"/>
          </a:p>
        </p:txBody>
      </p:sp>
      <p:sp>
        <p:nvSpPr>
          <p:cNvPr id="5" name="Alt Bilgi Yer Tutucusu 4">
            <a:extLst>
              <a:ext uri="{FF2B5EF4-FFF2-40B4-BE49-F238E27FC236}">
                <a16:creationId xmlns:a16="http://schemas.microsoft.com/office/drawing/2014/main" id="{F49F9CF4-C710-9858-6258-2CB4A6B0DDE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650C8C5-2166-01CD-1288-95AC03FF7AE7}"/>
              </a:ext>
            </a:extLst>
          </p:cNvPr>
          <p:cNvSpPr>
            <a:spLocks noGrp="1"/>
          </p:cNvSpPr>
          <p:nvPr>
            <p:ph type="sldNum" sz="quarter" idx="12"/>
          </p:nvPr>
        </p:nvSpPr>
        <p:spPr/>
        <p:txBody>
          <a:bodyPr/>
          <a:lstStyle/>
          <a:p>
            <a:fld id="{C971A57E-8DC4-4F65-8A72-37298A5DC66A}" type="slidenum">
              <a:rPr lang="tr-TR" smtClean="0"/>
              <a:t>‹#›</a:t>
            </a:fld>
            <a:endParaRPr lang="tr-TR"/>
          </a:p>
        </p:txBody>
      </p:sp>
    </p:spTree>
    <p:extLst>
      <p:ext uri="{BB962C8B-B14F-4D97-AF65-F5344CB8AC3E}">
        <p14:creationId xmlns:p14="http://schemas.microsoft.com/office/powerpoint/2010/main" val="197387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B1231C-E8B9-52EB-98BA-F45DB13AE21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2C20E30-3E03-904D-10A4-5886F2EF338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0DA44BD-7C27-D1E4-C1DF-A20FFB436ED8}"/>
              </a:ext>
            </a:extLst>
          </p:cNvPr>
          <p:cNvSpPr>
            <a:spLocks noGrp="1"/>
          </p:cNvSpPr>
          <p:nvPr>
            <p:ph type="dt" sz="half" idx="10"/>
          </p:nvPr>
        </p:nvSpPr>
        <p:spPr/>
        <p:txBody>
          <a:bodyPr/>
          <a:lstStyle/>
          <a:p>
            <a:fld id="{27CD8FDA-3F50-4BD8-9920-4DC7AE6B014B}" type="datetimeFigureOut">
              <a:rPr lang="tr-TR" smtClean="0"/>
              <a:t>29.06.2022</a:t>
            </a:fld>
            <a:endParaRPr lang="tr-TR"/>
          </a:p>
        </p:txBody>
      </p:sp>
      <p:sp>
        <p:nvSpPr>
          <p:cNvPr id="5" name="Alt Bilgi Yer Tutucusu 4">
            <a:extLst>
              <a:ext uri="{FF2B5EF4-FFF2-40B4-BE49-F238E27FC236}">
                <a16:creationId xmlns:a16="http://schemas.microsoft.com/office/drawing/2014/main" id="{1692D17E-F2F1-6385-532B-CB9DABC2E9D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6FF5551-A1F1-17A0-AD39-65F607621625}"/>
              </a:ext>
            </a:extLst>
          </p:cNvPr>
          <p:cNvSpPr>
            <a:spLocks noGrp="1"/>
          </p:cNvSpPr>
          <p:nvPr>
            <p:ph type="sldNum" sz="quarter" idx="12"/>
          </p:nvPr>
        </p:nvSpPr>
        <p:spPr/>
        <p:txBody>
          <a:bodyPr/>
          <a:lstStyle/>
          <a:p>
            <a:fld id="{C971A57E-8DC4-4F65-8A72-37298A5DC66A}" type="slidenum">
              <a:rPr lang="tr-TR" smtClean="0"/>
              <a:t>‹#›</a:t>
            </a:fld>
            <a:endParaRPr lang="tr-TR"/>
          </a:p>
        </p:txBody>
      </p:sp>
    </p:spTree>
    <p:extLst>
      <p:ext uri="{BB962C8B-B14F-4D97-AF65-F5344CB8AC3E}">
        <p14:creationId xmlns:p14="http://schemas.microsoft.com/office/powerpoint/2010/main" val="299993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A94A31-6AF2-4DFB-55EC-1662AA25A08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018D2B8D-53EA-7B0E-276C-758350F40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9AAB117-C9F1-92BF-331B-378726041E29}"/>
              </a:ext>
            </a:extLst>
          </p:cNvPr>
          <p:cNvSpPr>
            <a:spLocks noGrp="1"/>
          </p:cNvSpPr>
          <p:nvPr>
            <p:ph type="dt" sz="half" idx="10"/>
          </p:nvPr>
        </p:nvSpPr>
        <p:spPr/>
        <p:txBody>
          <a:bodyPr/>
          <a:lstStyle/>
          <a:p>
            <a:fld id="{27CD8FDA-3F50-4BD8-9920-4DC7AE6B014B}" type="datetimeFigureOut">
              <a:rPr lang="tr-TR" smtClean="0"/>
              <a:t>29.06.2022</a:t>
            </a:fld>
            <a:endParaRPr lang="tr-TR"/>
          </a:p>
        </p:txBody>
      </p:sp>
      <p:sp>
        <p:nvSpPr>
          <p:cNvPr id="5" name="Alt Bilgi Yer Tutucusu 4">
            <a:extLst>
              <a:ext uri="{FF2B5EF4-FFF2-40B4-BE49-F238E27FC236}">
                <a16:creationId xmlns:a16="http://schemas.microsoft.com/office/drawing/2014/main" id="{B24235B2-CF76-AD80-2031-E8B449FACEE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29AF083-E8E6-247C-C2AC-F94399D9173C}"/>
              </a:ext>
            </a:extLst>
          </p:cNvPr>
          <p:cNvSpPr>
            <a:spLocks noGrp="1"/>
          </p:cNvSpPr>
          <p:nvPr>
            <p:ph type="sldNum" sz="quarter" idx="12"/>
          </p:nvPr>
        </p:nvSpPr>
        <p:spPr/>
        <p:txBody>
          <a:bodyPr/>
          <a:lstStyle/>
          <a:p>
            <a:fld id="{C971A57E-8DC4-4F65-8A72-37298A5DC66A}" type="slidenum">
              <a:rPr lang="tr-TR" smtClean="0"/>
              <a:t>‹#›</a:t>
            </a:fld>
            <a:endParaRPr lang="tr-TR"/>
          </a:p>
        </p:txBody>
      </p:sp>
    </p:spTree>
    <p:extLst>
      <p:ext uri="{BB962C8B-B14F-4D97-AF65-F5344CB8AC3E}">
        <p14:creationId xmlns:p14="http://schemas.microsoft.com/office/powerpoint/2010/main" val="263992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D94385-2B3A-DF66-5BF1-B17417CFB53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3ACB7C7-9877-F024-B3AD-B905C00E1993}"/>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6DD98C25-6EB2-B068-067C-488F0C57072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BC547BE-76E7-F8B4-33E8-B960FA1842AF}"/>
              </a:ext>
            </a:extLst>
          </p:cNvPr>
          <p:cNvSpPr>
            <a:spLocks noGrp="1"/>
          </p:cNvSpPr>
          <p:nvPr>
            <p:ph type="dt" sz="half" idx="10"/>
          </p:nvPr>
        </p:nvSpPr>
        <p:spPr/>
        <p:txBody>
          <a:bodyPr/>
          <a:lstStyle/>
          <a:p>
            <a:fld id="{27CD8FDA-3F50-4BD8-9920-4DC7AE6B014B}" type="datetimeFigureOut">
              <a:rPr lang="tr-TR" smtClean="0"/>
              <a:t>29.06.2022</a:t>
            </a:fld>
            <a:endParaRPr lang="tr-TR"/>
          </a:p>
        </p:txBody>
      </p:sp>
      <p:sp>
        <p:nvSpPr>
          <p:cNvPr id="6" name="Alt Bilgi Yer Tutucusu 5">
            <a:extLst>
              <a:ext uri="{FF2B5EF4-FFF2-40B4-BE49-F238E27FC236}">
                <a16:creationId xmlns:a16="http://schemas.microsoft.com/office/drawing/2014/main" id="{E0C7951E-0D44-EC76-05AD-EBC767C42A7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34F1BD5-C70C-2EE8-F6FF-CB400387E36D}"/>
              </a:ext>
            </a:extLst>
          </p:cNvPr>
          <p:cNvSpPr>
            <a:spLocks noGrp="1"/>
          </p:cNvSpPr>
          <p:nvPr>
            <p:ph type="sldNum" sz="quarter" idx="12"/>
          </p:nvPr>
        </p:nvSpPr>
        <p:spPr/>
        <p:txBody>
          <a:bodyPr/>
          <a:lstStyle/>
          <a:p>
            <a:fld id="{C971A57E-8DC4-4F65-8A72-37298A5DC66A}" type="slidenum">
              <a:rPr lang="tr-TR" smtClean="0"/>
              <a:t>‹#›</a:t>
            </a:fld>
            <a:endParaRPr lang="tr-TR"/>
          </a:p>
        </p:txBody>
      </p:sp>
    </p:spTree>
    <p:extLst>
      <p:ext uri="{BB962C8B-B14F-4D97-AF65-F5344CB8AC3E}">
        <p14:creationId xmlns:p14="http://schemas.microsoft.com/office/powerpoint/2010/main" val="64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BE1945-4B6D-EA35-0A0D-173BD1FA018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5C879F7-6249-76B3-E491-D8C9FB3CA0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F7D25520-3A17-148C-971A-27E8DE9E637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9F7B9ED-B49A-44B4-E06A-9E4FDA208C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94654AA4-A579-53FC-9880-5011F859EFFB}"/>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1A08FC2-AAB7-F064-BAED-EF2B284B5425}"/>
              </a:ext>
            </a:extLst>
          </p:cNvPr>
          <p:cNvSpPr>
            <a:spLocks noGrp="1"/>
          </p:cNvSpPr>
          <p:nvPr>
            <p:ph type="dt" sz="half" idx="10"/>
          </p:nvPr>
        </p:nvSpPr>
        <p:spPr/>
        <p:txBody>
          <a:bodyPr/>
          <a:lstStyle/>
          <a:p>
            <a:fld id="{27CD8FDA-3F50-4BD8-9920-4DC7AE6B014B}" type="datetimeFigureOut">
              <a:rPr lang="tr-TR" smtClean="0"/>
              <a:t>29.06.2022</a:t>
            </a:fld>
            <a:endParaRPr lang="tr-TR"/>
          </a:p>
        </p:txBody>
      </p:sp>
      <p:sp>
        <p:nvSpPr>
          <p:cNvPr id="8" name="Alt Bilgi Yer Tutucusu 7">
            <a:extLst>
              <a:ext uri="{FF2B5EF4-FFF2-40B4-BE49-F238E27FC236}">
                <a16:creationId xmlns:a16="http://schemas.microsoft.com/office/drawing/2014/main" id="{07037869-886F-70ED-1168-70B43621FCA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9CE00FA-2184-81FA-AE5C-DCE698520EDF}"/>
              </a:ext>
            </a:extLst>
          </p:cNvPr>
          <p:cNvSpPr>
            <a:spLocks noGrp="1"/>
          </p:cNvSpPr>
          <p:nvPr>
            <p:ph type="sldNum" sz="quarter" idx="12"/>
          </p:nvPr>
        </p:nvSpPr>
        <p:spPr/>
        <p:txBody>
          <a:bodyPr/>
          <a:lstStyle/>
          <a:p>
            <a:fld id="{C971A57E-8DC4-4F65-8A72-37298A5DC66A}" type="slidenum">
              <a:rPr lang="tr-TR" smtClean="0"/>
              <a:t>‹#›</a:t>
            </a:fld>
            <a:endParaRPr lang="tr-TR"/>
          </a:p>
        </p:txBody>
      </p:sp>
    </p:spTree>
    <p:extLst>
      <p:ext uri="{BB962C8B-B14F-4D97-AF65-F5344CB8AC3E}">
        <p14:creationId xmlns:p14="http://schemas.microsoft.com/office/powerpoint/2010/main" val="932966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69B7CD-17BA-3A1E-446A-065606E7CD4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BB177F77-D933-1F50-25F7-DB9F6566A34E}"/>
              </a:ext>
            </a:extLst>
          </p:cNvPr>
          <p:cNvSpPr>
            <a:spLocks noGrp="1"/>
          </p:cNvSpPr>
          <p:nvPr>
            <p:ph type="dt" sz="half" idx="10"/>
          </p:nvPr>
        </p:nvSpPr>
        <p:spPr/>
        <p:txBody>
          <a:bodyPr/>
          <a:lstStyle/>
          <a:p>
            <a:fld id="{27CD8FDA-3F50-4BD8-9920-4DC7AE6B014B}" type="datetimeFigureOut">
              <a:rPr lang="tr-TR" smtClean="0"/>
              <a:t>29.06.2022</a:t>
            </a:fld>
            <a:endParaRPr lang="tr-TR"/>
          </a:p>
        </p:txBody>
      </p:sp>
      <p:sp>
        <p:nvSpPr>
          <p:cNvPr id="4" name="Alt Bilgi Yer Tutucusu 3">
            <a:extLst>
              <a:ext uri="{FF2B5EF4-FFF2-40B4-BE49-F238E27FC236}">
                <a16:creationId xmlns:a16="http://schemas.microsoft.com/office/drawing/2014/main" id="{2CA8EB28-F7C5-6106-051B-45F000CD3A5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B444E22B-0EFB-9D78-2CF2-CBEE4F19055B}"/>
              </a:ext>
            </a:extLst>
          </p:cNvPr>
          <p:cNvSpPr>
            <a:spLocks noGrp="1"/>
          </p:cNvSpPr>
          <p:nvPr>
            <p:ph type="sldNum" sz="quarter" idx="12"/>
          </p:nvPr>
        </p:nvSpPr>
        <p:spPr/>
        <p:txBody>
          <a:bodyPr/>
          <a:lstStyle/>
          <a:p>
            <a:fld id="{C971A57E-8DC4-4F65-8A72-37298A5DC66A}" type="slidenum">
              <a:rPr lang="tr-TR" smtClean="0"/>
              <a:t>‹#›</a:t>
            </a:fld>
            <a:endParaRPr lang="tr-TR"/>
          </a:p>
        </p:txBody>
      </p:sp>
    </p:spTree>
    <p:extLst>
      <p:ext uri="{BB962C8B-B14F-4D97-AF65-F5344CB8AC3E}">
        <p14:creationId xmlns:p14="http://schemas.microsoft.com/office/powerpoint/2010/main" val="298227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9952BD9-920D-D73F-5C55-E2000B931667}"/>
              </a:ext>
            </a:extLst>
          </p:cNvPr>
          <p:cNvSpPr>
            <a:spLocks noGrp="1"/>
          </p:cNvSpPr>
          <p:nvPr>
            <p:ph type="dt" sz="half" idx="10"/>
          </p:nvPr>
        </p:nvSpPr>
        <p:spPr/>
        <p:txBody>
          <a:bodyPr/>
          <a:lstStyle/>
          <a:p>
            <a:fld id="{27CD8FDA-3F50-4BD8-9920-4DC7AE6B014B}" type="datetimeFigureOut">
              <a:rPr lang="tr-TR" smtClean="0"/>
              <a:t>29.06.2022</a:t>
            </a:fld>
            <a:endParaRPr lang="tr-TR"/>
          </a:p>
        </p:txBody>
      </p:sp>
      <p:sp>
        <p:nvSpPr>
          <p:cNvPr id="3" name="Alt Bilgi Yer Tutucusu 2">
            <a:extLst>
              <a:ext uri="{FF2B5EF4-FFF2-40B4-BE49-F238E27FC236}">
                <a16:creationId xmlns:a16="http://schemas.microsoft.com/office/drawing/2014/main" id="{47A3C8ED-F8B7-CEEA-50F8-086A01C25EE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8979BF6F-55D8-B3C3-069B-CB57FB37666E}"/>
              </a:ext>
            </a:extLst>
          </p:cNvPr>
          <p:cNvSpPr>
            <a:spLocks noGrp="1"/>
          </p:cNvSpPr>
          <p:nvPr>
            <p:ph type="sldNum" sz="quarter" idx="12"/>
          </p:nvPr>
        </p:nvSpPr>
        <p:spPr/>
        <p:txBody>
          <a:bodyPr/>
          <a:lstStyle/>
          <a:p>
            <a:fld id="{C971A57E-8DC4-4F65-8A72-37298A5DC66A}" type="slidenum">
              <a:rPr lang="tr-TR" smtClean="0"/>
              <a:t>‹#›</a:t>
            </a:fld>
            <a:endParaRPr lang="tr-TR"/>
          </a:p>
        </p:txBody>
      </p:sp>
    </p:spTree>
    <p:extLst>
      <p:ext uri="{BB962C8B-B14F-4D97-AF65-F5344CB8AC3E}">
        <p14:creationId xmlns:p14="http://schemas.microsoft.com/office/powerpoint/2010/main" val="321557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047940-8FF0-07E1-F51F-9C4396C663F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2A91AAE-F837-9EA4-D8D1-0759260CA0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FA806EA9-5F72-7780-93C4-F8411413C5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5EF737B-8B04-994F-3ED5-6BFFE90753DE}"/>
              </a:ext>
            </a:extLst>
          </p:cNvPr>
          <p:cNvSpPr>
            <a:spLocks noGrp="1"/>
          </p:cNvSpPr>
          <p:nvPr>
            <p:ph type="dt" sz="half" idx="10"/>
          </p:nvPr>
        </p:nvSpPr>
        <p:spPr/>
        <p:txBody>
          <a:bodyPr/>
          <a:lstStyle/>
          <a:p>
            <a:fld id="{27CD8FDA-3F50-4BD8-9920-4DC7AE6B014B}" type="datetimeFigureOut">
              <a:rPr lang="tr-TR" smtClean="0"/>
              <a:t>29.06.2022</a:t>
            </a:fld>
            <a:endParaRPr lang="tr-TR"/>
          </a:p>
        </p:txBody>
      </p:sp>
      <p:sp>
        <p:nvSpPr>
          <p:cNvPr id="6" name="Alt Bilgi Yer Tutucusu 5">
            <a:extLst>
              <a:ext uri="{FF2B5EF4-FFF2-40B4-BE49-F238E27FC236}">
                <a16:creationId xmlns:a16="http://schemas.microsoft.com/office/drawing/2014/main" id="{FE64BEB7-2B4C-8868-1A09-1F02199D717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80D786D-78A7-9B71-1C95-4405EF69D29B}"/>
              </a:ext>
            </a:extLst>
          </p:cNvPr>
          <p:cNvSpPr>
            <a:spLocks noGrp="1"/>
          </p:cNvSpPr>
          <p:nvPr>
            <p:ph type="sldNum" sz="quarter" idx="12"/>
          </p:nvPr>
        </p:nvSpPr>
        <p:spPr/>
        <p:txBody>
          <a:bodyPr/>
          <a:lstStyle/>
          <a:p>
            <a:fld id="{C971A57E-8DC4-4F65-8A72-37298A5DC66A}" type="slidenum">
              <a:rPr lang="tr-TR" smtClean="0"/>
              <a:t>‹#›</a:t>
            </a:fld>
            <a:endParaRPr lang="tr-TR"/>
          </a:p>
        </p:txBody>
      </p:sp>
    </p:spTree>
    <p:extLst>
      <p:ext uri="{BB962C8B-B14F-4D97-AF65-F5344CB8AC3E}">
        <p14:creationId xmlns:p14="http://schemas.microsoft.com/office/powerpoint/2010/main" val="135316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DB5C1B-B0E3-75DE-C99E-76A5C0DF1E1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87180AA-96F9-4968-1F7C-C87D0B6B10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1844AF18-A442-9CD5-49C5-ED3147A00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09CA5A2-D9BD-584A-7828-C19CCC1BE21D}"/>
              </a:ext>
            </a:extLst>
          </p:cNvPr>
          <p:cNvSpPr>
            <a:spLocks noGrp="1"/>
          </p:cNvSpPr>
          <p:nvPr>
            <p:ph type="dt" sz="half" idx="10"/>
          </p:nvPr>
        </p:nvSpPr>
        <p:spPr/>
        <p:txBody>
          <a:bodyPr/>
          <a:lstStyle/>
          <a:p>
            <a:fld id="{27CD8FDA-3F50-4BD8-9920-4DC7AE6B014B}" type="datetimeFigureOut">
              <a:rPr lang="tr-TR" smtClean="0"/>
              <a:t>29.06.2022</a:t>
            </a:fld>
            <a:endParaRPr lang="tr-TR"/>
          </a:p>
        </p:txBody>
      </p:sp>
      <p:sp>
        <p:nvSpPr>
          <p:cNvPr id="6" name="Alt Bilgi Yer Tutucusu 5">
            <a:extLst>
              <a:ext uri="{FF2B5EF4-FFF2-40B4-BE49-F238E27FC236}">
                <a16:creationId xmlns:a16="http://schemas.microsoft.com/office/drawing/2014/main" id="{270450DD-9BAF-7F1D-28C4-E29BA2E53F7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B5F7F03-D1A5-C85F-021F-DF62D56F0528}"/>
              </a:ext>
            </a:extLst>
          </p:cNvPr>
          <p:cNvSpPr>
            <a:spLocks noGrp="1"/>
          </p:cNvSpPr>
          <p:nvPr>
            <p:ph type="sldNum" sz="quarter" idx="12"/>
          </p:nvPr>
        </p:nvSpPr>
        <p:spPr/>
        <p:txBody>
          <a:bodyPr/>
          <a:lstStyle/>
          <a:p>
            <a:fld id="{C971A57E-8DC4-4F65-8A72-37298A5DC66A}" type="slidenum">
              <a:rPr lang="tr-TR" smtClean="0"/>
              <a:t>‹#›</a:t>
            </a:fld>
            <a:endParaRPr lang="tr-TR"/>
          </a:p>
        </p:txBody>
      </p:sp>
    </p:spTree>
    <p:extLst>
      <p:ext uri="{BB962C8B-B14F-4D97-AF65-F5344CB8AC3E}">
        <p14:creationId xmlns:p14="http://schemas.microsoft.com/office/powerpoint/2010/main" val="2023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3D6EEC3-A844-DE09-80E2-2ED05C770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D1B6314-4EEC-D237-4C0F-73C66E90C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7E03753-2400-A3AF-CD2A-A6FE179675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D8FDA-3F50-4BD8-9920-4DC7AE6B014B}" type="datetimeFigureOut">
              <a:rPr lang="tr-TR" smtClean="0"/>
              <a:t>29.06.2022</a:t>
            </a:fld>
            <a:endParaRPr lang="tr-TR"/>
          </a:p>
        </p:txBody>
      </p:sp>
      <p:sp>
        <p:nvSpPr>
          <p:cNvPr id="5" name="Alt Bilgi Yer Tutucusu 4">
            <a:extLst>
              <a:ext uri="{FF2B5EF4-FFF2-40B4-BE49-F238E27FC236}">
                <a16:creationId xmlns:a16="http://schemas.microsoft.com/office/drawing/2014/main" id="{A0FF4644-C8E0-C1D5-DFD6-45E40573FC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9E4EFEC7-F167-E238-2136-B5D868A0F4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1A57E-8DC4-4F65-8A72-37298A5DC66A}" type="slidenum">
              <a:rPr lang="tr-TR" smtClean="0"/>
              <a:t>‹#›</a:t>
            </a:fld>
            <a:endParaRPr lang="tr-TR"/>
          </a:p>
        </p:txBody>
      </p:sp>
    </p:spTree>
    <p:extLst>
      <p:ext uri="{BB962C8B-B14F-4D97-AF65-F5344CB8AC3E}">
        <p14:creationId xmlns:p14="http://schemas.microsoft.com/office/powerpoint/2010/main" val="2510648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25F30F-86BB-CD3F-1274-CAF370E5AF9F}"/>
              </a:ext>
            </a:extLst>
          </p:cNvPr>
          <p:cNvSpPr>
            <a:spLocks noGrp="1"/>
          </p:cNvSpPr>
          <p:nvPr>
            <p:ph type="ctrTitle"/>
          </p:nvPr>
        </p:nvSpPr>
        <p:spPr>
          <a:xfrm>
            <a:off x="1524000" y="406400"/>
            <a:ext cx="9144000" cy="1193800"/>
          </a:xfrm>
        </p:spPr>
        <p:txBody>
          <a:bodyPr/>
          <a:lstStyle/>
          <a:p>
            <a:r>
              <a:rPr lang="tr-TR" dirty="0"/>
              <a:t>Lesson1 </a:t>
            </a:r>
            <a:r>
              <a:rPr lang="tr-TR" dirty="0" err="1"/>
              <a:t>Homework</a:t>
            </a:r>
            <a:endParaRPr lang="tr-TR" dirty="0"/>
          </a:p>
        </p:txBody>
      </p:sp>
      <p:sp>
        <p:nvSpPr>
          <p:cNvPr id="3" name="Alt Başlık 2">
            <a:extLst>
              <a:ext uri="{FF2B5EF4-FFF2-40B4-BE49-F238E27FC236}">
                <a16:creationId xmlns:a16="http://schemas.microsoft.com/office/drawing/2014/main" id="{039EBB1B-043B-EAF5-2843-1DDF34C31557}"/>
              </a:ext>
            </a:extLst>
          </p:cNvPr>
          <p:cNvSpPr>
            <a:spLocks noGrp="1"/>
          </p:cNvSpPr>
          <p:nvPr>
            <p:ph type="subTitle" idx="1"/>
          </p:nvPr>
        </p:nvSpPr>
        <p:spPr>
          <a:xfrm>
            <a:off x="1524000" y="2190488"/>
            <a:ext cx="9144000" cy="1655762"/>
          </a:xfrm>
        </p:spPr>
        <p:txBody>
          <a:bodyPr/>
          <a:lstStyle/>
          <a:p>
            <a:r>
              <a:rPr lang="tr-TR" dirty="0"/>
              <a:t>  </a:t>
            </a:r>
            <a:r>
              <a:rPr lang="tr-TR" dirty="0" err="1"/>
              <a:t>Semantic</a:t>
            </a:r>
            <a:r>
              <a:rPr lang="tr-TR" dirty="0"/>
              <a:t> – </a:t>
            </a:r>
            <a:r>
              <a:rPr lang="tr-TR" dirty="0" err="1"/>
              <a:t>non</a:t>
            </a:r>
            <a:r>
              <a:rPr lang="tr-TR" dirty="0"/>
              <a:t> </a:t>
            </a:r>
            <a:r>
              <a:rPr lang="tr-TR" dirty="0" err="1"/>
              <a:t>semantic</a:t>
            </a:r>
            <a:r>
              <a:rPr lang="tr-TR" dirty="0"/>
              <a:t> farkları nelerdir?, </a:t>
            </a:r>
            <a:r>
              <a:rPr lang="tr-TR" dirty="0" err="1"/>
              <a:t>Jira</a:t>
            </a:r>
            <a:r>
              <a:rPr lang="tr-TR" dirty="0"/>
              <a:t> nedir?,</a:t>
            </a:r>
          </a:p>
          <a:p>
            <a:r>
              <a:rPr lang="tr-TR" dirty="0"/>
              <a:t>ASCII nedir ?, Unicode nedir?</a:t>
            </a:r>
          </a:p>
        </p:txBody>
      </p:sp>
    </p:spTree>
    <p:extLst>
      <p:ext uri="{BB962C8B-B14F-4D97-AF65-F5344CB8AC3E}">
        <p14:creationId xmlns:p14="http://schemas.microsoft.com/office/powerpoint/2010/main" val="1402228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D08F3E1E-88A2-2F2C-57DC-578DA8B1CA86}"/>
              </a:ext>
            </a:extLst>
          </p:cNvPr>
          <p:cNvSpPr>
            <a:spLocks noGrp="1"/>
          </p:cNvSpPr>
          <p:nvPr>
            <p:ph type="title"/>
          </p:nvPr>
        </p:nvSpPr>
        <p:spPr>
          <a:xfrm>
            <a:off x="1137034" y="609597"/>
            <a:ext cx="9392421" cy="1330841"/>
          </a:xfrm>
        </p:spPr>
        <p:txBody>
          <a:bodyPr>
            <a:normAutofit/>
          </a:bodyPr>
          <a:lstStyle/>
          <a:p>
            <a:r>
              <a:rPr lang="tr-TR" dirty="0" err="1"/>
              <a:t>Fast-forward</a:t>
            </a:r>
            <a:r>
              <a:rPr lang="tr-TR" dirty="0"/>
              <a:t> – </a:t>
            </a:r>
            <a:r>
              <a:rPr lang="tr-TR" dirty="0" err="1"/>
              <a:t>Rebase</a:t>
            </a:r>
            <a:r>
              <a:rPr lang="tr-TR" dirty="0"/>
              <a:t> arasındaki fark?</a:t>
            </a:r>
          </a:p>
        </p:txBody>
      </p:sp>
      <p:sp>
        <p:nvSpPr>
          <p:cNvPr id="3" name="İçerik Yer Tutucusu 2">
            <a:extLst>
              <a:ext uri="{FF2B5EF4-FFF2-40B4-BE49-F238E27FC236}">
                <a16:creationId xmlns:a16="http://schemas.microsoft.com/office/drawing/2014/main" id="{F8491384-E716-65C6-10E2-2F351295EB7D}"/>
              </a:ext>
            </a:extLst>
          </p:cNvPr>
          <p:cNvSpPr>
            <a:spLocks noGrp="1"/>
          </p:cNvSpPr>
          <p:nvPr>
            <p:ph idx="1"/>
          </p:nvPr>
        </p:nvSpPr>
        <p:spPr>
          <a:xfrm>
            <a:off x="1137034" y="2198362"/>
            <a:ext cx="4958966" cy="3917773"/>
          </a:xfrm>
        </p:spPr>
        <p:txBody>
          <a:bodyPr>
            <a:normAutofit/>
          </a:bodyPr>
          <a:lstStyle/>
          <a:p>
            <a:r>
              <a:rPr lang="tr-TR" sz="2000">
                <a:highlight>
                  <a:srgbClr val="FFFF00"/>
                </a:highlight>
              </a:rPr>
              <a:t>Fast-forward</a:t>
            </a:r>
            <a:r>
              <a:rPr lang="tr-TR" sz="2000"/>
              <a:t> oluşturduğumuz branch ile master branch’i merge edileceği zaman eğerki master branch’inde herhangi bir değişiklik yoksa değişiklik sanki master branch’inde yapılmış gibi master branch’i commit olarak gönderdiğimiz branch’in commitinin hash’ini alır. Aşşağıda git merge (Plain) olan görsel fast-forward’dır.</a:t>
            </a:r>
          </a:p>
          <a:p>
            <a:endParaRPr lang="tr-TR" sz="2000"/>
          </a:p>
        </p:txBody>
      </p:sp>
      <p:pic>
        <p:nvPicPr>
          <p:cNvPr id="4" name="Resim 3">
            <a:extLst>
              <a:ext uri="{FF2B5EF4-FFF2-40B4-BE49-F238E27FC236}">
                <a16:creationId xmlns:a16="http://schemas.microsoft.com/office/drawing/2014/main" id="{50628B50-97F6-F965-5DF1-CDA5CFBEF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0753" y="2184914"/>
            <a:ext cx="4665732" cy="3755915"/>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85200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C51C9F6D-55D3-3F27-C4DA-312CBBC8EC93}"/>
              </a:ext>
            </a:extLst>
          </p:cNvPr>
          <p:cNvSpPr>
            <a:spLocks noGrp="1"/>
          </p:cNvSpPr>
          <p:nvPr>
            <p:ph idx="1"/>
          </p:nvPr>
        </p:nvSpPr>
        <p:spPr>
          <a:xfrm>
            <a:off x="643469" y="1782981"/>
            <a:ext cx="4008384" cy="4393982"/>
          </a:xfrm>
        </p:spPr>
        <p:txBody>
          <a:bodyPr>
            <a:normAutofit/>
          </a:bodyPr>
          <a:lstStyle/>
          <a:p>
            <a:r>
              <a:rPr lang="tr-TR" sz="2000">
                <a:highlight>
                  <a:srgbClr val="FFFF00"/>
                </a:highlight>
              </a:rPr>
              <a:t>Rebase:</a:t>
            </a:r>
            <a:r>
              <a:rPr lang="tr-TR" sz="2000"/>
              <a:t> Merge gibi birleştirme işlemi yapar. Farkı ise proje tarihçesi oluştururken ciddi farklar var. A ve B branchlerini birleştirmek istiyoruz. Birleştirirken A branch’indeki değişiklikleri sanki B branch’inde yapılmış gibi yeniden yazar. B dalının tarihçesinde sanki tüm değişiklikler bu dalda olmuş gibi gözükür.</a:t>
            </a:r>
          </a:p>
          <a:p>
            <a:endParaRPr lang="tr-TR" sz="200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Resim 3">
            <a:extLst>
              <a:ext uri="{FF2B5EF4-FFF2-40B4-BE49-F238E27FC236}">
                <a16:creationId xmlns:a16="http://schemas.microsoft.com/office/drawing/2014/main" id="{11E2D8EF-EE23-6C8A-0DA3-87F804C8B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236" y="1935308"/>
            <a:ext cx="6713296" cy="3461932"/>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80556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B63BD1-1F20-7D9D-4CC5-660450156ABB}"/>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FF4C2B82-558C-AEA9-08F3-78C197A7C3C8}"/>
              </a:ext>
            </a:extLst>
          </p:cNvPr>
          <p:cNvSpPr>
            <a:spLocks noGrp="1"/>
          </p:cNvSpPr>
          <p:nvPr>
            <p:ph idx="1"/>
          </p:nvPr>
        </p:nvSpPr>
        <p:spPr/>
        <p:txBody>
          <a:bodyPr>
            <a:normAutofit fontScale="92500" lnSpcReduction="20000"/>
          </a:bodyPr>
          <a:lstStyle/>
          <a:p>
            <a:r>
              <a:rPr lang="tr-TR" b="0" i="0" dirty="0" err="1">
                <a:solidFill>
                  <a:srgbClr val="222222"/>
                </a:solidFill>
                <a:effectLst/>
                <a:latin typeface="Verdana" panose="020B0604030504040204" pitchFamily="34" charset="0"/>
              </a:rPr>
              <a:t>Frameworkler</a:t>
            </a:r>
            <a:r>
              <a:rPr lang="tr-TR" b="0" i="0" dirty="0">
                <a:solidFill>
                  <a:srgbClr val="222222"/>
                </a:solidFill>
                <a:effectLst/>
                <a:latin typeface="Verdana" panose="020B0604030504040204" pitchFamily="34" charset="0"/>
              </a:rPr>
              <a:t> ve kütüphaneler, bazı genel görevleri daha az ayrıntılı bir şekilde gerçekleştirmenize yardımcı olan başkası tarafından yazılmış kodlardır.</a:t>
            </a:r>
            <a:endParaRPr lang="tr-TR" dirty="0"/>
          </a:p>
          <a:p>
            <a:endParaRPr lang="tr-TR" dirty="0"/>
          </a:p>
          <a:p>
            <a:r>
              <a:rPr lang="tr-TR" dirty="0"/>
              <a:t>Library: Hazır yazılmış kod parçalarıdır. İstediğimiz yerde çağırıp ihtiyacımız olan parçaları kullanmamıza olanak sağlar. Akış kontrolü bizim kontrolümüzdedir.</a:t>
            </a:r>
          </a:p>
          <a:p>
            <a:endParaRPr lang="tr-TR" dirty="0"/>
          </a:p>
          <a:p>
            <a:r>
              <a:rPr lang="tr-TR" dirty="0"/>
              <a:t>Framework: </a:t>
            </a:r>
            <a:r>
              <a:rPr lang="tr-TR" i="0" dirty="0">
                <a:effectLst/>
                <a:latin typeface="Georgia" panose="02040502050405020303" pitchFamily="18" charset="0"/>
              </a:rPr>
              <a:t>Framework bir uygulama çatısıdır. Yani biz geliştirdiğimiz programları bu çatıya uygun halde ve bu çatı çerçevesinde geliştiririz</a:t>
            </a:r>
            <a:r>
              <a:rPr lang="tr-TR" b="0" i="0" dirty="0">
                <a:solidFill>
                  <a:srgbClr val="383838"/>
                </a:solidFill>
                <a:effectLst/>
                <a:latin typeface="Georgia" panose="02040502050405020303" pitchFamily="18" charset="0"/>
              </a:rPr>
              <a:t>.</a:t>
            </a:r>
            <a:r>
              <a:rPr lang="tr-TR" dirty="0"/>
              <a:t> Kendi kuralları ve kullanım şekilleri vardır. o kurallar dışına çıkılamaz.  Akış kontrolü </a:t>
            </a:r>
            <a:r>
              <a:rPr lang="tr-TR" dirty="0" err="1"/>
              <a:t>framework’ün</a:t>
            </a:r>
            <a:r>
              <a:rPr lang="tr-TR" dirty="0"/>
              <a:t> kontrolündedir.</a:t>
            </a:r>
          </a:p>
        </p:txBody>
      </p:sp>
    </p:spTree>
    <p:extLst>
      <p:ext uri="{BB962C8B-B14F-4D97-AF65-F5344CB8AC3E}">
        <p14:creationId xmlns:p14="http://schemas.microsoft.com/office/powerpoint/2010/main" val="3192376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1CE81E-C5D6-82FD-8609-F248BEA89CD2}"/>
              </a:ext>
            </a:extLst>
          </p:cNvPr>
          <p:cNvSpPr>
            <a:spLocks noGrp="1"/>
          </p:cNvSpPr>
          <p:nvPr>
            <p:ph type="title"/>
          </p:nvPr>
        </p:nvSpPr>
        <p:spPr/>
        <p:txBody>
          <a:bodyPr/>
          <a:lstStyle/>
          <a:p>
            <a:r>
              <a:rPr lang="tr-TR" dirty="0" err="1"/>
              <a:t>Semantic</a:t>
            </a:r>
            <a:r>
              <a:rPr lang="tr-TR" dirty="0"/>
              <a:t> </a:t>
            </a:r>
            <a:r>
              <a:rPr lang="tr-TR" dirty="0" err="1"/>
              <a:t>Non-semantic</a:t>
            </a:r>
            <a:r>
              <a:rPr lang="tr-TR" dirty="0"/>
              <a:t> farkları nelerdir?</a:t>
            </a:r>
          </a:p>
        </p:txBody>
      </p:sp>
      <p:sp>
        <p:nvSpPr>
          <p:cNvPr id="3" name="İçerik Yer Tutucusu 2">
            <a:extLst>
              <a:ext uri="{FF2B5EF4-FFF2-40B4-BE49-F238E27FC236}">
                <a16:creationId xmlns:a16="http://schemas.microsoft.com/office/drawing/2014/main" id="{7F5F5A02-7DF7-456C-C3C9-CDE41FD8976A}"/>
              </a:ext>
            </a:extLst>
          </p:cNvPr>
          <p:cNvSpPr>
            <a:spLocks noGrp="1"/>
          </p:cNvSpPr>
          <p:nvPr>
            <p:ph idx="1"/>
          </p:nvPr>
        </p:nvSpPr>
        <p:spPr/>
        <p:txBody>
          <a:bodyPr>
            <a:normAutofit fontScale="70000" lnSpcReduction="20000"/>
          </a:bodyPr>
          <a:lstStyle/>
          <a:p>
            <a:r>
              <a:rPr lang="tr-TR" sz="2400" dirty="0" err="1"/>
              <a:t>Semantic</a:t>
            </a:r>
            <a:r>
              <a:rPr lang="tr-TR" sz="2400" dirty="0"/>
              <a:t> elementler tarayıcı ve geliştirici için anlamı olan etiketler anlamına gelir. Biz </a:t>
            </a:r>
            <a:r>
              <a:rPr lang="tr-TR" sz="2400" dirty="0" err="1"/>
              <a:t>herşeyi</a:t>
            </a:r>
            <a:r>
              <a:rPr lang="tr-TR" sz="2400" dirty="0"/>
              <a:t> </a:t>
            </a:r>
            <a:r>
              <a:rPr lang="tr-TR" sz="2400" dirty="0" err="1"/>
              <a:t>non</a:t>
            </a:r>
            <a:r>
              <a:rPr lang="tr-TR" sz="2400" dirty="0"/>
              <a:t> </a:t>
            </a:r>
            <a:r>
              <a:rPr lang="tr-TR" sz="2400" dirty="0" err="1"/>
              <a:t>semantic</a:t>
            </a:r>
            <a:r>
              <a:rPr lang="tr-TR" sz="2400" dirty="0"/>
              <a:t> olan div ve </a:t>
            </a:r>
            <a:r>
              <a:rPr lang="tr-TR" sz="2400" dirty="0" err="1"/>
              <a:t>span</a:t>
            </a:r>
            <a:r>
              <a:rPr lang="tr-TR" sz="2400" dirty="0"/>
              <a:t> içine aldığımızda tarayıcı ve geliştirici için içine bakmadan pek anlam ifade etmezler. Kısaca </a:t>
            </a:r>
            <a:r>
              <a:rPr lang="tr-TR" sz="2400" dirty="0" err="1"/>
              <a:t>semantic</a:t>
            </a:r>
            <a:r>
              <a:rPr lang="tr-TR" sz="2400" dirty="0"/>
              <a:t> elementler anlamsal etiketlerdir.</a:t>
            </a:r>
          </a:p>
          <a:p>
            <a:r>
              <a:rPr lang="tr-TR" sz="2400" dirty="0" err="1"/>
              <a:t>Semantic</a:t>
            </a:r>
            <a:r>
              <a:rPr lang="tr-TR" sz="2400" dirty="0"/>
              <a:t> elemanlar;</a:t>
            </a:r>
          </a:p>
          <a:p>
            <a:pPr marL="457200" indent="-457200">
              <a:buFont typeface="+mj-lt"/>
              <a:buAutoNum type="arabicPeriod"/>
            </a:pPr>
            <a:r>
              <a:rPr lang="tr-TR" sz="2400" dirty="0" err="1">
                <a:highlight>
                  <a:srgbClr val="FFFF00"/>
                </a:highlight>
              </a:rPr>
              <a:t>Article</a:t>
            </a:r>
            <a:r>
              <a:rPr lang="tr-TR" sz="2400" dirty="0">
                <a:highlight>
                  <a:srgbClr val="FFFF00"/>
                </a:highlight>
              </a:rPr>
              <a:t>:</a:t>
            </a:r>
            <a:r>
              <a:rPr lang="tr-TR" sz="2400" dirty="0"/>
              <a:t> İçine bilgi ile ilgili </a:t>
            </a:r>
            <a:r>
              <a:rPr lang="tr-TR" sz="2400" dirty="0" err="1"/>
              <a:t>birşeyler</a:t>
            </a:r>
            <a:r>
              <a:rPr lang="tr-TR" sz="2400" dirty="0"/>
              <a:t> </a:t>
            </a:r>
            <a:r>
              <a:rPr lang="tr-TR" sz="2400" dirty="0" err="1"/>
              <a:t>yazıcağımız</a:t>
            </a:r>
            <a:r>
              <a:rPr lang="tr-TR" sz="2400" dirty="0"/>
              <a:t> zaman &lt;</a:t>
            </a:r>
            <a:r>
              <a:rPr lang="tr-TR" sz="2400" dirty="0" err="1"/>
              <a:t>article</a:t>
            </a:r>
            <a:r>
              <a:rPr lang="tr-TR" sz="2400" dirty="0"/>
              <a:t>&gt;&lt;/</a:t>
            </a:r>
            <a:r>
              <a:rPr lang="tr-TR" sz="2400" dirty="0" err="1"/>
              <a:t>article</a:t>
            </a:r>
            <a:r>
              <a:rPr lang="tr-TR" sz="2400" dirty="0"/>
              <a:t>&gt; etiketleri arasında yazmamız bizim için daha doğru olacaktır.</a:t>
            </a:r>
          </a:p>
          <a:p>
            <a:pPr marL="457200" indent="-457200">
              <a:buFont typeface="+mj-lt"/>
              <a:buAutoNum type="arabicPeriod"/>
            </a:pPr>
            <a:r>
              <a:rPr lang="tr-TR" sz="2400" dirty="0" err="1">
                <a:highlight>
                  <a:srgbClr val="FFFF00"/>
                </a:highlight>
              </a:rPr>
              <a:t>Header</a:t>
            </a:r>
            <a:r>
              <a:rPr lang="tr-TR" sz="2400" dirty="0">
                <a:highlight>
                  <a:srgbClr val="FFFF00"/>
                </a:highlight>
              </a:rPr>
              <a:t>:</a:t>
            </a:r>
            <a:r>
              <a:rPr lang="tr-TR" sz="2400" dirty="0"/>
              <a:t> Sayfa ve bölüm için giriş niteliği taşır. Genellikle linkleri kapsayan bölümdür. &lt;</a:t>
            </a:r>
            <a:r>
              <a:rPr lang="tr-TR" sz="2400" dirty="0" err="1"/>
              <a:t>header</a:t>
            </a:r>
            <a:r>
              <a:rPr lang="tr-TR" sz="2400" dirty="0"/>
              <a:t>&gt;&lt;/</a:t>
            </a:r>
            <a:r>
              <a:rPr lang="tr-TR" sz="2400" dirty="0" err="1"/>
              <a:t>header</a:t>
            </a:r>
            <a:r>
              <a:rPr lang="tr-TR" sz="2400" dirty="0"/>
              <a:t>&gt; etiketleri ile oluşturulur.</a:t>
            </a:r>
          </a:p>
          <a:p>
            <a:pPr marL="457200" indent="-457200">
              <a:buFont typeface="+mj-lt"/>
              <a:buAutoNum type="arabicPeriod"/>
            </a:pPr>
            <a:r>
              <a:rPr lang="tr-TR" sz="2400" dirty="0">
                <a:highlight>
                  <a:srgbClr val="FFFF00"/>
                </a:highlight>
              </a:rPr>
              <a:t>Main:</a:t>
            </a:r>
            <a:r>
              <a:rPr lang="tr-TR" sz="2400" dirty="0"/>
              <a:t>  Sayfanın asıl içerik bölümüdür. Sayfa içinde ne anlatılacak veya gösterilecekse bu bölümde olur. &lt;main&gt;&lt;/main&gt; </a:t>
            </a:r>
            <a:r>
              <a:rPr lang="tr-TR" sz="2400" dirty="0" err="1"/>
              <a:t>tagları</a:t>
            </a:r>
            <a:r>
              <a:rPr lang="tr-TR" sz="2400" dirty="0"/>
              <a:t> ile oluşturulur.</a:t>
            </a:r>
          </a:p>
          <a:p>
            <a:pPr marL="457200" indent="-457200">
              <a:buFont typeface="+mj-lt"/>
              <a:buAutoNum type="arabicPeriod"/>
            </a:pPr>
            <a:r>
              <a:rPr lang="tr-TR" sz="2400" dirty="0" err="1">
                <a:highlight>
                  <a:srgbClr val="FFFF00"/>
                </a:highlight>
              </a:rPr>
              <a:t>Nav</a:t>
            </a:r>
            <a:r>
              <a:rPr lang="tr-TR" sz="2400" dirty="0">
                <a:highlight>
                  <a:srgbClr val="FFFF00"/>
                </a:highlight>
              </a:rPr>
              <a:t>:</a:t>
            </a:r>
            <a:r>
              <a:rPr lang="tr-TR" sz="2400" dirty="0"/>
              <a:t> Linklerin olduğu bölümdür. Sayfa içerisindeki linkler genellikle bu bölüme yazılır. &lt;</a:t>
            </a:r>
            <a:r>
              <a:rPr lang="tr-TR" sz="2400" dirty="0" err="1"/>
              <a:t>nav</a:t>
            </a:r>
            <a:r>
              <a:rPr lang="tr-TR" sz="2400" dirty="0"/>
              <a:t>&gt;&lt;/</a:t>
            </a:r>
            <a:r>
              <a:rPr lang="tr-TR" sz="2400" dirty="0" err="1"/>
              <a:t>nav</a:t>
            </a:r>
            <a:r>
              <a:rPr lang="tr-TR" sz="2400" dirty="0"/>
              <a:t>&gt; şeklinde oluşturulur.</a:t>
            </a:r>
          </a:p>
          <a:p>
            <a:pPr marL="457200" indent="-457200">
              <a:buFont typeface="+mj-lt"/>
              <a:buAutoNum type="arabicPeriod"/>
            </a:pPr>
            <a:r>
              <a:rPr lang="tr-TR" sz="2400" dirty="0" err="1">
                <a:highlight>
                  <a:srgbClr val="FFFF00"/>
                </a:highlight>
              </a:rPr>
              <a:t>Section</a:t>
            </a:r>
            <a:r>
              <a:rPr lang="tr-TR" sz="2400" dirty="0">
                <a:highlight>
                  <a:srgbClr val="FFFF00"/>
                </a:highlight>
              </a:rPr>
              <a:t>:</a:t>
            </a:r>
            <a:r>
              <a:rPr lang="tr-TR" sz="2400" dirty="0"/>
              <a:t> Sayfa içi elementleri gruplamamızı sağlar. Bölüm oluşturur.&lt;</a:t>
            </a:r>
            <a:r>
              <a:rPr lang="tr-TR" sz="2400" dirty="0" err="1"/>
              <a:t>section</a:t>
            </a:r>
            <a:r>
              <a:rPr lang="tr-TR" sz="2400" dirty="0"/>
              <a:t>&gt;&lt;/</a:t>
            </a:r>
            <a:r>
              <a:rPr lang="tr-TR" sz="2400" dirty="0" err="1"/>
              <a:t>section</a:t>
            </a:r>
            <a:r>
              <a:rPr lang="tr-TR" sz="2400" dirty="0"/>
              <a:t>&gt; olarak kullanılır.</a:t>
            </a:r>
          </a:p>
          <a:p>
            <a:pPr marL="457200" indent="-457200">
              <a:buFont typeface="+mj-lt"/>
              <a:buAutoNum type="arabicPeriod"/>
            </a:pPr>
            <a:r>
              <a:rPr lang="tr-TR" sz="2400" dirty="0" err="1">
                <a:highlight>
                  <a:srgbClr val="FFFF00"/>
                </a:highlight>
              </a:rPr>
              <a:t>Details</a:t>
            </a:r>
            <a:r>
              <a:rPr lang="tr-TR" sz="2400" dirty="0">
                <a:highlight>
                  <a:srgbClr val="FFFF00"/>
                </a:highlight>
              </a:rPr>
              <a:t>:</a:t>
            </a:r>
            <a:r>
              <a:rPr lang="tr-TR" sz="2400" dirty="0"/>
              <a:t> Ayrıntılar bu bölüme yazılır. &lt;</a:t>
            </a:r>
            <a:r>
              <a:rPr lang="tr-TR" sz="2400" dirty="0" err="1"/>
              <a:t>details</a:t>
            </a:r>
            <a:r>
              <a:rPr lang="tr-TR" sz="2400" dirty="0"/>
              <a:t>&gt;&lt;/</a:t>
            </a:r>
            <a:r>
              <a:rPr lang="tr-TR" sz="2400" dirty="0" err="1"/>
              <a:t>details</a:t>
            </a:r>
            <a:r>
              <a:rPr lang="tr-TR" sz="2400" dirty="0"/>
              <a:t>&gt; şeklinde kullanılır.</a:t>
            </a:r>
          </a:p>
          <a:p>
            <a:pPr marL="457200" indent="-457200">
              <a:buFont typeface="+mj-lt"/>
              <a:buAutoNum type="arabicPeriod"/>
            </a:pPr>
            <a:r>
              <a:rPr lang="tr-TR" sz="2400" dirty="0">
                <a:highlight>
                  <a:srgbClr val="FFFF00"/>
                </a:highlight>
              </a:rPr>
              <a:t>Aside:</a:t>
            </a:r>
            <a:r>
              <a:rPr lang="tr-TR" sz="2400" dirty="0"/>
              <a:t> Yüzeysel olarak alakalı içerikler için kenar çubuğu görevi görmektedir. &lt;aside&gt;&lt;/aside&gt; olarak kullanılır.</a:t>
            </a:r>
          </a:p>
          <a:p>
            <a:pPr marL="457200" indent="-457200">
              <a:buFont typeface="+mj-lt"/>
              <a:buAutoNum type="arabicPeriod"/>
            </a:pPr>
            <a:r>
              <a:rPr lang="tr-TR" sz="2400" dirty="0" err="1">
                <a:highlight>
                  <a:srgbClr val="FFFF00"/>
                </a:highlight>
              </a:rPr>
              <a:t>Footer</a:t>
            </a:r>
            <a:r>
              <a:rPr lang="tr-TR" sz="2400" dirty="0"/>
              <a:t>: Bir web sayfasının en alt kısmında belli verilerin yazıldığı alt kısımları yazmak için kullanılır. &lt;</a:t>
            </a:r>
            <a:r>
              <a:rPr lang="tr-TR" sz="2400" dirty="0" err="1"/>
              <a:t>footer</a:t>
            </a:r>
            <a:r>
              <a:rPr lang="tr-TR" sz="2400" dirty="0"/>
              <a:t>&gt;&lt;/</a:t>
            </a:r>
            <a:r>
              <a:rPr lang="tr-TR" sz="2400" dirty="0" err="1"/>
              <a:t>footer</a:t>
            </a:r>
            <a:r>
              <a:rPr lang="tr-TR" sz="2400" dirty="0"/>
              <a:t>&gt; ile oluşturulur.</a:t>
            </a:r>
          </a:p>
          <a:p>
            <a:pPr marL="457200" indent="-457200">
              <a:buFont typeface="+mj-lt"/>
              <a:buAutoNum type="arabicPeriod"/>
            </a:pPr>
            <a:endParaRPr lang="tr-TR" sz="2000" dirty="0"/>
          </a:p>
          <a:p>
            <a:pPr marL="457200" indent="-457200">
              <a:buFont typeface="+mj-lt"/>
              <a:buAutoNum type="arabicPeriod"/>
            </a:pPr>
            <a:endParaRPr lang="tr-TR" sz="2000" dirty="0"/>
          </a:p>
          <a:p>
            <a:pPr marL="457200" indent="-457200">
              <a:buFont typeface="+mj-lt"/>
              <a:buAutoNum type="arabicPeriod"/>
            </a:pPr>
            <a:endParaRPr lang="tr-TR" sz="2000" dirty="0"/>
          </a:p>
          <a:p>
            <a:pPr marL="457200" indent="-457200">
              <a:buFont typeface="+mj-lt"/>
              <a:buAutoNum type="arabicPeriod"/>
            </a:pPr>
            <a:endParaRPr lang="tr-TR" sz="2000" dirty="0"/>
          </a:p>
          <a:p>
            <a:pPr marL="0" indent="0">
              <a:buNone/>
            </a:pPr>
            <a:endParaRPr lang="tr-TR" sz="2000" dirty="0"/>
          </a:p>
          <a:p>
            <a:pPr marL="0" indent="0">
              <a:buNone/>
            </a:pPr>
            <a:endParaRPr lang="tr-TR" sz="2000" dirty="0"/>
          </a:p>
          <a:p>
            <a:pPr marL="0" indent="0">
              <a:buNone/>
            </a:pPr>
            <a:endParaRPr lang="tr-TR" sz="2000" dirty="0"/>
          </a:p>
        </p:txBody>
      </p:sp>
    </p:spTree>
    <p:extLst>
      <p:ext uri="{BB962C8B-B14F-4D97-AF65-F5344CB8AC3E}">
        <p14:creationId xmlns:p14="http://schemas.microsoft.com/office/powerpoint/2010/main" val="3399394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CA82D8-0139-6846-5BE5-1E63E0730E2D}"/>
              </a:ext>
            </a:extLst>
          </p:cNvPr>
          <p:cNvSpPr>
            <a:spLocks noGrp="1"/>
          </p:cNvSpPr>
          <p:nvPr>
            <p:ph type="title"/>
          </p:nvPr>
        </p:nvSpPr>
        <p:spPr/>
        <p:txBody>
          <a:bodyPr/>
          <a:lstStyle/>
          <a:p>
            <a:r>
              <a:rPr lang="tr-TR" dirty="0" err="1"/>
              <a:t>Jira</a:t>
            </a:r>
            <a:r>
              <a:rPr lang="tr-TR" dirty="0"/>
              <a:t> nedir?</a:t>
            </a:r>
          </a:p>
        </p:txBody>
      </p:sp>
      <p:sp>
        <p:nvSpPr>
          <p:cNvPr id="3" name="İçerik Yer Tutucusu 2">
            <a:extLst>
              <a:ext uri="{FF2B5EF4-FFF2-40B4-BE49-F238E27FC236}">
                <a16:creationId xmlns:a16="http://schemas.microsoft.com/office/drawing/2014/main" id="{A986AB12-1045-5434-780E-BD879F62AF19}"/>
              </a:ext>
            </a:extLst>
          </p:cNvPr>
          <p:cNvSpPr>
            <a:spLocks noGrp="1"/>
          </p:cNvSpPr>
          <p:nvPr>
            <p:ph idx="1"/>
          </p:nvPr>
        </p:nvSpPr>
        <p:spPr/>
        <p:txBody>
          <a:bodyPr/>
          <a:lstStyle/>
          <a:p>
            <a:r>
              <a:rPr lang="tr-TR" b="0" i="0" dirty="0">
                <a:solidFill>
                  <a:srgbClr val="313131"/>
                </a:solidFill>
                <a:effectLst/>
                <a:latin typeface="PT Serif" panose="020B0604020202020204" pitchFamily="18" charset="-94"/>
              </a:rPr>
              <a:t>Hata izleme, sorun izleme, süreç ve proje yönetimi için kullanılan bir araçtır.</a:t>
            </a:r>
          </a:p>
          <a:p>
            <a:r>
              <a:rPr lang="tr-TR" b="0" i="0" dirty="0">
                <a:solidFill>
                  <a:srgbClr val="313131"/>
                </a:solidFill>
                <a:effectLst/>
                <a:latin typeface="PT Serif" panose="020A0603040505020204" pitchFamily="18" charset="-94"/>
              </a:rPr>
              <a:t>Kullanım kolaylığı, </a:t>
            </a:r>
            <a:r>
              <a:rPr lang="tr-TR" b="0" i="0" dirty="0" err="1">
                <a:solidFill>
                  <a:srgbClr val="313131"/>
                </a:solidFill>
                <a:effectLst/>
                <a:latin typeface="PT Serif" panose="020A0603040505020204" pitchFamily="18" charset="-94"/>
              </a:rPr>
              <a:t>stabilliği</a:t>
            </a:r>
            <a:r>
              <a:rPr lang="tr-TR" b="0" i="0" dirty="0">
                <a:solidFill>
                  <a:srgbClr val="313131"/>
                </a:solidFill>
                <a:effectLst/>
                <a:latin typeface="PT Serif" panose="020A0603040505020204" pitchFamily="18" charset="-94"/>
              </a:rPr>
              <a:t> ve </a:t>
            </a:r>
            <a:r>
              <a:rPr lang="tr-TR" b="0" i="0" dirty="0" err="1">
                <a:solidFill>
                  <a:srgbClr val="313131"/>
                </a:solidFill>
                <a:effectLst/>
                <a:latin typeface="PT Serif" panose="020A0603040505020204" pitchFamily="18" charset="-94"/>
              </a:rPr>
              <a:t>Agile</a:t>
            </a:r>
            <a:r>
              <a:rPr lang="tr-TR" b="0" i="0" dirty="0">
                <a:solidFill>
                  <a:srgbClr val="313131"/>
                </a:solidFill>
                <a:effectLst/>
                <a:latin typeface="PT Serif" panose="020A0603040505020204" pitchFamily="18" charset="-94"/>
              </a:rPr>
              <a:t> yöntemlerini desteklediği için yazılım sektörünün iş takibi araçları arasında üst sıralarda yer alıyor.</a:t>
            </a:r>
          </a:p>
          <a:p>
            <a:r>
              <a:rPr lang="tr-TR" dirty="0">
                <a:solidFill>
                  <a:srgbClr val="313131"/>
                </a:solidFill>
                <a:latin typeface="PT Serif" panose="020A0603040505020204" pitchFamily="18" charset="-94"/>
              </a:rPr>
              <a:t>JIRA </a:t>
            </a:r>
            <a:r>
              <a:rPr lang="tr-TR" dirty="0" err="1">
                <a:solidFill>
                  <a:srgbClr val="313131"/>
                </a:solidFill>
                <a:latin typeface="PT Serif" panose="020A0603040505020204" pitchFamily="18" charset="-94"/>
              </a:rPr>
              <a:t>Atlassian</a:t>
            </a:r>
            <a:r>
              <a:rPr lang="tr-TR" dirty="0">
                <a:solidFill>
                  <a:srgbClr val="313131"/>
                </a:solidFill>
                <a:latin typeface="PT Serif" panose="020A0603040505020204" pitchFamily="18" charset="-94"/>
              </a:rPr>
              <a:t> </a:t>
            </a:r>
            <a:r>
              <a:rPr lang="tr-TR" dirty="0" err="1">
                <a:solidFill>
                  <a:srgbClr val="313131"/>
                </a:solidFill>
                <a:latin typeface="PT Serif" panose="020A0603040505020204" pitchFamily="18" charset="-94"/>
              </a:rPr>
              <a:t>Inc</a:t>
            </a:r>
            <a:r>
              <a:rPr lang="tr-TR" dirty="0">
                <a:solidFill>
                  <a:srgbClr val="313131"/>
                </a:solidFill>
                <a:latin typeface="PT Serif" panose="020A0603040505020204" pitchFamily="18" charset="-94"/>
              </a:rPr>
              <a:t> tarafından geliştirilmiştir.</a:t>
            </a:r>
            <a:endParaRPr lang="tr-TR" dirty="0"/>
          </a:p>
        </p:txBody>
      </p:sp>
    </p:spTree>
    <p:extLst>
      <p:ext uri="{BB962C8B-B14F-4D97-AF65-F5344CB8AC3E}">
        <p14:creationId xmlns:p14="http://schemas.microsoft.com/office/powerpoint/2010/main" val="3838861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E5334E-9FCE-B36E-ACC5-97884B9604D1}"/>
              </a:ext>
            </a:extLst>
          </p:cNvPr>
          <p:cNvSpPr>
            <a:spLocks noGrp="1"/>
          </p:cNvSpPr>
          <p:nvPr>
            <p:ph type="title"/>
          </p:nvPr>
        </p:nvSpPr>
        <p:spPr/>
        <p:txBody>
          <a:bodyPr/>
          <a:lstStyle/>
          <a:p>
            <a:r>
              <a:rPr lang="tr-TR" dirty="0"/>
              <a:t>ASCII Ve Unicode nedir?</a:t>
            </a:r>
          </a:p>
        </p:txBody>
      </p:sp>
      <p:sp>
        <p:nvSpPr>
          <p:cNvPr id="3" name="İçerik Yer Tutucusu 2">
            <a:extLst>
              <a:ext uri="{FF2B5EF4-FFF2-40B4-BE49-F238E27FC236}">
                <a16:creationId xmlns:a16="http://schemas.microsoft.com/office/drawing/2014/main" id="{FE56D471-E95B-5750-C72B-513C9A7082E4}"/>
              </a:ext>
            </a:extLst>
          </p:cNvPr>
          <p:cNvSpPr>
            <a:spLocks noGrp="1"/>
          </p:cNvSpPr>
          <p:nvPr>
            <p:ph idx="1"/>
          </p:nvPr>
        </p:nvSpPr>
        <p:spPr/>
        <p:txBody>
          <a:bodyPr>
            <a:normAutofit/>
          </a:bodyPr>
          <a:lstStyle/>
          <a:p>
            <a:r>
              <a:rPr lang="tr-TR" sz="2000" dirty="0" err="1">
                <a:highlight>
                  <a:srgbClr val="FFFF00"/>
                </a:highlight>
              </a:rPr>
              <a:t>Ascii</a:t>
            </a:r>
            <a:r>
              <a:rPr lang="tr-TR" sz="2000" dirty="0">
                <a:highlight>
                  <a:srgbClr val="FFFF00"/>
                </a:highlight>
              </a:rPr>
              <a:t>:</a:t>
            </a:r>
            <a:r>
              <a:rPr lang="tr-TR" sz="2000" dirty="0"/>
              <a:t> Açılımı </a:t>
            </a:r>
            <a:r>
              <a:rPr lang="tr-TR" sz="2000" dirty="0" err="1"/>
              <a:t>American</a:t>
            </a:r>
            <a:r>
              <a:rPr lang="tr-TR" sz="2000" dirty="0"/>
              <a:t> Standard </a:t>
            </a:r>
            <a:r>
              <a:rPr lang="tr-TR" sz="2000" dirty="0" err="1"/>
              <a:t>Code</a:t>
            </a:r>
            <a:r>
              <a:rPr lang="tr-TR" sz="2000" dirty="0"/>
              <a:t> </a:t>
            </a:r>
            <a:r>
              <a:rPr lang="tr-TR" sz="2000" dirty="0" err="1"/>
              <a:t>for</a:t>
            </a:r>
            <a:r>
              <a:rPr lang="tr-TR" sz="2000" dirty="0"/>
              <a:t> Information </a:t>
            </a:r>
            <a:r>
              <a:rPr lang="tr-TR" sz="2000" dirty="0" err="1"/>
              <a:t>Interchange’dir</a:t>
            </a:r>
            <a:r>
              <a:rPr lang="tr-TR" sz="2000" dirty="0"/>
              <a:t>. İsminden de anlaşılacağı gibi bir standarttır.</a:t>
            </a:r>
          </a:p>
          <a:p>
            <a:r>
              <a:rPr lang="tr-TR" sz="2000" dirty="0"/>
              <a:t>Latin alfabesi üzerine kurulu 7 bitlik karakter kümesidir. Klavyede bulunan her bir karakterin </a:t>
            </a:r>
            <a:r>
              <a:rPr lang="tr-TR" sz="2000" dirty="0" err="1"/>
              <a:t>Ascii</a:t>
            </a:r>
            <a:r>
              <a:rPr lang="tr-TR" sz="2000" dirty="0"/>
              <a:t> karşılığı vardır.</a:t>
            </a:r>
          </a:p>
          <a:p>
            <a:r>
              <a:rPr lang="tr-TR" sz="2000" dirty="0">
                <a:highlight>
                  <a:srgbClr val="FFFF00"/>
                </a:highlight>
              </a:rPr>
              <a:t>Unicode:</a:t>
            </a:r>
            <a:r>
              <a:rPr lang="tr-TR" sz="2000" dirty="0"/>
              <a:t> Evrensel koddur. </a:t>
            </a:r>
            <a:r>
              <a:rPr lang="tr-TR" sz="2000" b="0" i="0" dirty="0">
                <a:solidFill>
                  <a:srgbClr val="202122"/>
                </a:solidFill>
                <a:effectLst/>
                <a:latin typeface="Arial" panose="020B0604020202020204" pitchFamily="34" charset="0"/>
              </a:rPr>
              <a:t>Sistemin amacı farklı karakter kodlama</a:t>
            </a:r>
            <a:r>
              <a:rPr lang="tr-TR" sz="2000" dirty="0">
                <a:solidFill>
                  <a:srgbClr val="0645AD"/>
                </a:solidFill>
                <a:latin typeface="Arial" panose="020B0604020202020204" pitchFamily="34" charset="0"/>
              </a:rPr>
              <a:t> </a:t>
            </a:r>
            <a:r>
              <a:rPr lang="tr-TR" sz="2000" b="0" i="0" dirty="0">
                <a:solidFill>
                  <a:srgbClr val="202122"/>
                </a:solidFill>
                <a:effectLst/>
                <a:latin typeface="Arial" panose="020B0604020202020204" pitchFamily="34" charset="0"/>
              </a:rPr>
              <a:t>sistemlerinin birbiriyle tutarlı çalışmasını ve dünyadaki tüm yazım sistemlerinden metinlerin bilgisayar ortamında tek bir standart altında temsil edilebilmesini sağlamaktır.</a:t>
            </a:r>
          </a:p>
          <a:p>
            <a:r>
              <a:rPr lang="tr-TR" sz="2000" dirty="0">
                <a:solidFill>
                  <a:srgbClr val="202122"/>
                </a:solidFill>
                <a:latin typeface="Arial" panose="020B0604020202020204" pitchFamily="34" charset="0"/>
              </a:rPr>
              <a:t>Her bir karaktere </a:t>
            </a:r>
            <a:r>
              <a:rPr lang="tr-TR" sz="2000" dirty="0" err="1">
                <a:solidFill>
                  <a:srgbClr val="202122"/>
                </a:solidFill>
                <a:latin typeface="Arial" panose="020B0604020202020204" pitchFamily="34" charset="0"/>
              </a:rPr>
              <a:t>ascii</a:t>
            </a:r>
            <a:r>
              <a:rPr lang="tr-TR" sz="2000" dirty="0">
                <a:solidFill>
                  <a:srgbClr val="202122"/>
                </a:solidFill>
                <a:latin typeface="Arial" panose="020B0604020202020204" pitchFamily="34" charset="0"/>
              </a:rPr>
              <a:t> değeri atayan bir endüstri </a:t>
            </a:r>
            <a:r>
              <a:rPr lang="tr-TR" sz="2000" dirty="0" err="1">
                <a:solidFill>
                  <a:srgbClr val="202122"/>
                </a:solidFill>
                <a:latin typeface="Arial" panose="020B0604020202020204" pitchFamily="34" charset="0"/>
              </a:rPr>
              <a:t>standartıdır</a:t>
            </a:r>
            <a:r>
              <a:rPr lang="tr-TR" sz="2000" dirty="0">
                <a:solidFill>
                  <a:srgbClr val="202122"/>
                </a:solidFill>
                <a:latin typeface="Arial" panose="020B0604020202020204" pitchFamily="34" charset="0"/>
              </a:rPr>
              <a:t>.</a:t>
            </a:r>
            <a:endParaRPr lang="tr-TR" sz="2000" dirty="0"/>
          </a:p>
        </p:txBody>
      </p:sp>
    </p:spTree>
    <p:extLst>
      <p:ext uri="{BB962C8B-B14F-4D97-AF65-F5344CB8AC3E}">
        <p14:creationId xmlns:p14="http://schemas.microsoft.com/office/powerpoint/2010/main" val="1595431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42350A-CC03-B939-6C5E-8E9A11BF16EC}"/>
              </a:ext>
            </a:extLst>
          </p:cNvPr>
          <p:cNvSpPr>
            <a:spLocks noGrp="1"/>
          </p:cNvSpPr>
          <p:nvPr>
            <p:ph type="title"/>
          </p:nvPr>
        </p:nvSpPr>
        <p:spPr/>
        <p:txBody>
          <a:bodyPr/>
          <a:lstStyle/>
          <a:p>
            <a:r>
              <a:rPr lang="tr-TR" dirty="0" err="1"/>
              <a:t>Display:none</a:t>
            </a:r>
            <a:r>
              <a:rPr lang="tr-TR" dirty="0"/>
              <a:t> ve </a:t>
            </a:r>
            <a:r>
              <a:rPr lang="tr-TR" dirty="0" err="1"/>
              <a:t>Visibility:hidden</a:t>
            </a:r>
            <a:r>
              <a:rPr lang="tr-TR" dirty="0"/>
              <a:t> farkı nedir?</a:t>
            </a:r>
          </a:p>
        </p:txBody>
      </p:sp>
      <p:sp>
        <p:nvSpPr>
          <p:cNvPr id="3" name="İçerik Yer Tutucusu 2">
            <a:extLst>
              <a:ext uri="{FF2B5EF4-FFF2-40B4-BE49-F238E27FC236}">
                <a16:creationId xmlns:a16="http://schemas.microsoft.com/office/drawing/2014/main" id="{378F7E66-D47B-14B5-4921-26F0EFC254D2}"/>
              </a:ext>
            </a:extLst>
          </p:cNvPr>
          <p:cNvSpPr>
            <a:spLocks noGrp="1"/>
          </p:cNvSpPr>
          <p:nvPr>
            <p:ph idx="1"/>
          </p:nvPr>
        </p:nvSpPr>
        <p:spPr/>
        <p:txBody>
          <a:bodyPr>
            <a:normAutofit/>
          </a:bodyPr>
          <a:lstStyle/>
          <a:p>
            <a:r>
              <a:rPr lang="tr-TR" sz="2000" dirty="0" err="1">
                <a:highlight>
                  <a:srgbClr val="FFFF00"/>
                </a:highlight>
              </a:rPr>
              <a:t>Display:none</a:t>
            </a:r>
            <a:r>
              <a:rPr lang="tr-TR" sz="2000" dirty="0"/>
              <a:t>; özelliği uygulanan elementi ve sayfada kapladığı boşluğu yok eder. Sayfa derlenirken element yokmuş gibi davranılır.</a:t>
            </a:r>
          </a:p>
          <a:p>
            <a:r>
              <a:rPr lang="tr-TR" sz="2000" dirty="0" err="1">
                <a:highlight>
                  <a:srgbClr val="FFFF00"/>
                </a:highlight>
              </a:rPr>
              <a:t>Visibility:hidden</a:t>
            </a:r>
            <a:r>
              <a:rPr lang="tr-TR" sz="2000" dirty="0"/>
              <a:t>; sadece elementi gizler. Element ve kapladığı boşluk durur.</a:t>
            </a:r>
          </a:p>
        </p:txBody>
      </p:sp>
    </p:spTree>
    <p:extLst>
      <p:ext uri="{BB962C8B-B14F-4D97-AF65-F5344CB8AC3E}">
        <p14:creationId xmlns:p14="http://schemas.microsoft.com/office/powerpoint/2010/main" val="895334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B63D7F-1FBE-81E7-1222-0E24CDAB9231}"/>
              </a:ext>
            </a:extLst>
          </p:cNvPr>
          <p:cNvSpPr>
            <a:spLocks noGrp="1"/>
          </p:cNvSpPr>
          <p:nvPr>
            <p:ph type="title"/>
          </p:nvPr>
        </p:nvSpPr>
        <p:spPr/>
        <p:txBody>
          <a:bodyPr/>
          <a:lstStyle/>
          <a:p>
            <a:r>
              <a:rPr lang="tr-TR" dirty="0"/>
              <a:t>Box-</a:t>
            </a:r>
            <a:r>
              <a:rPr lang="tr-TR" dirty="0" err="1"/>
              <a:t>sizing</a:t>
            </a:r>
            <a:r>
              <a:rPr lang="tr-TR" dirty="0"/>
              <a:t> nedir?</a:t>
            </a:r>
          </a:p>
        </p:txBody>
      </p:sp>
      <p:sp>
        <p:nvSpPr>
          <p:cNvPr id="3" name="İçerik Yer Tutucusu 2">
            <a:extLst>
              <a:ext uri="{FF2B5EF4-FFF2-40B4-BE49-F238E27FC236}">
                <a16:creationId xmlns:a16="http://schemas.microsoft.com/office/drawing/2014/main" id="{D26B6642-8547-0B76-A6B2-AB0674B3A626}"/>
              </a:ext>
            </a:extLst>
          </p:cNvPr>
          <p:cNvSpPr>
            <a:spLocks noGrp="1"/>
          </p:cNvSpPr>
          <p:nvPr>
            <p:ph idx="1"/>
          </p:nvPr>
        </p:nvSpPr>
        <p:spPr/>
        <p:txBody>
          <a:bodyPr>
            <a:normAutofit/>
          </a:bodyPr>
          <a:lstStyle/>
          <a:p>
            <a:r>
              <a:rPr lang="tr-TR" sz="2000" dirty="0"/>
              <a:t>Her bir elementin kapladığı bir alan vardır. Kapladığı alan (</a:t>
            </a:r>
            <a:r>
              <a:rPr lang="tr-TR" sz="2000" dirty="0" err="1"/>
              <a:t>width</a:t>
            </a:r>
            <a:r>
              <a:rPr lang="tr-TR" sz="2000" dirty="0"/>
              <a:t>||</a:t>
            </a:r>
            <a:r>
              <a:rPr lang="tr-TR" sz="2000" dirty="0" err="1"/>
              <a:t>height</a:t>
            </a:r>
            <a:r>
              <a:rPr lang="tr-TR" sz="2000" dirty="0"/>
              <a:t>) + </a:t>
            </a:r>
            <a:r>
              <a:rPr lang="tr-TR" sz="2000" dirty="0" err="1"/>
              <a:t>padding</a:t>
            </a:r>
            <a:r>
              <a:rPr lang="tr-TR" sz="2000" dirty="0"/>
              <a:t> + </a:t>
            </a:r>
            <a:r>
              <a:rPr lang="tr-TR" sz="2000" dirty="0" err="1"/>
              <a:t>border</a:t>
            </a:r>
            <a:r>
              <a:rPr lang="tr-TR" sz="2000" dirty="0"/>
              <a:t>-size ‘</a:t>
            </a:r>
            <a:r>
              <a:rPr lang="tr-TR" sz="2000" dirty="0" err="1"/>
              <a:t>ın</a:t>
            </a:r>
            <a:r>
              <a:rPr lang="tr-TR" sz="2000" dirty="0"/>
              <a:t> toplamıdır. </a:t>
            </a:r>
          </a:p>
          <a:p>
            <a:r>
              <a:rPr lang="tr-TR" sz="2000" dirty="0"/>
              <a:t>Box-</a:t>
            </a:r>
            <a:r>
              <a:rPr lang="tr-TR" sz="2000" dirty="0" err="1"/>
              <a:t>sizing</a:t>
            </a:r>
            <a:r>
              <a:rPr lang="tr-TR" sz="2000" dirty="0"/>
              <a:t> özelliği ise genişlik ve yüksekliğin nasıl hesaplanacağını belirttiğimiz alandır.</a:t>
            </a:r>
          </a:p>
          <a:p>
            <a:r>
              <a:rPr lang="tr-TR" sz="2000" dirty="0"/>
              <a:t>Diyelim ki bir elementimizin border-size:10px, padding:20px olduğunu varsayalım.</a:t>
            </a:r>
          </a:p>
          <a:p>
            <a:r>
              <a:rPr lang="tr-TR" sz="2000" dirty="0">
                <a:highlight>
                  <a:srgbClr val="FFFF00"/>
                </a:highlight>
              </a:rPr>
              <a:t>Box-</a:t>
            </a:r>
            <a:r>
              <a:rPr lang="tr-TR" sz="2000" dirty="0" err="1">
                <a:highlight>
                  <a:srgbClr val="FFFF00"/>
                </a:highlight>
              </a:rPr>
              <a:t>sizing</a:t>
            </a:r>
            <a:r>
              <a:rPr lang="tr-TR" sz="2000" dirty="0">
                <a:highlight>
                  <a:srgbClr val="FFFF00"/>
                </a:highlight>
              </a:rPr>
              <a:t>: </a:t>
            </a:r>
            <a:r>
              <a:rPr lang="tr-TR" sz="2000" dirty="0" err="1">
                <a:highlight>
                  <a:srgbClr val="FFFF00"/>
                </a:highlight>
              </a:rPr>
              <a:t>border-box</a:t>
            </a:r>
            <a:r>
              <a:rPr lang="tr-TR" sz="2000" dirty="0"/>
              <a:t>; ve width:100px dersek; </a:t>
            </a:r>
            <a:r>
              <a:rPr lang="tr-TR" sz="2000" b="0" i="0" dirty="0">
                <a:solidFill>
                  <a:srgbClr val="FF0000"/>
                </a:solidFill>
                <a:effectLst/>
                <a:latin typeface="Poppins" panose="00000500000000000000" pitchFamily="2" charset="-94"/>
              </a:rPr>
              <a:t>elementin genişlik ve yüksekliğine </a:t>
            </a:r>
            <a:r>
              <a:rPr lang="tr-TR" sz="2000" b="0" i="0" dirty="0" err="1">
                <a:solidFill>
                  <a:srgbClr val="FF0000"/>
                </a:solidFill>
                <a:effectLst/>
                <a:latin typeface="Poppins" panose="00000500000000000000" pitchFamily="2" charset="-94"/>
              </a:rPr>
              <a:t>border</a:t>
            </a:r>
            <a:r>
              <a:rPr lang="tr-TR" sz="2000" b="0" i="0" dirty="0">
                <a:solidFill>
                  <a:srgbClr val="FF0000"/>
                </a:solidFill>
                <a:effectLst/>
                <a:latin typeface="Poppins" panose="00000500000000000000" pitchFamily="2" charset="-94"/>
              </a:rPr>
              <a:t> ve </a:t>
            </a:r>
            <a:r>
              <a:rPr lang="tr-TR" sz="2000" b="0" i="0" dirty="0" err="1">
                <a:solidFill>
                  <a:srgbClr val="FF0000"/>
                </a:solidFill>
                <a:effectLst/>
                <a:latin typeface="Poppins" panose="00000500000000000000" pitchFamily="2" charset="-94"/>
              </a:rPr>
              <a:t>padding</a:t>
            </a:r>
            <a:r>
              <a:rPr lang="tr-TR" sz="2000" b="0" i="0" dirty="0">
                <a:solidFill>
                  <a:srgbClr val="FF0000"/>
                </a:solidFill>
                <a:effectLst/>
                <a:latin typeface="Poppins" panose="00000500000000000000" pitchFamily="2" charset="-94"/>
              </a:rPr>
              <a:t> değerleri dahildir</a:t>
            </a:r>
            <a:r>
              <a:rPr lang="tr-TR" sz="2000" b="0" i="0" dirty="0">
                <a:solidFill>
                  <a:srgbClr val="666666"/>
                </a:solidFill>
                <a:effectLst/>
                <a:latin typeface="Poppins" panose="00000500000000000000" pitchFamily="2" charset="-94"/>
              </a:rPr>
              <a:t>. </a:t>
            </a:r>
            <a:r>
              <a:rPr lang="tr-TR" sz="2000" dirty="0"/>
              <a:t>10px </a:t>
            </a:r>
            <a:r>
              <a:rPr lang="tr-TR" sz="2000" dirty="0" err="1"/>
              <a:t>border</a:t>
            </a:r>
            <a:r>
              <a:rPr lang="tr-TR" sz="2000" dirty="0"/>
              <a:t>-size a gider, 20px </a:t>
            </a:r>
            <a:r>
              <a:rPr lang="tr-TR" sz="2000" dirty="0" err="1"/>
              <a:t>padding’e</a:t>
            </a:r>
            <a:r>
              <a:rPr lang="tr-TR" sz="2000" dirty="0"/>
              <a:t> gider ve geri kalan 70px </a:t>
            </a:r>
            <a:r>
              <a:rPr lang="tr-TR" sz="2000" dirty="0" err="1"/>
              <a:t>lik</a:t>
            </a:r>
            <a:r>
              <a:rPr lang="tr-TR" sz="2000" dirty="0"/>
              <a:t> alana içeriğimiz yerleşmek zorunda kalır.</a:t>
            </a:r>
          </a:p>
          <a:p>
            <a:r>
              <a:rPr lang="tr-TR" sz="2000" dirty="0">
                <a:highlight>
                  <a:srgbClr val="FFFF00"/>
                </a:highlight>
              </a:rPr>
              <a:t>Box-</a:t>
            </a:r>
            <a:r>
              <a:rPr lang="tr-TR" sz="2000" dirty="0" err="1">
                <a:highlight>
                  <a:srgbClr val="FFFF00"/>
                </a:highlight>
              </a:rPr>
              <a:t>sizing</a:t>
            </a:r>
            <a:r>
              <a:rPr lang="tr-TR" sz="2000" dirty="0">
                <a:highlight>
                  <a:srgbClr val="FFFF00"/>
                </a:highlight>
              </a:rPr>
              <a:t>: </a:t>
            </a:r>
            <a:r>
              <a:rPr lang="tr-TR" sz="2000" dirty="0" err="1">
                <a:highlight>
                  <a:srgbClr val="FFFF00"/>
                </a:highlight>
              </a:rPr>
              <a:t>content-box</a:t>
            </a:r>
            <a:r>
              <a:rPr lang="tr-TR" sz="2000" dirty="0">
                <a:highlight>
                  <a:srgbClr val="FFFF00"/>
                </a:highlight>
              </a:rPr>
              <a:t> </a:t>
            </a:r>
            <a:r>
              <a:rPr lang="tr-TR" sz="2000" dirty="0"/>
              <a:t>dersek; </a:t>
            </a:r>
            <a:r>
              <a:rPr lang="tr-TR" sz="2000" b="0" i="0" dirty="0">
                <a:solidFill>
                  <a:srgbClr val="FF0000"/>
                </a:solidFill>
                <a:effectLst/>
                <a:latin typeface="Poppins" panose="00000500000000000000" pitchFamily="2" charset="-94"/>
              </a:rPr>
              <a:t>elementin genişlik ve yüksekliğine </a:t>
            </a:r>
            <a:r>
              <a:rPr lang="tr-TR" sz="2000" b="0" i="0" dirty="0" err="1">
                <a:solidFill>
                  <a:srgbClr val="FF0000"/>
                </a:solidFill>
                <a:effectLst/>
                <a:latin typeface="Poppins" panose="00000500000000000000" pitchFamily="2" charset="-94"/>
              </a:rPr>
              <a:t>border</a:t>
            </a:r>
            <a:r>
              <a:rPr lang="tr-TR" sz="2000" b="0" i="0" dirty="0">
                <a:solidFill>
                  <a:srgbClr val="FF0000"/>
                </a:solidFill>
                <a:effectLst/>
                <a:latin typeface="Poppins" panose="00000500000000000000" pitchFamily="2" charset="-94"/>
              </a:rPr>
              <a:t> ve </a:t>
            </a:r>
            <a:r>
              <a:rPr lang="tr-TR" sz="2000" b="0" i="0" dirty="0" err="1">
                <a:solidFill>
                  <a:srgbClr val="FF0000"/>
                </a:solidFill>
                <a:effectLst/>
                <a:latin typeface="Poppins" panose="00000500000000000000" pitchFamily="2" charset="-94"/>
              </a:rPr>
              <a:t>padding</a:t>
            </a:r>
            <a:r>
              <a:rPr lang="tr-TR" sz="2000" b="0" i="0" dirty="0">
                <a:solidFill>
                  <a:srgbClr val="FF0000"/>
                </a:solidFill>
                <a:effectLst/>
                <a:latin typeface="Poppins" panose="00000500000000000000" pitchFamily="2" charset="-94"/>
              </a:rPr>
              <a:t> değerleri dahil değildir. </a:t>
            </a:r>
            <a:r>
              <a:rPr lang="tr-TR" sz="1800" dirty="0">
                <a:latin typeface="Poppins" panose="00000500000000000000" pitchFamily="2" charset="-94"/>
              </a:rPr>
              <a:t>Yani elementimiz 10px </a:t>
            </a:r>
            <a:r>
              <a:rPr lang="tr-TR" sz="1800" dirty="0" err="1">
                <a:latin typeface="Poppins" panose="00000500000000000000" pitchFamily="2" charset="-94"/>
              </a:rPr>
              <a:t>border</a:t>
            </a:r>
            <a:r>
              <a:rPr lang="tr-TR" sz="1800" dirty="0">
                <a:latin typeface="Poppins" panose="00000500000000000000" pitchFamily="2" charset="-94"/>
              </a:rPr>
              <a:t> + 20px </a:t>
            </a:r>
            <a:r>
              <a:rPr lang="tr-TR" sz="1800" dirty="0" err="1">
                <a:latin typeface="Poppins" panose="00000500000000000000" pitchFamily="2" charset="-94"/>
              </a:rPr>
              <a:t>padding</a:t>
            </a:r>
            <a:r>
              <a:rPr lang="tr-TR" sz="1800" dirty="0">
                <a:latin typeface="Poppins" panose="00000500000000000000" pitchFamily="2" charset="-94"/>
              </a:rPr>
              <a:t> + 100px içeriğe sahip olur. Toplamda kapladığı alan 130px olur.</a:t>
            </a:r>
            <a:endParaRPr lang="tr-TR" sz="1800" dirty="0"/>
          </a:p>
          <a:p>
            <a:endParaRPr lang="tr-TR" dirty="0"/>
          </a:p>
        </p:txBody>
      </p:sp>
    </p:spTree>
    <p:extLst>
      <p:ext uri="{BB962C8B-B14F-4D97-AF65-F5344CB8AC3E}">
        <p14:creationId xmlns:p14="http://schemas.microsoft.com/office/powerpoint/2010/main" val="3632562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2324EE-7677-C91A-C89F-6B13F6392DA4}"/>
              </a:ext>
            </a:extLst>
          </p:cNvPr>
          <p:cNvSpPr>
            <a:spLocks noGrp="1"/>
          </p:cNvSpPr>
          <p:nvPr>
            <p:ph type="title"/>
          </p:nvPr>
        </p:nvSpPr>
        <p:spPr/>
        <p:txBody>
          <a:bodyPr/>
          <a:lstStyle/>
          <a:p>
            <a:r>
              <a:rPr lang="tr-TR" dirty="0" err="1"/>
              <a:t>Group</a:t>
            </a:r>
            <a:r>
              <a:rPr lang="tr-TR" dirty="0"/>
              <a:t> </a:t>
            </a:r>
            <a:r>
              <a:rPr lang="tr-TR" dirty="0" err="1"/>
              <a:t>selector</a:t>
            </a:r>
            <a:r>
              <a:rPr lang="tr-TR" dirty="0"/>
              <a:t> nedir?</a:t>
            </a:r>
          </a:p>
        </p:txBody>
      </p:sp>
      <p:sp>
        <p:nvSpPr>
          <p:cNvPr id="3" name="İçerik Yer Tutucusu 2">
            <a:extLst>
              <a:ext uri="{FF2B5EF4-FFF2-40B4-BE49-F238E27FC236}">
                <a16:creationId xmlns:a16="http://schemas.microsoft.com/office/drawing/2014/main" id="{983484C4-5A0D-8F28-2CED-10638C817C1F}"/>
              </a:ext>
            </a:extLst>
          </p:cNvPr>
          <p:cNvSpPr>
            <a:spLocks noGrp="1"/>
          </p:cNvSpPr>
          <p:nvPr>
            <p:ph idx="1"/>
          </p:nvPr>
        </p:nvSpPr>
        <p:spPr/>
        <p:txBody>
          <a:bodyPr/>
          <a:lstStyle/>
          <a:p>
            <a:pPr algn="l">
              <a:buFont typeface="Arial" panose="020B0604020202020204" pitchFamily="34" charset="0"/>
              <a:buChar char="•"/>
            </a:pPr>
            <a:r>
              <a:rPr lang="tr-TR" sz="2000" b="0" i="0" dirty="0" err="1">
                <a:effectLst/>
                <a:latin typeface="Montserrat" panose="020B0604020202020204" pitchFamily="2" charset="-94"/>
              </a:rPr>
              <a:t>Css</a:t>
            </a:r>
            <a:r>
              <a:rPr lang="tr-TR" sz="2000" b="0" i="0" dirty="0">
                <a:effectLst/>
                <a:latin typeface="Montserrat" panose="020B0604020202020204" pitchFamily="2" charset="-94"/>
              </a:rPr>
              <a:t> de iç içe etiketlerimize </a:t>
            </a:r>
            <a:r>
              <a:rPr lang="tr-TR" sz="2000" b="0" i="0" dirty="0" err="1">
                <a:effectLst/>
                <a:latin typeface="Montserrat" panose="020B0604020202020204" pitchFamily="2" charset="-94"/>
              </a:rPr>
              <a:t>group</a:t>
            </a:r>
            <a:r>
              <a:rPr lang="tr-TR" sz="2000" b="0" i="0" dirty="0">
                <a:effectLst/>
                <a:latin typeface="Montserrat" panose="020B0604020202020204" pitchFamily="2" charset="-94"/>
              </a:rPr>
              <a:t> </a:t>
            </a:r>
            <a:r>
              <a:rPr lang="tr-TR" sz="2000" b="0" i="0" dirty="0" err="1">
                <a:effectLst/>
                <a:latin typeface="Montserrat" panose="020B0604020202020204" pitchFamily="2" charset="-94"/>
              </a:rPr>
              <a:t>selectorler</a:t>
            </a:r>
            <a:r>
              <a:rPr lang="tr-TR" sz="2000" b="0" i="0" dirty="0">
                <a:effectLst/>
                <a:latin typeface="Montserrat" panose="020B0604020202020204" pitchFamily="2" charset="-94"/>
              </a:rPr>
              <a:t> sayesinde rahatlıkla </a:t>
            </a:r>
            <a:r>
              <a:rPr lang="tr-TR" sz="2000" b="0" i="0" dirty="0" err="1">
                <a:effectLst/>
                <a:latin typeface="Montserrat" panose="020B0604020202020204" pitchFamily="2" charset="-94"/>
              </a:rPr>
              <a:t>css</a:t>
            </a:r>
            <a:r>
              <a:rPr lang="tr-TR" sz="2000" b="0" i="0" dirty="0">
                <a:effectLst/>
                <a:latin typeface="Montserrat" panose="020B0604020202020204" pitchFamily="2" charset="-94"/>
              </a:rPr>
              <a:t> verebiliriz.</a:t>
            </a:r>
          </a:p>
          <a:p>
            <a:pPr algn="l">
              <a:buFont typeface="Arial" panose="020B0604020202020204" pitchFamily="34" charset="0"/>
              <a:buChar char="•"/>
            </a:pPr>
            <a:r>
              <a:rPr lang="tr-TR" sz="2000" b="0" i="0" dirty="0">
                <a:effectLst/>
                <a:latin typeface="Montserrat" panose="020B0604020202020204" pitchFamily="2" charset="-94"/>
              </a:rPr>
              <a:t>(*)    —&gt; Tüm etiketler </a:t>
            </a:r>
          </a:p>
          <a:p>
            <a:pPr algn="l">
              <a:buFont typeface="Arial" panose="020B0604020202020204" pitchFamily="34" charset="0"/>
              <a:buChar char="•"/>
            </a:pPr>
            <a:r>
              <a:rPr lang="tr-TR" sz="2000" b="0" i="0" dirty="0">
                <a:effectLst/>
                <a:latin typeface="Montserrat" panose="020B0604020202020204" pitchFamily="2" charset="-94"/>
              </a:rPr>
              <a:t>(p)    —&gt; Tüm p etiketleri</a:t>
            </a:r>
          </a:p>
          <a:p>
            <a:pPr algn="l">
              <a:buFont typeface="Arial" panose="020B0604020202020204" pitchFamily="34" charset="0"/>
              <a:buChar char="•"/>
            </a:pPr>
            <a:r>
              <a:rPr lang="tr-TR" sz="2000" b="0" i="0" dirty="0">
                <a:effectLst/>
                <a:latin typeface="Montserrat" panose="020B0604020202020204" pitchFamily="2" charset="-94"/>
              </a:rPr>
              <a:t>(div p) —&gt; </a:t>
            </a:r>
            <a:r>
              <a:rPr lang="tr-TR" sz="2000" b="0" i="0" dirty="0" err="1">
                <a:effectLst/>
                <a:latin typeface="Montserrat" panose="020B0604020202020204" pitchFamily="2" charset="-94"/>
              </a:rPr>
              <a:t>Div</a:t>
            </a:r>
            <a:r>
              <a:rPr lang="tr-TR" sz="2000" b="0" i="0" dirty="0">
                <a:effectLst/>
                <a:latin typeface="Montserrat" panose="020B0604020202020204" pitchFamily="2" charset="-94"/>
              </a:rPr>
              <a:t> içindeki tüm p etiketleri</a:t>
            </a:r>
          </a:p>
          <a:p>
            <a:pPr algn="l">
              <a:buFont typeface="Arial" panose="020B0604020202020204" pitchFamily="34" charset="0"/>
              <a:buChar char="•"/>
            </a:pPr>
            <a:r>
              <a:rPr lang="tr-TR" sz="2000" b="0" i="0" dirty="0">
                <a:effectLst/>
                <a:latin typeface="Montserrat" panose="020B0604020202020204" pitchFamily="2" charset="-94"/>
              </a:rPr>
              <a:t>(</a:t>
            </a:r>
            <a:r>
              <a:rPr lang="tr-TR" sz="2000" b="0" i="0" dirty="0" err="1">
                <a:effectLst/>
                <a:latin typeface="Montserrat" panose="020B0604020202020204" pitchFamily="2" charset="-94"/>
              </a:rPr>
              <a:t>div,p</a:t>
            </a:r>
            <a:r>
              <a:rPr lang="tr-TR" sz="2000" b="0" i="0" dirty="0">
                <a:effectLst/>
                <a:latin typeface="Montserrat" panose="020B0604020202020204" pitchFamily="2" charset="-94"/>
              </a:rPr>
              <a:t>) —&gt; Tüm div ve tüm p etiketleri</a:t>
            </a:r>
          </a:p>
          <a:p>
            <a:pPr algn="l">
              <a:buFont typeface="Arial" panose="020B0604020202020204" pitchFamily="34" charset="0"/>
              <a:buChar char="•"/>
            </a:pPr>
            <a:r>
              <a:rPr lang="tr-TR" sz="2000" b="0" i="0" dirty="0">
                <a:effectLst/>
                <a:latin typeface="Montserrat" panose="020B0604020202020204" pitchFamily="2" charset="-94"/>
              </a:rPr>
              <a:t>div &gt; p) —&gt; Üst etiketi div olan tüm p etiketleri</a:t>
            </a:r>
          </a:p>
          <a:p>
            <a:pPr algn="l">
              <a:buFont typeface="Arial" panose="020B0604020202020204" pitchFamily="34" charset="0"/>
              <a:buChar char="•"/>
            </a:pPr>
            <a:r>
              <a:rPr lang="tr-TR" sz="2000" b="0" i="0" dirty="0">
                <a:effectLst/>
                <a:latin typeface="Montserrat" panose="020B0604020202020204" pitchFamily="2" charset="-94"/>
              </a:rPr>
              <a:t>(p ~ div) —&gt; P ile aynı seviyede tüm div etiketleri</a:t>
            </a:r>
          </a:p>
          <a:p>
            <a:pPr algn="l">
              <a:buFont typeface="Arial" panose="020B0604020202020204" pitchFamily="34" charset="0"/>
              <a:buChar char="•"/>
            </a:pPr>
            <a:r>
              <a:rPr lang="tr-TR" sz="2000" b="0" i="0" dirty="0">
                <a:effectLst/>
                <a:latin typeface="Montserrat" panose="020B0604020202020204" pitchFamily="2" charset="-94"/>
              </a:rPr>
              <a:t>(p + div) —&gt; P etiketinden sonra gelen aynı seviyedeki div etiketi</a:t>
            </a:r>
          </a:p>
          <a:p>
            <a:endParaRPr lang="tr-TR" dirty="0"/>
          </a:p>
        </p:txBody>
      </p:sp>
    </p:spTree>
    <p:extLst>
      <p:ext uri="{BB962C8B-B14F-4D97-AF65-F5344CB8AC3E}">
        <p14:creationId xmlns:p14="http://schemas.microsoft.com/office/powerpoint/2010/main" val="3150579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9C0AEB-FDA4-0175-8E2E-5EA61F3987EA}"/>
              </a:ext>
            </a:extLst>
          </p:cNvPr>
          <p:cNvSpPr>
            <a:spLocks noGrp="1"/>
          </p:cNvSpPr>
          <p:nvPr>
            <p:ph type="title"/>
          </p:nvPr>
        </p:nvSpPr>
        <p:spPr/>
        <p:txBody>
          <a:bodyPr/>
          <a:lstStyle/>
          <a:p>
            <a:r>
              <a:rPr lang="tr-TR" dirty="0" err="1"/>
              <a:t>Bootstrap</a:t>
            </a:r>
            <a:r>
              <a:rPr lang="tr-TR" dirty="0"/>
              <a:t> </a:t>
            </a:r>
            <a:r>
              <a:rPr lang="tr-TR" dirty="0" err="1"/>
              <a:t>Integrity</a:t>
            </a:r>
            <a:r>
              <a:rPr lang="tr-TR" dirty="0"/>
              <a:t> ve </a:t>
            </a:r>
            <a:r>
              <a:rPr lang="tr-TR" dirty="0" err="1"/>
              <a:t>Crossorigin</a:t>
            </a:r>
            <a:r>
              <a:rPr lang="tr-TR" dirty="0"/>
              <a:t> nedir?</a:t>
            </a:r>
          </a:p>
        </p:txBody>
      </p:sp>
      <p:sp>
        <p:nvSpPr>
          <p:cNvPr id="3" name="İçerik Yer Tutucusu 2">
            <a:extLst>
              <a:ext uri="{FF2B5EF4-FFF2-40B4-BE49-F238E27FC236}">
                <a16:creationId xmlns:a16="http://schemas.microsoft.com/office/drawing/2014/main" id="{3A7C70F4-EE1D-8CAB-309E-F9BF16EECCF4}"/>
              </a:ext>
            </a:extLst>
          </p:cNvPr>
          <p:cNvSpPr>
            <a:spLocks noGrp="1"/>
          </p:cNvSpPr>
          <p:nvPr>
            <p:ph idx="1"/>
          </p:nvPr>
        </p:nvSpPr>
        <p:spPr/>
        <p:txBody>
          <a:bodyPr>
            <a:normAutofit/>
          </a:bodyPr>
          <a:lstStyle/>
          <a:p>
            <a:pPr marL="0" indent="0">
              <a:buNone/>
            </a:pPr>
            <a:r>
              <a:rPr lang="tr-TR" sz="2400" dirty="0" err="1">
                <a:highlight>
                  <a:srgbClr val="FFFF00"/>
                </a:highlight>
              </a:rPr>
              <a:t>Integrity</a:t>
            </a:r>
            <a:r>
              <a:rPr lang="tr-TR" sz="2400" dirty="0">
                <a:highlight>
                  <a:srgbClr val="FFFF00"/>
                </a:highlight>
              </a:rPr>
              <a:t>:</a:t>
            </a:r>
            <a:r>
              <a:rPr lang="tr-TR" sz="2400" dirty="0"/>
              <a:t> Sunucudan gelen ve tarayıcıda çalışan sayfada kaynak değiştirilmişse kodun yüklenmediğinden emin olmak için tarayıcının kaynağı kontrol etmesine yardımcı olan bir mekanizma tanımlar.</a:t>
            </a:r>
          </a:p>
          <a:p>
            <a:pPr marL="0" indent="0">
              <a:buNone/>
            </a:pPr>
            <a:endParaRPr lang="tr-TR" sz="2400" dirty="0"/>
          </a:p>
          <a:p>
            <a:pPr marL="0" indent="0">
              <a:buNone/>
            </a:pPr>
            <a:r>
              <a:rPr lang="tr-TR" sz="2400" dirty="0" err="1">
                <a:highlight>
                  <a:srgbClr val="FFFF00"/>
                </a:highlight>
              </a:rPr>
              <a:t>Crossorigin</a:t>
            </a:r>
            <a:r>
              <a:rPr lang="tr-TR" sz="2400" dirty="0">
                <a:highlight>
                  <a:srgbClr val="FFFF00"/>
                </a:highlight>
              </a:rPr>
              <a:t>:</a:t>
            </a:r>
            <a:r>
              <a:rPr lang="tr-TR" sz="2400" dirty="0"/>
              <a:t> Aynı kaynaktan yüklenmediğinde artık SRI denetiminin gereği olan CORS kullanılarak bir istek yüklendiğinde mevcuttur.</a:t>
            </a:r>
          </a:p>
        </p:txBody>
      </p:sp>
    </p:spTree>
    <p:extLst>
      <p:ext uri="{BB962C8B-B14F-4D97-AF65-F5344CB8AC3E}">
        <p14:creationId xmlns:p14="http://schemas.microsoft.com/office/powerpoint/2010/main" val="1076350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D87025-1073-5DA7-CE82-DE3934E52C9F}"/>
              </a:ext>
            </a:extLst>
          </p:cNvPr>
          <p:cNvSpPr>
            <a:spLocks noGrp="1"/>
          </p:cNvSpPr>
          <p:nvPr>
            <p:ph type="title"/>
          </p:nvPr>
        </p:nvSpPr>
        <p:spPr/>
        <p:txBody>
          <a:bodyPr/>
          <a:lstStyle/>
          <a:p>
            <a:r>
              <a:rPr lang="tr-TR" dirty="0" err="1"/>
              <a:t>Scrollspy</a:t>
            </a:r>
            <a:r>
              <a:rPr lang="tr-TR" dirty="0"/>
              <a:t> nedir ? </a:t>
            </a:r>
          </a:p>
        </p:txBody>
      </p:sp>
      <p:sp>
        <p:nvSpPr>
          <p:cNvPr id="3" name="İçerik Yer Tutucusu 2">
            <a:extLst>
              <a:ext uri="{FF2B5EF4-FFF2-40B4-BE49-F238E27FC236}">
                <a16:creationId xmlns:a16="http://schemas.microsoft.com/office/drawing/2014/main" id="{C0178AE8-9667-21B2-F548-F9B36722B769}"/>
              </a:ext>
            </a:extLst>
          </p:cNvPr>
          <p:cNvSpPr>
            <a:spLocks noGrp="1"/>
          </p:cNvSpPr>
          <p:nvPr>
            <p:ph idx="1"/>
          </p:nvPr>
        </p:nvSpPr>
        <p:spPr/>
        <p:txBody>
          <a:bodyPr>
            <a:normAutofit/>
          </a:bodyPr>
          <a:lstStyle/>
          <a:p>
            <a:r>
              <a:rPr lang="tr-TR" sz="2400" b="0" i="0" dirty="0">
                <a:solidFill>
                  <a:srgbClr val="484848"/>
                </a:solidFill>
                <a:effectLst/>
                <a:latin typeface="Montserrat" panose="00000500000000000000" pitchFamily="2" charset="-94"/>
              </a:rPr>
              <a:t>Yatay </a:t>
            </a:r>
            <a:r>
              <a:rPr lang="tr-TR" sz="2400" b="1" i="0" dirty="0" err="1">
                <a:solidFill>
                  <a:srgbClr val="484848"/>
                </a:solidFill>
                <a:effectLst/>
                <a:latin typeface="Montserrat" panose="00000500000000000000" pitchFamily="2" charset="-94"/>
              </a:rPr>
              <a:t>scroll</a:t>
            </a:r>
            <a:r>
              <a:rPr lang="tr-TR" sz="2400" b="1" i="0" dirty="0">
                <a:solidFill>
                  <a:srgbClr val="484848"/>
                </a:solidFill>
                <a:effectLst/>
                <a:latin typeface="Montserrat" panose="00000500000000000000" pitchFamily="2" charset="-94"/>
              </a:rPr>
              <a:t> </a:t>
            </a:r>
            <a:r>
              <a:rPr lang="tr-TR" sz="2400" b="0" i="0" dirty="0">
                <a:solidFill>
                  <a:srgbClr val="484848"/>
                </a:solidFill>
                <a:effectLst/>
                <a:latin typeface="Montserrat" panose="00000500000000000000" pitchFamily="2" charset="-94"/>
              </a:rPr>
              <a:t>barı (kaydırma çubuğu) hareket ettirdiğimizde görüntülenen içerik ile ilişkili link etiketini aktif hale getirmek için kullanıyoruz.</a:t>
            </a:r>
            <a:endParaRPr lang="tr-TR" sz="2400" dirty="0"/>
          </a:p>
        </p:txBody>
      </p:sp>
    </p:spTree>
    <p:extLst>
      <p:ext uri="{BB962C8B-B14F-4D97-AF65-F5344CB8AC3E}">
        <p14:creationId xmlns:p14="http://schemas.microsoft.com/office/powerpoint/2010/main" val="424130593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869</Words>
  <Application>Microsoft Office PowerPoint</Application>
  <PresentationFormat>Geniş ekran</PresentationFormat>
  <Paragraphs>60</Paragraphs>
  <Slides>12</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12</vt:i4>
      </vt:variant>
    </vt:vector>
  </HeadingPairs>
  <TitlesOfParts>
    <vt:vector size="21" baseType="lpstr">
      <vt:lpstr>Arial</vt:lpstr>
      <vt:lpstr>Calibri</vt:lpstr>
      <vt:lpstr>Calibri Light</vt:lpstr>
      <vt:lpstr>Georgia</vt:lpstr>
      <vt:lpstr>Montserrat</vt:lpstr>
      <vt:lpstr>Poppins</vt:lpstr>
      <vt:lpstr>PT Serif</vt:lpstr>
      <vt:lpstr>Verdana</vt:lpstr>
      <vt:lpstr>Office Teması</vt:lpstr>
      <vt:lpstr>Lesson1 Homework</vt:lpstr>
      <vt:lpstr>Semantic Non-semantic farkları nelerdir?</vt:lpstr>
      <vt:lpstr>Jira nedir?</vt:lpstr>
      <vt:lpstr>ASCII Ve Unicode nedir?</vt:lpstr>
      <vt:lpstr>Display:none ve Visibility:hidden farkı nedir?</vt:lpstr>
      <vt:lpstr>Box-sizing nedir?</vt:lpstr>
      <vt:lpstr>Group selector nedir?</vt:lpstr>
      <vt:lpstr>Bootstrap Integrity ve Crossorigin nedir?</vt:lpstr>
      <vt:lpstr>Scrollspy nedir ? </vt:lpstr>
      <vt:lpstr>Fast-forward – Rebase arasındaki fark?</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Lesson1 Homework</dc:title>
  <dc:creator>Mehmet Ardıç</dc:creator>
  <cp:lastModifiedBy>Mehmet Ardıç</cp:lastModifiedBy>
  <cp:revision>4</cp:revision>
  <dcterms:created xsi:type="dcterms:W3CDTF">2022-05-25T11:25:18Z</dcterms:created>
  <dcterms:modified xsi:type="dcterms:W3CDTF">2022-06-29T14:39:04Z</dcterms:modified>
</cp:coreProperties>
</file>