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75C246-88C9-7C13-BA54-FCEDE81C833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83D7305-C022-FB4E-5A03-11EE51CFA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339C24C-66DA-798F-C80F-9C5AFD34A611}"/>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007872A1-A16D-2FA4-64B8-85B9452977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FCDAE0-BDD3-8148-EB1F-BBABAE513372}"/>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7764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F7869-D06C-F0E0-C704-E23D4B9D7B5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4800EA9-F1BD-45F0-1F66-E6EAAAC88B8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F5E667-DDD7-8068-80B3-7F29E3B1A346}"/>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C04BDB44-DBB6-F505-7D2C-DA7884F6242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A8C052D-2682-72B9-B354-E17EB20F3C13}"/>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08638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5290471-AAED-4FC2-C867-B540BE3BDDE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D1B6D25-E582-4FD3-9D20-96EB30C8F9A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8E3BD9-6BCE-B8CB-767A-9AFFEB476D66}"/>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428D4611-7A30-3F60-EE33-BFD764DC93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B5EEF6-403E-7EC6-2ED3-4547FD30960F}"/>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93450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0E2B1B-35E7-85AA-6F5F-A1D74232387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07721B7-45C6-DA89-2ECB-E7DA306CAD5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D81C2E-EE14-FC49-C792-58666A24A8BC}"/>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A2DC5C05-6992-70EA-1FEE-38B709F47F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73BCBBF-483D-A91B-FEBD-902CE0FF7AB8}"/>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50603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DA040-B5FB-240A-82C9-EBE1515E25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54C4132-3B72-5D23-6772-2C99E1DF1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BA0C8B8-E51A-8B0B-3B11-F5E5872425EE}"/>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18C0D465-40F5-DA6B-FE4C-2DFD72AF28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02ABB5-215F-913D-3B66-509ECE3717DA}"/>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20496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F6FA1C-E50B-F066-7804-E20AE43690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2211D3B-F6FA-B930-6BA3-A646FE9BDE5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CAE0D17-A320-1C14-FBA9-511627F7620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66B6A4-A363-9004-18DE-20029DB19A66}"/>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6" name="Alt Bilgi Yer Tutucusu 5">
            <a:extLst>
              <a:ext uri="{FF2B5EF4-FFF2-40B4-BE49-F238E27FC236}">
                <a16:creationId xmlns:a16="http://schemas.microsoft.com/office/drawing/2014/main" id="{3406EE60-73EC-C521-1D56-6CA6EDC272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B2D1762-268E-350E-CA2D-E3ACC426EE3F}"/>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255175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988429-5C78-C1B2-44F4-3DE93A6FD1D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7FA7426-3433-9BE5-CDB4-EC85F32C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31225B5-C51C-1D2F-2000-3DBFB68345A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E0AF0C2-C6B0-121C-422F-E63AFA074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37083C8-81CD-BCAF-D9DF-43701469F48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249A462-2D0C-0725-CA61-F741878F0607}"/>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8" name="Alt Bilgi Yer Tutucusu 7">
            <a:extLst>
              <a:ext uri="{FF2B5EF4-FFF2-40B4-BE49-F238E27FC236}">
                <a16:creationId xmlns:a16="http://schemas.microsoft.com/office/drawing/2014/main" id="{E218ED02-70C2-60EF-F62E-345DE31F3A3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5E40F8D-630D-ECE6-EBE4-25823632066D}"/>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79067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3F7DA9-EDB6-B7F7-A34C-2811220F2FC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B551021-5377-EDC8-FF15-97B7FEBE63A4}"/>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4" name="Alt Bilgi Yer Tutucusu 3">
            <a:extLst>
              <a:ext uri="{FF2B5EF4-FFF2-40B4-BE49-F238E27FC236}">
                <a16:creationId xmlns:a16="http://schemas.microsoft.com/office/drawing/2014/main" id="{D35F6488-F4F8-EC49-206C-85C5F71347E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601A776-019B-BAD2-73AF-A7B318FFBA96}"/>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13061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C444BA8-F2D1-8F1A-1853-D37BAAF60331}"/>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3" name="Alt Bilgi Yer Tutucusu 2">
            <a:extLst>
              <a:ext uri="{FF2B5EF4-FFF2-40B4-BE49-F238E27FC236}">
                <a16:creationId xmlns:a16="http://schemas.microsoft.com/office/drawing/2014/main" id="{03CE92B1-49D2-2723-7A45-5C13FBF300A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2DA514D-516C-A870-46EB-8FAAE1A3D663}"/>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66811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8D85C9-973A-9B3B-3AF0-85161A5F83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8CF3519-313A-7976-B4F6-54134AA68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52920F-FE81-0DC7-CC41-1E0DB087F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AFFA5A5-EBE4-B36D-DB5C-B5042E309A24}"/>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6" name="Alt Bilgi Yer Tutucusu 5">
            <a:extLst>
              <a:ext uri="{FF2B5EF4-FFF2-40B4-BE49-F238E27FC236}">
                <a16:creationId xmlns:a16="http://schemas.microsoft.com/office/drawing/2014/main" id="{DF5A6DB7-8280-92CD-B5C4-5819FE7FD3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1D04B-E146-D214-060A-2F789E355E82}"/>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8486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C272F0-A949-51A9-A019-6629BA334DD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7F4285C-10A7-DA9C-88F2-2C323E103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3B723A2-3242-CA2E-E92E-9170B002A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F00BD9-528B-5C28-8BAA-42C31F4D3B37}"/>
              </a:ext>
            </a:extLst>
          </p:cNvPr>
          <p:cNvSpPr>
            <a:spLocks noGrp="1"/>
          </p:cNvSpPr>
          <p:nvPr>
            <p:ph type="dt" sz="half" idx="10"/>
          </p:nvPr>
        </p:nvSpPr>
        <p:spPr/>
        <p:txBody>
          <a:bodyPr/>
          <a:lstStyle/>
          <a:p>
            <a:fld id="{39C54E81-E9D0-4875-9DBE-A783CB1459D4}" type="datetimeFigureOut">
              <a:rPr lang="tr-TR" smtClean="0"/>
              <a:t>6.06.2022</a:t>
            </a:fld>
            <a:endParaRPr lang="tr-TR"/>
          </a:p>
        </p:txBody>
      </p:sp>
      <p:sp>
        <p:nvSpPr>
          <p:cNvPr id="6" name="Alt Bilgi Yer Tutucusu 5">
            <a:extLst>
              <a:ext uri="{FF2B5EF4-FFF2-40B4-BE49-F238E27FC236}">
                <a16:creationId xmlns:a16="http://schemas.microsoft.com/office/drawing/2014/main" id="{7806A295-5DC7-55DA-7682-D2C1FAD6802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041C3E-1BE4-7FDC-14DF-C758A9DA9ECB}"/>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88112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EEBB850-EF20-C377-A061-8F4BBEF33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038A80-9420-299D-7048-AFBA76E70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4AAD7C-CE47-D92D-D0C6-790F68761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54E81-E9D0-4875-9DBE-A783CB1459D4}" type="datetimeFigureOut">
              <a:rPr lang="tr-TR" smtClean="0"/>
              <a:t>6.06.2022</a:t>
            </a:fld>
            <a:endParaRPr lang="tr-TR"/>
          </a:p>
        </p:txBody>
      </p:sp>
      <p:sp>
        <p:nvSpPr>
          <p:cNvPr id="5" name="Alt Bilgi Yer Tutucusu 4">
            <a:extLst>
              <a:ext uri="{FF2B5EF4-FFF2-40B4-BE49-F238E27FC236}">
                <a16:creationId xmlns:a16="http://schemas.microsoft.com/office/drawing/2014/main" id="{CC45D2B1-4370-24B8-7BDD-C705E5434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7F00D2B-3729-08F0-1E21-5D1E1B141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B0066-F3D1-47BB-B74B-E0FA5189B91A}" type="slidenum">
              <a:rPr lang="tr-TR" smtClean="0"/>
              <a:t>‹#›</a:t>
            </a:fld>
            <a:endParaRPr lang="tr-TR"/>
          </a:p>
        </p:txBody>
      </p:sp>
    </p:spTree>
    <p:extLst>
      <p:ext uri="{BB962C8B-B14F-4D97-AF65-F5344CB8AC3E}">
        <p14:creationId xmlns:p14="http://schemas.microsoft.com/office/powerpoint/2010/main" val="4718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F764D1-EE41-D812-391F-702B9828CE6F}"/>
              </a:ext>
            </a:extLst>
          </p:cNvPr>
          <p:cNvSpPr>
            <a:spLocks noGrp="1"/>
          </p:cNvSpPr>
          <p:nvPr>
            <p:ph type="ctrTitle"/>
          </p:nvPr>
        </p:nvSpPr>
        <p:spPr>
          <a:xfrm>
            <a:off x="1524000" y="351692"/>
            <a:ext cx="9144000" cy="640154"/>
          </a:xfrm>
        </p:spPr>
        <p:txBody>
          <a:bodyPr>
            <a:normAutofit/>
          </a:bodyPr>
          <a:lstStyle/>
          <a:p>
            <a:r>
              <a:rPr lang="tr-TR" sz="4000" dirty="0" err="1"/>
              <a:t>Semantic</a:t>
            </a:r>
            <a:r>
              <a:rPr lang="tr-TR" sz="4000" dirty="0"/>
              <a:t> ve </a:t>
            </a:r>
            <a:r>
              <a:rPr lang="tr-TR" sz="4000" dirty="0" err="1"/>
              <a:t>Non-Semantic</a:t>
            </a:r>
            <a:r>
              <a:rPr lang="tr-TR" sz="4000" dirty="0"/>
              <a:t> Nedir?</a:t>
            </a:r>
          </a:p>
        </p:txBody>
      </p:sp>
      <p:sp>
        <p:nvSpPr>
          <p:cNvPr id="3" name="Alt Başlık 2">
            <a:extLst>
              <a:ext uri="{FF2B5EF4-FFF2-40B4-BE49-F238E27FC236}">
                <a16:creationId xmlns:a16="http://schemas.microsoft.com/office/drawing/2014/main" id="{67C9CA65-385C-EAF1-0867-DB899301BF48}"/>
              </a:ext>
            </a:extLst>
          </p:cNvPr>
          <p:cNvSpPr>
            <a:spLocks noGrp="1"/>
          </p:cNvSpPr>
          <p:nvPr>
            <p:ph type="subTitle" idx="1"/>
          </p:nvPr>
        </p:nvSpPr>
        <p:spPr>
          <a:xfrm>
            <a:off x="675249" y="991846"/>
            <a:ext cx="11043139" cy="5366752"/>
          </a:xfrm>
        </p:spPr>
        <p:txBody>
          <a:bodyPr>
            <a:normAutofit/>
          </a:bodyPr>
          <a:lstStyle/>
          <a:p>
            <a:pPr marL="342900" indent="-342900" algn="l">
              <a:buFont typeface="Arial" panose="020B0604020202020204" pitchFamily="34" charset="0"/>
              <a:buChar char="•"/>
            </a:pPr>
            <a:r>
              <a:rPr lang="tr-TR" b="0" i="0" dirty="0" err="1">
                <a:solidFill>
                  <a:srgbClr val="000000"/>
                </a:solidFill>
                <a:effectLst/>
              </a:rPr>
              <a:t>Semantic</a:t>
            </a:r>
            <a:r>
              <a:rPr lang="tr-TR" b="0" i="0" dirty="0">
                <a:solidFill>
                  <a:srgbClr val="000000"/>
                </a:solidFill>
                <a:effectLst/>
              </a:rPr>
              <a:t> elementler, anlamlarını hem geliştirici hem de tarayıcı için temsil eder. Koddaki etiket, geliştiriciye ve tarayıcıya ne yapması gerektiğini söyler. </a:t>
            </a:r>
            <a:r>
              <a:rPr lang="tr-TR" b="0" i="0" dirty="0" err="1">
                <a:solidFill>
                  <a:srgbClr val="000000"/>
                </a:solidFill>
                <a:effectLst/>
              </a:rPr>
              <a:t>HTML'yi</a:t>
            </a:r>
            <a:r>
              <a:rPr lang="tr-TR" b="0" i="0" dirty="0">
                <a:solidFill>
                  <a:srgbClr val="000000"/>
                </a:solidFill>
                <a:effectLst/>
              </a:rPr>
              <a:t> daha kolay anlaşılır kılan web sayfalarının farklı bölümlerini ve düzenini tanımlar.</a:t>
            </a:r>
          </a:p>
          <a:p>
            <a:pPr marL="342900" indent="-342900" algn="l">
              <a:buFont typeface="Arial" panose="020B0604020202020204" pitchFamily="34" charset="0"/>
              <a:buChar char="•"/>
            </a:pPr>
            <a:r>
              <a:rPr lang="en-US" b="0" i="0" dirty="0">
                <a:solidFill>
                  <a:srgbClr val="000000"/>
                </a:solidFill>
                <a:effectLst/>
              </a:rPr>
              <a:t>&lt;article&gt;</a:t>
            </a:r>
            <a:r>
              <a:rPr lang="tr-TR" b="0" i="0" dirty="0">
                <a:solidFill>
                  <a:srgbClr val="000000"/>
                </a:solidFill>
                <a:effectLst/>
              </a:rPr>
              <a:t> </a:t>
            </a:r>
            <a:r>
              <a:rPr lang="en-US" b="0" i="0" dirty="0">
                <a:solidFill>
                  <a:srgbClr val="000000"/>
                </a:solidFill>
                <a:effectLst/>
              </a:rPr>
              <a:t>&lt;aside&gt;</a:t>
            </a:r>
            <a:r>
              <a:rPr lang="tr-TR" b="0" i="0" dirty="0">
                <a:solidFill>
                  <a:srgbClr val="000000"/>
                </a:solidFill>
                <a:effectLst/>
              </a:rPr>
              <a:t> </a:t>
            </a:r>
            <a:r>
              <a:rPr lang="en-US" b="0" i="0" dirty="0">
                <a:solidFill>
                  <a:srgbClr val="000000"/>
                </a:solidFill>
                <a:effectLst/>
              </a:rPr>
              <a:t>&lt;details&gt;</a:t>
            </a:r>
            <a:r>
              <a:rPr lang="tr-TR" b="0" i="0" dirty="0">
                <a:solidFill>
                  <a:srgbClr val="000000"/>
                </a:solidFill>
                <a:effectLst/>
              </a:rPr>
              <a:t> </a:t>
            </a:r>
            <a:r>
              <a:rPr lang="en-US" b="0" i="0" dirty="0">
                <a:solidFill>
                  <a:srgbClr val="000000"/>
                </a:solidFill>
                <a:effectLst/>
              </a:rPr>
              <a:t>&lt;</a:t>
            </a:r>
            <a:r>
              <a:rPr lang="en-US" b="0" i="0" dirty="0" err="1">
                <a:solidFill>
                  <a:srgbClr val="000000"/>
                </a:solidFill>
                <a:effectLst/>
              </a:rPr>
              <a:t>figcaption</a:t>
            </a:r>
            <a:r>
              <a:rPr lang="en-US" b="0" i="0" dirty="0">
                <a:solidFill>
                  <a:srgbClr val="000000"/>
                </a:solidFill>
                <a:effectLst/>
              </a:rPr>
              <a:t>&gt;</a:t>
            </a:r>
            <a:r>
              <a:rPr lang="tr-TR" b="0" i="0" dirty="0">
                <a:solidFill>
                  <a:srgbClr val="000000"/>
                </a:solidFill>
                <a:effectLst/>
              </a:rPr>
              <a:t> </a:t>
            </a:r>
            <a:r>
              <a:rPr lang="en-US" b="0" i="0" dirty="0">
                <a:solidFill>
                  <a:srgbClr val="000000"/>
                </a:solidFill>
                <a:effectLst/>
              </a:rPr>
              <a:t>&lt;figure&gt;</a:t>
            </a:r>
            <a:r>
              <a:rPr lang="tr-TR" b="0" i="0" dirty="0">
                <a:solidFill>
                  <a:srgbClr val="000000"/>
                </a:solidFill>
                <a:effectLst/>
              </a:rPr>
              <a:t> </a:t>
            </a:r>
            <a:r>
              <a:rPr lang="en-US" b="0" i="0" dirty="0">
                <a:solidFill>
                  <a:srgbClr val="000000"/>
                </a:solidFill>
                <a:effectLst/>
              </a:rPr>
              <a:t>&lt;footer&gt;</a:t>
            </a:r>
            <a:r>
              <a:rPr lang="tr-TR" b="0" i="0" dirty="0">
                <a:solidFill>
                  <a:srgbClr val="000000"/>
                </a:solidFill>
                <a:effectLst/>
              </a:rPr>
              <a:t> </a:t>
            </a:r>
            <a:r>
              <a:rPr lang="en-US" b="0" i="0" dirty="0">
                <a:solidFill>
                  <a:srgbClr val="000000"/>
                </a:solidFill>
                <a:effectLst/>
              </a:rPr>
              <a:t>&lt;header&gt;</a:t>
            </a:r>
            <a:r>
              <a:rPr lang="tr-TR" b="0" i="0" dirty="0">
                <a:solidFill>
                  <a:srgbClr val="000000"/>
                </a:solidFill>
                <a:effectLst/>
              </a:rPr>
              <a:t> </a:t>
            </a:r>
            <a:r>
              <a:rPr lang="en-US" b="0" i="0" dirty="0">
                <a:solidFill>
                  <a:srgbClr val="000000"/>
                </a:solidFill>
                <a:effectLst/>
              </a:rPr>
              <a:t>&lt;main&gt;</a:t>
            </a:r>
            <a:r>
              <a:rPr lang="tr-TR" b="0" i="0" dirty="0">
                <a:solidFill>
                  <a:srgbClr val="000000"/>
                </a:solidFill>
                <a:effectLst/>
              </a:rPr>
              <a:t> </a:t>
            </a:r>
            <a:r>
              <a:rPr lang="en-US" b="0" i="0" dirty="0">
                <a:solidFill>
                  <a:srgbClr val="000000"/>
                </a:solidFill>
                <a:effectLst/>
              </a:rPr>
              <a:t>&lt;mark&gt;</a:t>
            </a:r>
            <a:r>
              <a:rPr lang="tr-TR" b="0" i="0" dirty="0">
                <a:solidFill>
                  <a:srgbClr val="000000"/>
                </a:solidFill>
                <a:effectLst/>
              </a:rPr>
              <a:t> </a:t>
            </a:r>
            <a:r>
              <a:rPr lang="en-US" b="0" i="0" dirty="0">
                <a:solidFill>
                  <a:srgbClr val="000000"/>
                </a:solidFill>
                <a:effectLst/>
              </a:rPr>
              <a:t>&lt;nav&gt;</a:t>
            </a:r>
            <a:r>
              <a:rPr lang="tr-TR" b="0" i="0" dirty="0">
                <a:solidFill>
                  <a:srgbClr val="000000"/>
                </a:solidFill>
                <a:effectLst/>
              </a:rPr>
              <a:t> </a:t>
            </a:r>
            <a:r>
              <a:rPr lang="en-US" b="0" i="0" dirty="0">
                <a:solidFill>
                  <a:srgbClr val="000000"/>
                </a:solidFill>
                <a:effectLst/>
              </a:rPr>
              <a:t>&lt;section&gt;</a:t>
            </a:r>
            <a:r>
              <a:rPr lang="tr-TR" b="0" i="0" dirty="0">
                <a:solidFill>
                  <a:srgbClr val="000000"/>
                </a:solidFill>
                <a:effectLst/>
              </a:rPr>
              <a:t> </a:t>
            </a:r>
            <a:r>
              <a:rPr lang="en-US" b="0" i="0" dirty="0">
                <a:solidFill>
                  <a:srgbClr val="000000"/>
                </a:solidFill>
                <a:effectLst/>
              </a:rPr>
              <a:t>&lt;summary&gt;</a:t>
            </a:r>
            <a:r>
              <a:rPr lang="tr-TR" b="0" i="0" dirty="0">
                <a:solidFill>
                  <a:srgbClr val="000000"/>
                </a:solidFill>
                <a:effectLst/>
              </a:rPr>
              <a:t> </a:t>
            </a:r>
            <a:r>
              <a:rPr lang="en-US" b="0" i="0" dirty="0">
                <a:solidFill>
                  <a:srgbClr val="000000"/>
                </a:solidFill>
                <a:effectLst/>
              </a:rPr>
              <a:t>&lt;time&gt;</a:t>
            </a:r>
            <a:endParaRPr lang="tr-TR" b="0" i="0" dirty="0">
              <a:solidFill>
                <a:srgbClr val="000000"/>
              </a:solidFill>
              <a:effectLst/>
            </a:endParaRPr>
          </a:p>
          <a:p>
            <a:pPr marL="342900" indent="-342900" algn="l">
              <a:buFont typeface="Arial" panose="020B0604020202020204" pitchFamily="34" charset="0"/>
              <a:buChar char="•"/>
            </a:pPr>
            <a:r>
              <a:rPr lang="tr-TR" b="0" i="0" dirty="0" err="1">
                <a:solidFill>
                  <a:srgbClr val="000000"/>
                </a:solidFill>
                <a:effectLst/>
              </a:rPr>
              <a:t>Non-semantic</a:t>
            </a:r>
            <a:r>
              <a:rPr lang="tr-TR" b="0" i="0" dirty="0">
                <a:solidFill>
                  <a:srgbClr val="000000"/>
                </a:solidFill>
                <a:effectLst/>
              </a:rPr>
              <a:t> elementler </a:t>
            </a:r>
            <a:r>
              <a:rPr lang="tr-TR" b="0" i="0" dirty="0" err="1">
                <a:solidFill>
                  <a:srgbClr val="000000"/>
                </a:solidFill>
                <a:effectLst/>
              </a:rPr>
              <a:t>semantic</a:t>
            </a:r>
            <a:r>
              <a:rPr lang="tr-TR" b="0" i="0" dirty="0">
                <a:solidFill>
                  <a:srgbClr val="000000"/>
                </a:solidFill>
                <a:effectLst/>
              </a:rPr>
              <a:t> elementlere benzer, ancak anlamlı bir içeriği yoktur.</a:t>
            </a:r>
          </a:p>
          <a:p>
            <a:pPr marL="342900" indent="-342900" algn="l">
              <a:buFont typeface="Arial" panose="020B0604020202020204" pitchFamily="34" charset="0"/>
              <a:buChar char="•"/>
            </a:pPr>
            <a:r>
              <a:rPr lang="tr-TR" dirty="0">
                <a:solidFill>
                  <a:srgbClr val="000000"/>
                </a:solidFill>
              </a:rPr>
              <a:t>&lt;div&gt; &lt;</a:t>
            </a:r>
            <a:r>
              <a:rPr lang="tr-TR" dirty="0" err="1">
                <a:solidFill>
                  <a:srgbClr val="000000"/>
                </a:solidFill>
              </a:rPr>
              <a:t>span</a:t>
            </a:r>
            <a:r>
              <a:rPr lang="tr-TR" dirty="0">
                <a:solidFill>
                  <a:srgbClr val="000000"/>
                </a:solidFill>
              </a:rPr>
              <a:t>&gt; vb.</a:t>
            </a:r>
            <a:endParaRPr lang="en-US" b="0" i="0" dirty="0">
              <a:solidFill>
                <a:srgbClr val="000000"/>
              </a:solidFill>
              <a:effectLst/>
            </a:endParaRPr>
          </a:p>
          <a:p>
            <a:pPr marL="342900" indent="-342900" algn="l">
              <a:buFont typeface="Arial" panose="020B0604020202020204" pitchFamily="34" charset="0"/>
              <a:buChar char="•"/>
            </a:pPr>
            <a:endParaRPr lang="tr-TR" dirty="0"/>
          </a:p>
        </p:txBody>
      </p:sp>
    </p:spTree>
    <p:extLst>
      <p:ext uri="{BB962C8B-B14F-4D97-AF65-F5344CB8AC3E}">
        <p14:creationId xmlns:p14="http://schemas.microsoft.com/office/powerpoint/2010/main" val="53092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E1C004-E24D-F8B3-C64F-63F9365B5453}"/>
              </a:ext>
            </a:extLst>
          </p:cNvPr>
          <p:cNvSpPr>
            <a:spLocks noGrp="1"/>
          </p:cNvSpPr>
          <p:nvPr>
            <p:ph type="title"/>
          </p:nvPr>
        </p:nvSpPr>
        <p:spPr/>
        <p:txBody>
          <a:bodyPr>
            <a:normAutofit/>
          </a:bodyPr>
          <a:lstStyle/>
          <a:p>
            <a:pPr algn="ctr"/>
            <a:r>
              <a:rPr lang="tr-TR" sz="4000" dirty="0"/>
              <a:t>JİRA Nedir?</a:t>
            </a:r>
          </a:p>
        </p:txBody>
      </p:sp>
      <p:sp>
        <p:nvSpPr>
          <p:cNvPr id="3" name="İçerik Yer Tutucusu 2">
            <a:extLst>
              <a:ext uri="{FF2B5EF4-FFF2-40B4-BE49-F238E27FC236}">
                <a16:creationId xmlns:a16="http://schemas.microsoft.com/office/drawing/2014/main" id="{97667605-536C-5D0F-B208-857AC8DDCD0F}"/>
              </a:ext>
            </a:extLst>
          </p:cNvPr>
          <p:cNvSpPr>
            <a:spLocks noGrp="1"/>
          </p:cNvSpPr>
          <p:nvPr>
            <p:ph idx="1"/>
          </p:nvPr>
        </p:nvSpPr>
        <p:spPr/>
        <p:txBody>
          <a:bodyPr>
            <a:normAutofit fontScale="92500" lnSpcReduction="10000"/>
          </a:bodyPr>
          <a:lstStyle/>
          <a:p>
            <a:r>
              <a:rPr lang="tr-TR" sz="2400" dirty="0" err="1"/>
              <a:t>Jira</a:t>
            </a:r>
            <a:r>
              <a:rPr lang="tr-TR" sz="2400" dirty="0"/>
              <a:t>, bir proje geliştirme yazılımıdır. Aynı zamanda mevcut projelerdeki hataları tespit etmek ve düzeltmek için de bu yazılım kullanılır. Ana sayfada sırasıyla gösterge paneli, sorunlar, </a:t>
            </a:r>
            <a:r>
              <a:rPr lang="tr-TR" sz="2600" dirty="0"/>
              <a:t>projeler</a:t>
            </a:r>
            <a:r>
              <a:rPr lang="tr-TR" sz="2400" dirty="0"/>
              <a:t> ve diğer paneller yer alır. Başta hukuk ve finans olmak üzere birçok farklı sektörde kullanılan bu uygulama yöntemi ile projelerin takibi çok daha pratik bir şekilde yapılır.</a:t>
            </a:r>
          </a:p>
          <a:p>
            <a:r>
              <a:rPr lang="tr-TR" sz="2400" dirty="0" err="1"/>
              <a:t>Jira</a:t>
            </a:r>
            <a:r>
              <a:rPr lang="tr-TR" sz="2400" dirty="0"/>
              <a:t> Ne İşe Yarar?</a:t>
            </a:r>
          </a:p>
          <a:p>
            <a:r>
              <a:rPr lang="tr-TR" sz="2400" dirty="0"/>
              <a:t>1- Yeni projeler geliştirmek.</a:t>
            </a:r>
          </a:p>
          <a:p>
            <a:r>
              <a:rPr lang="tr-TR" sz="2400" dirty="0"/>
              <a:t>2- Uzun vadeli projelerde süreci hızlı ve hatasız bir şekilde yönetmek</a:t>
            </a:r>
          </a:p>
          <a:p>
            <a:r>
              <a:rPr lang="tr-TR" sz="2400" dirty="0"/>
              <a:t>3- </a:t>
            </a:r>
            <a:r>
              <a:rPr lang="tr-TR" sz="2400" dirty="0" err="1"/>
              <a:t>Bug</a:t>
            </a:r>
            <a:r>
              <a:rPr lang="tr-TR" sz="2400" dirty="0"/>
              <a:t> </a:t>
            </a:r>
            <a:r>
              <a:rPr lang="tr-TR" sz="2400" dirty="0" err="1"/>
              <a:t>tracker</a:t>
            </a:r>
            <a:r>
              <a:rPr lang="tr-TR" sz="2400" dirty="0"/>
              <a:t> özelliği sayesinde yapılan hataları tespit etmek ve düzeltmek.</a:t>
            </a:r>
          </a:p>
          <a:p>
            <a:r>
              <a:rPr lang="tr-TR" sz="2400" dirty="0"/>
              <a:t>4- Daha sistemli çalışmak ve mevcut işleri </a:t>
            </a:r>
            <a:r>
              <a:rPr lang="tr-TR" sz="2400" dirty="0" err="1"/>
              <a:t>dead</a:t>
            </a:r>
            <a:r>
              <a:rPr lang="tr-TR" sz="2400" dirty="0"/>
              <a:t> </a:t>
            </a:r>
            <a:r>
              <a:rPr lang="tr-TR" sz="2400" dirty="0" err="1"/>
              <a:t>line'a</a:t>
            </a:r>
            <a:r>
              <a:rPr lang="tr-TR" sz="2400" dirty="0"/>
              <a:t> kadar tamamlamak.</a:t>
            </a:r>
          </a:p>
          <a:p>
            <a:r>
              <a:rPr lang="tr-TR" sz="2400" dirty="0"/>
              <a:t>5- Raporlama ve iş veri analizi yapmak.</a:t>
            </a:r>
          </a:p>
          <a:p>
            <a:r>
              <a:rPr lang="tr-TR" sz="2400" dirty="0"/>
              <a:t>6- </a:t>
            </a:r>
            <a:r>
              <a:rPr lang="tr-TR" sz="2400" dirty="0" err="1"/>
              <a:t>Veritabanlarını</a:t>
            </a:r>
            <a:r>
              <a:rPr lang="tr-TR" sz="2400" dirty="0"/>
              <a:t> </a:t>
            </a:r>
            <a:r>
              <a:rPr lang="tr-TR" sz="2400" dirty="0" err="1"/>
              <a:t>import</a:t>
            </a:r>
            <a:r>
              <a:rPr lang="tr-TR" sz="2400" dirty="0"/>
              <a:t> etmek.</a:t>
            </a:r>
          </a:p>
        </p:txBody>
      </p:sp>
    </p:spTree>
    <p:extLst>
      <p:ext uri="{BB962C8B-B14F-4D97-AF65-F5344CB8AC3E}">
        <p14:creationId xmlns:p14="http://schemas.microsoft.com/office/powerpoint/2010/main" val="183412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8FE52-2E5C-DBDE-8ED1-8657C246F44A}"/>
              </a:ext>
            </a:extLst>
          </p:cNvPr>
          <p:cNvSpPr>
            <a:spLocks noGrp="1"/>
          </p:cNvSpPr>
          <p:nvPr>
            <p:ph type="title"/>
          </p:nvPr>
        </p:nvSpPr>
        <p:spPr/>
        <p:txBody>
          <a:bodyPr/>
          <a:lstStyle/>
          <a:p>
            <a:pPr algn="ctr"/>
            <a:r>
              <a:rPr lang="tr-TR" sz="4000" dirty="0"/>
              <a:t>ASCII - Unicode</a:t>
            </a:r>
            <a:r>
              <a:rPr lang="tr-TR" dirty="0"/>
              <a:t> Nedir?</a:t>
            </a:r>
          </a:p>
        </p:txBody>
      </p:sp>
      <p:sp>
        <p:nvSpPr>
          <p:cNvPr id="3" name="İçerik Yer Tutucusu 2">
            <a:extLst>
              <a:ext uri="{FF2B5EF4-FFF2-40B4-BE49-F238E27FC236}">
                <a16:creationId xmlns:a16="http://schemas.microsoft.com/office/drawing/2014/main" id="{CAE8EC02-D946-B6E0-BEB1-6F28104BC65D}"/>
              </a:ext>
            </a:extLst>
          </p:cNvPr>
          <p:cNvSpPr>
            <a:spLocks noGrp="1"/>
          </p:cNvSpPr>
          <p:nvPr>
            <p:ph idx="1"/>
          </p:nvPr>
        </p:nvSpPr>
        <p:spPr/>
        <p:txBody>
          <a:bodyPr>
            <a:normAutofit/>
          </a:bodyPr>
          <a:lstStyle/>
          <a:p>
            <a:r>
              <a:rPr lang="tr-TR" sz="2400" dirty="0"/>
              <a:t>ASCII, </a:t>
            </a:r>
            <a:r>
              <a:rPr lang="tr-TR" sz="2400" dirty="0" err="1"/>
              <a:t>American</a:t>
            </a:r>
            <a:r>
              <a:rPr lang="tr-TR" sz="2400" dirty="0"/>
              <a:t> </a:t>
            </a:r>
            <a:r>
              <a:rPr lang="tr-TR" sz="2000" dirty="0"/>
              <a:t>Standard</a:t>
            </a:r>
            <a:r>
              <a:rPr lang="tr-TR" sz="2400" dirty="0"/>
              <a:t> </a:t>
            </a:r>
            <a:r>
              <a:rPr lang="tr-TR" sz="2400" dirty="0" err="1"/>
              <a:t>Code</a:t>
            </a:r>
            <a:r>
              <a:rPr lang="tr-TR" sz="2400" dirty="0"/>
              <a:t> </a:t>
            </a:r>
            <a:r>
              <a:rPr lang="tr-TR" sz="2400" dirty="0" err="1"/>
              <a:t>for</a:t>
            </a:r>
            <a:r>
              <a:rPr lang="tr-TR" sz="2400" dirty="0"/>
              <a:t> Information </a:t>
            </a:r>
            <a:r>
              <a:rPr lang="tr-TR" sz="2400" dirty="0" err="1"/>
              <a:t>Interchange'den</a:t>
            </a:r>
            <a:r>
              <a:rPr lang="tr-TR" sz="2400" dirty="0"/>
              <a:t> kısaltılan ASCII, elektronik iletişim için bir karakter kodlama standardıdır. ASCII kodları bilgisayarlar, telekomünikasyon ekipmanı ve diğer cihazlardaki metni temsil eder.</a:t>
            </a:r>
          </a:p>
          <a:p>
            <a:r>
              <a:rPr lang="tr-TR" sz="2400" dirty="0"/>
              <a:t>Unicode, dijital ve geleneksel medyada her bir karakter ve sembolleri benzersiz bir rakam yardımıyla oluşturmak için geliştirilen bir metin </a:t>
            </a:r>
            <a:r>
              <a:rPr lang="tr-TR" sz="2400" dirty="0" err="1"/>
              <a:t>standartıdır</a:t>
            </a:r>
            <a:r>
              <a:rPr lang="tr-TR" sz="2400" dirty="0"/>
              <a:t>. Adı “Universal” ve “</a:t>
            </a:r>
            <a:r>
              <a:rPr lang="tr-TR" sz="2400" dirty="0" err="1"/>
              <a:t>Code</a:t>
            </a:r>
            <a:r>
              <a:rPr lang="tr-TR" sz="2400" dirty="0"/>
              <a:t>” kelimelerinin bir araya getirilmesiyle oluşan Unicode </a:t>
            </a:r>
            <a:r>
              <a:rPr lang="tr-TR" sz="2400" dirty="0" err="1"/>
              <a:t>standartı</a:t>
            </a:r>
            <a:r>
              <a:rPr lang="tr-TR" sz="2400" dirty="0"/>
              <a:t> 1980’li yıllarda geliştirilmiştir. Unicode’un geliştirilmesinin arında yatan temel neden ASCII (</a:t>
            </a:r>
            <a:r>
              <a:rPr lang="tr-TR" sz="2400" dirty="0" err="1"/>
              <a:t>American</a:t>
            </a:r>
            <a:r>
              <a:rPr lang="tr-TR" sz="2400" dirty="0"/>
              <a:t> Standart </a:t>
            </a:r>
            <a:r>
              <a:rPr lang="tr-TR" sz="2400" dirty="0" err="1"/>
              <a:t>Code</a:t>
            </a:r>
            <a:r>
              <a:rPr lang="tr-TR" sz="2400" dirty="0"/>
              <a:t> </a:t>
            </a:r>
            <a:r>
              <a:rPr lang="tr-TR" sz="2400" dirty="0" err="1"/>
              <a:t>for</a:t>
            </a:r>
            <a:r>
              <a:rPr lang="tr-TR" sz="2400" dirty="0"/>
              <a:t> Information </a:t>
            </a:r>
            <a:r>
              <a:rPr lang="tr-TR" sz="2400" dirty="0" err="1"/>
              <a:t>Interchange</a:t>
            </a:r>
            <a:r>
              <a:rPr lang="tr-TR" sz="2400" dirty="0"/>
              <a:t>) karakter kodlamasının daha gelişmiş ve stratejik bir sürümünün oluşturulabilmesidir.</a:t>
            </a:r>
          </a:p>
          <a:p>
            <a:endParaRPr lang="tr-TR" dirty="0"/>
          </a:p>
          <a:p>
            <a:endParaRPr lang="tr-TR" dirty="0"/>
          </a:p>
        </p:txBody>
      </p:sp>
    </p:spTree>
    <p:extLst>
      <p:ext uri="{BB962C8B-B14F-4D97-AF65-F5344CB8AC3E}">
        <p14:creationId xmlns:p14="http://schemas.microsoft.com/office/powerpoint/2010/main" val="77066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33424D-E8A7-4EE7-F36A-9E7643BAD6A7}"/>
              </a:ext>
            </a:extLst>
          </p:cNvPr>
          <p:cNvSpPr>
            <a:spLocks noGrp="1"/>
          </p:cNvSpPr>
          <p:nvPr>
            <p:ph type="title"/>
          </p:nvPr>
        </p:nvSpPr>
        <p:spPr/>
        <p:txBody>
          <a:bodyPr>
            <a:normAutofit/>
          </a:bodyPr>
          <a:lstStyle/>
          <a:p>
            <a:pPr algn="ctr"/>
            <a:r>
              <a:rPr lang="tr-TR" sz="4000" dirty="0"/>
              <a:t>Unicode ile ASCII Farkları</a:t>
            </a:r>
          </a:p>
        </p:txBody>
      </p:sp>
      <p:sp>
        <p:nvSpPr>
          <p:cNvPr id="3" name="İçerik Yer Tutucusu 2">
            <a:extLst>
              <a:ext uri="{FF2B5EF4-FFF2-40B4-BE49-F238E27FC236}">
                <a16:creationId xmlns:a16="http://schemas.microsoft.com/office/drawing/2014/main" id="{8316D6C8-2A46-3891-D431-4641A0648153}"/>
              </a:ext>
            </a:extLst>
          </p:cNvPr>
          <p:cNvSpPr>
            <a:spLocks noGrp="1"/>
          </p:cNvSpPr>
          <p:nvPr>
            <p:ph idx="1"/>
          </p:nvPr>
        </p:nvSpPr>
        <p:spPr/>
        <p:txBody>
          <a:bodyPr>
            <a:normAutofit lnSpcReduction="10000"/>
          </a:bodyPr>
          <a:lstStyle/>
          <a:p>
            <a:r>
              <a:rPr lang="tr-TR" sz="2400" dirty="0"/>
              <a:t>ASCII yalnızca Latin alfabesi için kullanılabilir ve Latin alfabelerinde bile çoğu zaman yeteri kadar verimli değildir. Unicode ise evrensel olarak tüm dillerin kullanımına uygun şekilde tasarlanmıştır.</a:t>
            </a:r>
          </a:p>
          <a:p>
            <a:r>
              <a:rPr lang="tr-TR" sz="2400" dirty="0"/>
              <a:t>ASCII’nin kullanımına 1963 yılında başlanırken ASCII’nin yerini alan Unicode’un geliştirilmesine 1980 yılında başlanmıştır.</a:t>
            </a:r>
          </a:p>
          <a:p>
            <a:r>
              <a:rPr lang="tr-TR" sz="2400" dirty="0"/>
              <a:t>Unicode hala Unicode </a:t>
            </a:r>
            <a:r>
              <a:rPr lang="tr-TR" sz="2400" dirty="0" err="1"/>
              <a:t>Konsoriyum’u</a:t>
            </a:r>
            <a:r>
              <a:rPr lang="tr-TR" sz="2400" dirty="0"/>
              <a:t> tarafından kar amacı gütmeden geliştirilmeye devam edilmektedir. ASCII’nin geliştirilmesi yıllar önce durdurulmuştur.</a:t>
            </a:r>
          </a:p>
          <a:p>
            <a:r>
              <a:rPr lang="tr-TR" sz="2400" dirty="0"/>
              <a:t>Unicode’un geliştirilmesinin amacı evrensel olması ve platformlar arası yaşanan karmaşaların ortadan kaldırılmasıdır.</a:t>
            </a:r>
          </a:p>
          <a:p>
            <a:r>
              <a:rPr lang="tr-TR" sz="2400" dirty="0"/>
              <a:t>ASCII tam olarak bir standart değilken Unicode tüm dünyada </a:t>
            </a:r>
            <a:r>
              <a:rPr lang="tr-TR" sz="2400" dirty="0" err="1"/>
              <a:t>kabül</a:t>
            </a:r>
            <a:r>
              <a:rPr lang="tr-TR" sz="2400" dirty="0"/>
              <a:t> görmeyi başaran bir standarttır.</a:t>
            </a:r>
          </a:p>
        </p:txBody>
      </p:sp>
    </p:spTree>
    <p:extLst>
      <p:ext uri="{BB962C8B-B14F-4D97-AF65-F5344CB8AC3E}">
        <p14:creationId xmlns:p14="http://schemas.microsoft.com/office/powerpoint/2010/main" val="188526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14CE0-F6D2-E5FE-B218-167A4EC50DCE}"/>
              </a:ext>
            </a:extLst>
          </p:cNvPr>
          <p:cNvSpPr>
            <a:spLocks noGrp="1"/>
          </p:cNvSpPr>
          <p:nvPr>
            <p:ph type="title"/>
          </p:nvPr>
        </p:nvSpPr>
        <p:spPr/>
        <p:txBody>
          <a:bodyPr>
            <a:normAutofit/>
          </a:bodyPr>
          <a:lstStyle/>
          <a:p>
            <a:pPr algn="ctr"/>
            <a:r>
              <a:rPr lang="tr-TR" sz="4000" dirty="0" err="1"/>
              <a:t>Bootstrap</a:t>
            </a:r>
            <a:r>
              <a:rPr lang="tr-TR" sz="4000" dirty="0"/>
              <a:t> </a:t>
            </a:r>
            <a:r>
              <a:rPr lang="tr-TR" sz="4000" dirty="0" err="1"/>
              <a:t>Integrity</a:t>
            </a:r>
            <a:endParaRPr lang="tr-TR" sz="4000" dirty="0"/>
          </a:p>
        </p:txBody>
      </p:sp>
      <p:sp>
        <p:nvSpPr>
          <p:cNvPr id="3" name="İçerik Yer Tutucusu 2">
            <a:extLst>
              <a:ext uri="{FF2B5EF4-FFF2-40B4-BE49-F238E27FC236}">
                <a16:creationId xmlns:a16="http://schemas.microsoft.com/office/drawing/2014/main" id="{53378C37-C856-4AD8-FB0A-86D14D374E76}"/>
              </a:ext>
            </a:extLst>
          </p:cNvPr>
          <p:cNvSpPr>
            <a:spLocks noGrp="1"/>
          </p:cNvSpPr>
          <p:nvPr>
            <p:ph idx="1"/>
          </p:nvPr>
        </p:nvSpPr>
        <p:spPr/>
        <p:txBody>
          <a:bodyPr>
            <a:normAutofit/>
          </a:bodyPr>
          <a:lstStyle/>
          <a:p>
            <a:r>
              <a:rPr lang="tr-TR" sz="2400" dirty="0" err="1"/>
              <a:t>Integrity</a:t>
            </a:r>
            <a:r>
              <a:rPr lang="tr-TR" sz="2400" dirty="0"/>
              <a:t>: Bir tarayıcının, kaynak değiştirilmişse kodun hiçbir zaman yüklenmediğinden emin olmak için getirilen komut dosyasını kontrol etmesine olanak tanır. SRI, web geliştiricilerinin üçüncü taraf sunucularda barındırılan kaynakların değiştirilmediğinden emin olmalarını sağlayan bir W3C özelliğidir. SRI kullanılması tavsiye edilir!</a:t>
            </a:r>
          </a:p>
          <a:p>
            <a:endParaRPr lang="tr-TR" sz="2400" dirty="0"/>
          </a:p>
          <a:p>
            <a:r>
              <a:rPr lang="tr-TR" sz="2400" dirty="0"/>
              <a:t>SRI kullanırken, web sayfası </a:t>
            </a:r>
            <a:r>
              <a:rPr lang="tr-TR" sz="2400" dirty="0" err="1"/>
              <a:t>hash'i</a:t>
            </a:r>
            <a:r>
              <a:rPr lang="tr-TR" sz="2400" dirty="0"/>
              <a:t> tutar ve sunucu dosyayı (bu durumda .</a:t>
            </a:r>
            <a:r>
              <a:rPr lang="tr-TR" sz="2400" dirty="0" err="1"/>
              <a:t>js</a:t>
            </a:r>
            <a:r>
              <a:rPr lang="tr-TR" sz="2400" dirty="0"/>
              <a:t> dosyası) tutar. Tarayıcı dosyayı indirir, ardından bütünlük özelliğindeki karma ile eşleştiğinden emin olmak için kontrol eder. Eşleşirse dosya kullanılır, değilse dosya engellenir.</a:t>
            </a:r>
          </a:p>
        </p:txBody>
      </p:sp>
    </p:spTree>
    <p:extLst>
      <p:ext uri="{BB962C8B-B14F-4D97-AF65-F5344CB8AC3E}">
        <p14:creationId xmlns:p14="http://schemas.microsoft.com/office/powerpoint/2010/main" val="39898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3ABBFA-A168-886A-C401-187A80B7BC29}"/>
              </a:ext>
            </a:extLst>
          </p:cNvPr>
          <p:cNvSpPr>
            <a:spLocks noGrp="1"/>
          </p:cNvSpPr>
          <p:nvPr>
            <p:ph type="title"/>
          </p:nvPr>
        </p:nvSpPr>
        <p:spPr/>
        <p:txBody>
          <a:bodyPr>
            <a:normAutofit/>
          </a:bodyPr>
          <a:lstStyle/>
          <a:p>
            <a:pPr algn="ctr"/>
            <a:r>
              <a:rPr lang="tr-TR" sz="4000" dirty="0" err="1"/>
              <a:t>Bootstrap</a:t>
            </a:r>
            <a:r>
              <a:rPr lang="tr-TR" sz="4000" dirty="0"/>
              <a:t> </a:t>
            </a:r>
            <a:r>
              <a:rPr lang="tr-TR" sz="4000" dirty="0" err="1"/>
              <a:t>Crossorigin</a:t>
            </a:r>
            <a:endParaRPr lang="tr-TR" sz="4000" dirty="0"/>
          </a:p>
        </p:txBody>
      </p:sp>
      <p:sp>
        <p:nvSpPr>
          <p:cNvPr id="3" name="İçerik Yer Tutucusu 2">
            <a:extLst>
              <a:ext uri="{FF2B5EF4-FFF2-40B4-BE49-F238E27FC236}">
                <a16:creationId xmlns:a16="http://schemas.microsoft.com/office/drawing/2014/main" id="{F36ACB2F-3391-0382-F85F-7759F603F011}"/>
              </a:ext>
            </a:extLst>
          </p:cNvPr>
          <p:cNvSpPr>
            <a:spLocks noGrp="1"/>
          </p:cNvSpPr>
          <p:nvPr>
            <p:ph idx="1"/>
          </p:nvPr>
        </p:nvSpPr>
        <p:spPr/>
        <p:txBody>
          <a:bodyPr>
            <a:normAutofit fontScale="85000" lnSpcReduction="10000"/>
          </a:bodyPr>
          <a:lstStyle/>
          <a:p>
            <a:r>
              <a:rPr lang="tr-TR" sz="2400" dirty="0" err="1"/>
              <a:t>Crossorigin</a:t>
            </a:r>
            <a:r>
              <a:rPr lang="tr-TR" sz="2400" dirty="0"/>
              <a:t> özelliği, isteğin </a:t>
            </a:r>
            <a:r>
              <a:rPr lang="tr-TR" sz="2400" dirty="0" err="1"/>
              <a:t>modunu</a:t>
            </a:r>
            <a:r>
              <a:rPr lang="tr-TR" sz="2400" dirty="0"/>
              <a:t> bir HTTP CORS İsteği olarak ayarlar.</a:t>
            </a:r>
          </a:p>
          <a:p>
            <a:endParaRPr lang="tr-TR" sz="2400" dirty="0"/>
          </a:p>
          <a:p>
            <a:r>
              <a:rPr lang="tr-TR" sz="2400" dirty="0"/>
              <a:t>Web sayfaları genellikle kaynakları diğer sunuculara yüklemek için istekte bulunur. İşte burada CORS devreye giriyor.</a:t>
            </a:r>
          </a:p>
          <a:p>
            <a:endParaRPr lang="tr-TR" sz="2400" dirty="0"/>
          </a:p>
          <a:p>
            <a:r>
              <a:rPr lang="tr-TR" sz="2400" dirty="0"/>
              <a:t>Kaynaklar arası istek, başka bir etki alanından bir kaynağa (ör. stil sayfaları, </a:t>
            </a:r>
            <a:r>
              <a:rPr lang="tr-TR" sz="2400" dirty="0" err="1"/>
              <a:t>iframe'ler</a:t>
            </a:r>
            <a:r>
              <a:rPr lang="tr-TR" sz="2400" dirty="0"/>
              <a:t>, resimler, yazı tipleri veya komut dosyaları) yönelik bir istektir.</a:t>
            </a:r>
          </a:p>
          <a:p>
            <a:endParaRPr lang="tr-TR" sz="2400" dirty="0"/>
          </a:p>
          <a:p>
            <a:r>
              <a:rPr lang="tr-TR" sz="2400" dirty="0"/>
              <a:t>CORS, kaynaklar arası istekleri yönetmek için kullanılır.</a:t>
            </a:r>
          </a:p>
          <a:p>
            <a:endParaRPr lang="tr-TR" sz="2400" dirty="0"/>
          </a:p>
          <a:p>
            <a:r>
              <a:rPr lang="tr-TR" sz="2400" dirty="0"/>
              <a:t>Kaynaklar arası isteğe izin vermenin güvenli olup olmadığını belirlemek için bir tarayıcı ve sunucunun nasıl etkileşime girebileceğinin bir yolunu tanımlar. CORS, diğer birçok şeyin yanı sıra sunucuların sunucudaki varlıklara kimlerin erişebileceğini belirlemesine olanak tanır.</a:t>
            </a:r>
          </a:p>
        </p:txBody>
      </p:sp>
    </p:spTree>
    <p:extLst>
      <p:ext uri="{BB962C8B-B14F-4D97-AF65-F5344CB8AC3E}">
        <p14:creationId xmlns:p14="http://schemas.microsoft.com/office/powerpoint/2010/main" val="190049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A87758-E6FB-FA3F-C06D-E1A3268A0325}"/>
              </a:ext>
            </a:extLst>
          </p:cNvPr>
          <p:cNvSpPr>
            <a:spLocks noGrp="1"/>
          </p:cNvSpPr>
          <p:nvPr>
            <p:ph type="title"/>
          </p:nvPr>
        </p:nvSpPr>
        <p:spPr/>
        <p:txBody>
          <a:bodyPr>
            <a:normAutofit/>
          </a:bodyPr>
          <a:lstStyle/>
          <a:p>
            <a:pPr algn="ctr"/>
            <a:r>
              <a:rPr lang="tr-TR" sz="4000" dirty="0" err="1"/>
              <a:t>Text-reset</a:t>
            </a:r>
            <a:r>
              <a:rPr lang="tr-TR" sz="4000" dirty="0"/>
              <a:t>, </a:t>
            </a:r>
            <a:r>
              <a:rPr lang="tr-TR" sz="4000" dirty="0" err="1"/>
              <a:t>Text</a:t>
            </a:r>
            <a:r>
              <a:rPr lang="tr-TR" sz="4000" dirty="0"/>
              <a:t>-</a:t>
            </a:r>
            <a:r>
              <a:rPr lang="tr-TR" sz="4000" dirty="0" err="1"/>
              <a:t>lg</a:t>
            </a:r>
            <a:r>
              <a:rPr lang="tr-TR" sz="4000" dirty="0"/>
              <a:t>-start, </a:t>
            </a:r>
            <a:r>
              <a:rPr lang="tr-TR" sz="4000" dirty="0" err="1"/>
              <a:t>Btn-floating</a:t>
            </a:r>
            <a:r>
              <a:rPr lang="tr-TR" sz="4000" dirty="0"/>
              <a:t>, </a:t>
            </a:r>
            <a:br>
              <a:rPr lang="tr-TR" sz="4000" dirty="0"/>
            </a:br>
            <a:r>
              <a:rPr lang="tr-TR" sz="4000" dirty="0"/>
              <a:t>Background-Background-</a:t>
            </a:r>
            <a:r>
              <a:rPr lang="tr-TR" sz="4000" dirty="0" err="1"/>
              <a:t>color</a:t>
            </a:r>
            <a:endParaRPr lang="tr-TR" sz="4000" dirty="0"/>
          </a:p>
        </p:txBody>
      </p:sp>
      <p:sp>
        <p:nvSpPr>
          <p:cNvPr id="3" name="İçerik Yer Tutucusu 2">
            <a:extLst>
              <a:ext uri="{FF2B5EF4-FFF2-40B4-BE49-F238E27FC236}">
                <a16:creationId xmlns:a16="http://schemas.microsoft.com/office/drawing/2014/main" id="{4EFE7998-3961-5BEF-D88B-727D6FB99FBD}"/>
              </a:ext>
            </a:extLst>
          </p:cNvPr>
          <p:cNvSpPr>
            <a:spLocks noGrp="1"/>
          </p:cNvSpPr>
          <p:nvPr>
            <p:ph idx="1"/>
          </p:nvPr>
        </p:nvSpPr>
        <p:spPr/>
        <p:txBody>
          <a:bodyPr>
            <a:normAutofit/>
          </a:bodyPr>
          <a:lstStyle/>
          <a:p>
            <a:r>
              <a:rPr lang="tr-TR" sz="2400" dirty="0"/>
              <a:t>.</a:t>
            </a:r>
            <a:r>
              <a:rPr lang="tr-TR" sz="2400" dirty="0" err="1"/>
              <a:t>text-reset</a:t>
            </a:r>
            <a:r>
              <a:rPr lang="tr-TR" sz="2400" dirty="0"/>
              <a:t>; metnin veya bağlantının rengini sıfırlar, böylece rengi üst öğesinden(</a:t>
            </a:r>
            <a:r>
              <a:rPr lang="tr-TR" sz="2400" dirty="0" err="1"/>
              <a:t>parent</a:t>
            </a:r>
            <a:r>
              <a:rPr lang="tr-TR" sz="2400" dirty="0"/>
              <a:t>) devralır.</a:t>
            </a:r>
          </a:p>
          <a:p>
            <a:r>
              <a:rPr lang="tr-TR" sz="2400" dirty="0"/>
              <a:t>.</a:t>
            </a:r>
            <a:r>
              <a:rPr lang="tr-TR" sz="2400" dirty="0" err="1"/>
              <a:t>text</a:t>
            </a:r>
            <a:r>
              <a:rPr lang="tr-TR" sz="2400" dirty="0"/>
              <a:t>-</a:t>
            </a:r>
            <a:r>
              <a:rPr lang="tr-TR" sz="2400" dirty="0" err="1"/>
              <a:t>lg</a:t>
            </a:r>
            <a:r>
              <a:rPr lang="tr-TR" sz="2400" dirty="0"/>
              <a:t>-start; </a:t>
            </a:r>
            <a:r>
              <a:rPr lang="tr-TR" sz="2400" dirty="0" err="1"/>
              <a:t>large</a:t>
            </a:r>
            <a:r>
              <a:rPr lang="tr-TR" sz="2400" dirty="0"/>
              <a:t>(992px) veya daha büyük ekranlarda sola hizalama anlamına gelir.</a:t>
            </a:r>
          </a:p>
          <a:p>
            <a:r>
              <a:rPr lang="tr-TR" sz="2400" dirty="0"/>
              <a:t>.</a:t>
            </a:r>
            <a:r>
              <a:rPr lang="tr-TR" sz="2400" dirty="0" err="1"/>
              <a:t>btn-floating</a:t>
            </a:r>
            <a:r>
              <a:rPr lang="tr-TR" sz="2400" dirty="0"/>
              <a:t>; daire şeklinde buton yapmak için kullanılır.</a:t>
            </a:r>
          </a:p>
          <a:p>
            <a:r>
              <a:rPr lang="tr-TR" sz="2400" dirty="0"/>
              <a:t>Background; kodu kısaltmak, tüm arka plan özelliklerini tek bir özellikte belirtmek için kullanılır. Ayrıca </a:t>
            </a:r>
            <a:r>
              <a:rPr lang="tr-TR" sz="2400" dirty="0" err="1"/>
              <a:t>backgrund-color’a</a:t>
            </a:r>
            <a:r>
              <a:rPr lang="tr-TR" sz="2400" dirty="0"/>
              <a:t> göre daha hızlıdır.(Yaklaşık 2 kat)</a:t>
            </a:r>
          </a:p>
        </p:txBody>
      </p:sp>
    </p:spTree>
    <p:extLst>
      <p:ext uri="{BB962C8B-B14F-4D97-AF65-F5344CB8AC3E}">
        <p14:creationId xmlns:p14="http://schemas.microsoft.com/office/powerpoint/2010/main" val="74064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4FEB6-5C3C-F7C2-41A4-6FA71434CC84}"/>
              </a:ext>
            </a:extLst>
          </p:cNvPr>
          <p:cNvSpPr>
            <a:spLocks noGrp="1"/>
          </p:cNvSpPr>
          <p:nvPr>
            <p:ph type="title"/>
          </p:nvPr>
        </p:nvSpPr>
        <p:spPr/>
        <p:txBody>
          <a:bodyPr>
            <a:normAutofit/>
          </a:bodyPr>
          <a:lstStyle/>
          <a:p>
            <a:pPr algn="ctr"/>
            <a:r>
              <a:rPr lang="tr-TR" sz="4000" dirty="0"/>
              <a:t>Runtime </a:t>
            </a:r>
            <a:r>
              <a:rPr lang="tr-TR" sz="4000" dirty="0" err="1"/>
              <a:t>Error</a:t>
            </a:r>
            <a:endParaRPr lang="tr-TR" sz="4000" dirty="0"/>
          </a:p>
        </p:txBody>
      </p:sp>
      <p:sp>
        <p:nvSpPr>
          <p:cNvPr id="3" name="İçerik Yer Tutucusu 2">
            <a:extLst>
              <a:ext uri="{FF2B5EF4-FFF2-40B4-BE49-F238E27FC236}">
                <a16:creationId xmlns:a16="http://schemas.microsoft.com/office/drawing/2014/main" id="{E414162B-BC7D-D9EB-A832-8904AEF01490}"/>
              </a:ext>
            </a:extLst>
          </p:cNvPr>
          <p:cNvSpPr>
            <a:spLocks noGrp="1"/>
          </p:cNvSpPr>
          <p:nvPr>
            <p:ph idx="1"/>
          </p:nvPr>
        </p:nvSpPr>
        <p:spPr/>
        <p:txBody>
          <a:bodyPr>
            <a:normAutofit fontScale="70000" lnSpcReduction="20000"/>
          </a:bodyPr>
          <a:lstStyle/>
          <a:p>
            <a:r>
              <a:rPr lang="tr-TR" sz="2400" dirty="0"/>
              <a:t>Çalışma zamanı hatası, program çalışırken ortaya çıkan bir program hatasıdır. Bu terim genellikle sözdizimi hataları ve derleme zamanı hataları gibi diğer program hatalarının aksine kullanılır.</a:t>
            </a:r>
          </a:p>
          <a:p>
            <a:endParaRPr lang="tr-TR" sz="2400" dirty="0"/>
          </a:p>
          <a:p>
            <a:r>
              <a:rPr lang="tr-TR" sz="2400" dirty="0"/>
              <a:t>Birçok farklı çalışma zamanı hatası vardır. Bir örnek, yanlış çıktı üreten bir mantık hatasıdır. Örneğin, kullanıcı bir hücreye formül girdiğinde kaynak koddaki veya bir elektronik tablo programındaki yanlış hesaplama yanlış sonuç verebilir. Başka bir çalışma zamanı hatası türü bellek sızıntısıdır. Bu tür hatalar, program çalışırken programın sürekli olarak daha fazla RAM kullanmasına neden olur. Bellek sızıntısı sonsuz bir döngüden, kullanılmayan belleği yeniden dağıtmamasından veya başka nedenlerden kaynaklanabilir.</a:t>
            </a:r>
          </a:p>
          <a:p>
            <a:r>
              <a:rPr lang="tr-TR" sz="2400" dirty="0"/>
              <a:t>Bir program çökmesi, program çalışırken beklenmedik şekilde uygulamadan çıktığı için en dikkat çekici çalışma zamanı hatası türüdür. Çökmelere, bellek sızıntıları veya diğer programlama hataları neden olabilir. Yaygın örnekler arasında sıfıra bölme, eksik dosyalara başvuruda bulunma, geçersiz işlevler çağırma veya belirli girişlerin doğru şekilde yapılmaması sayılabilir.</a:t>
            </a:r>
          </a:p>
          <a:p>
            <a:endParaRPr lang="tr-TR" sz="2400" dirty="0"/>
          </a:p>
          <a:p>
            <a:r>
              <a:rPr lang="tr-TR" sz="2400" dirty="0"/>
              <a:t>NOT: Çalışma zamanı hataları genellikle “hata” olarak adlandırılır ve hata ayıklama işlemi sırasında, yazılım yayınlanmadan önce bulunur. Bir program halka dağıtıldıktan sonra çalışma zamanı hataları bulunduğunda, geliştiriciler genellikle hataları düzeltmek için yamalar veya küçük güncellemeler yayınlar.</a:t>
            </a:r>
          </a:p>
        </p:txBody>
      </p:sp>
    </p:spTree>
    <p:extLst>
      <p:ext uri="{BB962C8B-B14F-4D97-AF65-F5344CB8AC3E}">
        <p14:creationId xmlns:p14="http://schemas.microsoft.com/office/powerpoint/2010/main" val="254204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060F7B-2888-A545-4F6D-91EFCCB16A8E}"/>
              </a:ext>
            </a:extLst>
          </p:cNvPr>
          <p:cNvSpPr>
            <a:spLocks noGrp="1"/>
          </p:cNvSpPr>
          <p:nvPr>
            <p:ph type="title"/>
          </p:nvPr>
        </p:nvSpPr>
        <p:spPr/>
        <p:txBody>
          <a:bodyPr>
            <a:normAutofit/>
          </a:bodyPr>
          <a:lstStyle/>
          <a:p>
            <a:pPr algn="ctr"/>
            <a:r>
              <a:rPr lang="tr-TR" sz="4000" dirty="0" err="1"/>
              <a:t>Compile</a:t>
            </a:r>
            <a:r>
              <a:rPr lang="tr-TR" sz="4000" dirty="0"/>
              <a:t> </a:t>
            </a:r>
            <a:r>
              <a:rPr lang="tr-TR" sz="4000" dirty="0" err="1"/>
              <a:t>Error</a:t>
            </a:r>
            <a:r>
              <a:rPr lang="tr-TR" sz="4000" dirty="0"/>
              <a:t> ve </a:t>
            </a:r>
            <a:r>
              <a:rPr lang="tr-TR" sz="4000" dirty="0" err="1"/>
              <a:t>Syntax</a:t>
            </a:r>
            <a:r>
              <a:rPr lang="tr-TR" sz="4000" dirty="0"/>
              <a:t> </a:t>
            </a:r>
            <a:r>
              <a:rPr lang="tr-TR" sz="4000" dirty="0" err="1"/>
              <a:t>Error</a:t>
            </a:r>
            <a:endParaRPr lang="tr-TR" sz="4000" dirty="0"/>
          </a:p>
        </p:txBody>
      </p:sp>
      <p:sp>
        <p:nvSpPr>
          <p:cNvPr id="3" name="İçerik Yer Tutucusu 2">
            <a:extLst>
              <a:ext uri="{FF2B5EF4-FFF2-40B4-BE49-F238E27FC236}">
                <a16:creationId xmlns:a16="http://schemas.microsoft.com/office/drawing/2014/main" id="{5E58595B-D630-EDC8-6C9D-D5E7669E361E}"/>
              </a:ext>
            </a:extLst>
          </p:cNvPr>
          <p:cNvSpPr>
            <a:spLocks noGrp="1"/>
          </p:cNvSpPr>
          <p:nvPr>
            <p:ph idx="1"/>
          </p:nvPr>
        </p:nvSpPr>
        <p:spPr/>
        <p:txBody>
          <a:bodyPr>
            <a:normAutofit/>
          </a:bodyPr>
          <a:lstStyle/>
          <a:p>
            <a:r>
              <a:rPr lang="tr-TR" sz="2400" dirty="0" err="1"/>
              <a:t>Compile</a:t>
            </a:r>
            <a:r>
              <a:rPr lang="tr-TR" sz="2400" dirty="0"/>
              <a:t> hatası, </a:t>
            </a:r>
            <a:r>
              <a:rPr lang="tr-TR" sz="2400" dirty="0" err="1"/>
              <a:t>syntax</a:t>
            </a:r>
            <a:r>
              <a:rPr lang="tr-TR" sz="2400" dirty="0"/>
              <a:t> hatasından farklı olarak, kodu çalıştırdıktan sonra farkına varabileceğiniz bir hatadır. Genellikle yanlış veya eksik yazılmış bir kelime sebep verir.</a:t>
            </a:r>
          </a:p>
          <a:p>
            <a:r>
              <a:rPr lang="tr-TR" sz="2400" dirty="0"/>
              <a:t> </a:t>
            </a:r>
            <a:r>
              <a:rPr lang="tr-TR" sz="2400" dirty="0" err="1"/>
              <a:t>Syntax</a:t>
            </a:r>
            <a:r>
              <a:rPr lang="tr-TR" sz="2400" dirty="0"/>
              <a:t>, sözlük anlamı olarak söz dizilimi veya söz dizilimi kurallarıdır. </a:t>
            </a:r>
            <a:r>
              <a:rPr lang="tr-TR" sz="2400" dirty="0" err="1"/>
              <a:t>Burdan</a:t>
            </a:r>
            <a:r>
              <a:rPr lang="tr-TR" sz="2400" dirty="0"/>
              <a:t> da çıkarım yapabileceğimiz gibi </a:t>
            </a:r>
            <a:r>
              <a:rPr lang="tr-TR" sz="2400" dirty="0" err="1"/>
              <a:t>syntax</a:t>
            </a:r>
            <a:r>
              <a:rPr lang="tr-TR" sz="2400" dirty="0"/>
              <a:t> hatası, bizim kod yazarken uymamız gereken kurallara uymadığımız zaman karşımıza çıkar. Buna örnek vermek gerekirse, daha önceden </a:t>
            </a:r>
            <a:r>
              <a:rPr lang="tr-TR" sz="2400" dirty="0" err="1"/>
              <a:t>string</a:t>
            </a:r>
            <a:r>
              <a:rPr lang="tr-TR" sz="2400" dirty="0"/>
              <a:t> veri tipinden ve </a:t>
            </a:r>
            <a:r>
              <a:rPr lang="tr-TR" sz="2400" dirty="0" err="1"/>
              <a:t>string’lerin</a:t>
            </a:r>
            <a:r>
              <a:rPr lang="tr-TR" sz="2400" dirty="0"/>
              <a:t> çift tırnak arasında olması gerektiğinden bahsetmiştik. İşte bu noktada eğer, biz bu tırnaklardan birini koymayı unutursak burada bir yazım hatası yani </a:t>
            </a:r>
            <a:r>
              <a:rPr lang="tr-TR" sz="2400" dirty="0" err="1"/>
              <a:t>syntax</a:t>
            </a:r>
            <a:r>
              <a:rPr lang="tr-TR" sz="2400" dirty="0"/>
              <a:t> hatası yapmış oluruz.</a:t>
            </a:r>
          </a:p>
        </p:txBody>
      </p:sp>
    </p:spTree>
    <p:extLst>
      <p:ext uri="{BB962C8B-B14F-4D97-AF65-F5344CB8AC3E}">
        <p14:creationId xmlns:p14="http://schemas.microsoft.com/office/powerpoint/2010/main" val="147849324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996</Words>
  <Application>Microsoft Office PowerPoint</Application>
  <PresentationFormat>Geniş ekran</PresentationFormat>
  <Paragraphs>52</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Semantic ve Non-Semantic Nedir?</vt:lpstr>
      <vt:lpstr>JİRA Nedir?</vt:lpstr>
      <vt:lpstr>ASCII - Unicode Nedir?</vt:lpstr>
      <vt:lpstr>Unicode ile ASCII Farkları</vt:lpstr>
      <vt:lpstr>Bootstrap Integrity</vt:lpstr>
      <vt:lpstr>Bootstrap Crossorigin</vt:lpstr>
      <vt:lpstr>Text-reset, Text-lg-start, Btn-floating,  Background-Background-color</vt:lpstr>
      <vt:lpstr>Runtime Error</vt:lpstr>
      <vt:lpstr>Compile Error ve Syntax Error</vt:lpstr>
    </vt:vector>
  </TitlesOfParts>
  <Company>KiNGHaZe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ve Non-Semantic Nedir?</dc:title>
  <dc:creator>QWERTY</dc:creator>
  <cp:lastModifiedBy>QWERTY</cp:lastModifiedBy>
  <cp:revision>26</cp:revision>
  <dcterms:created xsi:type="dcterms:W3CDTF">2022-05-25T01:24:13Z</dcterms:created>
  <dcterms:modified xsi:type="dcterms:W3CDTF">2022-06-05T21:37:56Z</dcterms:modified>
</cp:coreProperties>
</file>