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02E403F0-C55D-4FA0-B4C7-83E5516D7F9C}">
          <p14:sldIdLst>
            <p14:sldId id="256"/>
          </p14:sldIdLst>
        </p14:section>
        <p14:section name="1.hafta ödevleri" id="{0E46E774-315F-4337-A9A0-8092428A7507}">
          <p14:sldIdLst>
            <p14:sldId id="257"/>
            <p14:sldId id="258"/>
          </p14:sldIdLst>
        </p14:section>
        <p14:section name="2.hafta 1.ders" id="{F541429C-D16C-4ACB-9F23-7A96CC40DFA5}">
          <p14:sldIdLst>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26C"/>
    <a:srgbClr val="293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2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EE6929-7D09-36F8-06DA-F27E3EFBFB5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F642E67-E729-F9D7-59C7-248CBADBD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A582186-1572-1792-8E1F-7F82EF7D539F}"/>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5" name="Alt Bilgi Yer Tutucusu 4">
            <a:extLst>
              <a:ext uri="{FF2B5EF4-FFF2-40B4-BE49-F238E27FC236}">
                <a16:creationId xmlns:a16="http://schemas.microsoft.com/office/drawing/2014/main" id="{58A40403-2ECD-DAA6-B1E0-BE60E74574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514A819-72A6-C03E-75CC-4CA7DECCE209}"/>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61089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0C4EB6-CDC4-EF2E-F4B7-2167267CD19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8F852E0-D601-7142-FE53-0E98F2ABB53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5E64E4B-9C66-1D33-7FAF-B1DCCD4D2890}"/>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5" name="Alt Bilgi Yer Tutucusu 4">
            <a:extLst>
              <a:ext uri="{FF2B5EF4-FFF2-40B4-BE49-F238E27FC236}">
                <a16:creationId xmlns:a16="http://schemas.microsoft.com/office/drawing/2014/main" id="{5FF87057-A49B-D40A-82C5-EF58E0F0E1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CE5C362-28DD-E335-C576-D55CEED2303D}"/>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9549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B01F21B-25F1-937D-1965-32331FEC1C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C3978B-F259-122D-9FFF-83D0BAB079E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E993CDC-16B0-BAD5-5EDB-81ABA5A024E0}"/>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5" name="Alt Bilgi Yer Tutucusu 4">
            <a:extLst>
              <a:ext uri="{FF2B5EF4-FFF2-40B4-BE49-F238E27FC236}">
                <a16:creationId xmlns:a16="http://schemas.microsoft.com/office/drawing/2014/main" id="{D8C3E7AA-21A8-6E01-1F91-1B20CB997E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78A849-2FDE-040D-B6A8-3E23F3C3EC6C}"/>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222642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553365-A7FB-D31C-7DEB-A54B7EEED45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548BF67-6AA2-6D72-8F4C-08B24E3AC31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4026BA-3070-6858-DAFA-4AF69730449B}"/>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5" name="Alt Bilgi Yer Tutucusu 4">
            <a:extLst>
              <a:ext uri="{FF2B5EF4-FFF2-40B4-BE49-F238E27FC236}">
                <a16:creationId xmlns:a16="http://schemas.microsoft.com/office/drawing/2014/main" id="{665A9AC3-FD3F-5CD3-A18E-04625149E6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C4E6AEC-31C9-E5ED-8D22-A5B494A2010B}"/>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92714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78EAC2-C20D-D4F6-D3DB-BCCFFBF2073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3BEE6FC-0F72-EB6A-3573-7A2F4D939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B584E01-1FC7-0D1E-64C4-BDEB9DF5EF69}"/>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5" name="Alt Bilgi Yer Tutucusu 4">
            <a:extLst>
              <a:ext uri="{FF2B5EF4-FFF2-40B4-BE49-F238E27FC236}">
                <a16:creationId xmlns:a16="http://schemas.microsoft.com/office/drawing/2014/main" id="{EDC6A249-869A-5196-26CE-D936A36013D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87FA01-64BB-F725-1F76-4F60F677BC23}"/>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15527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3E1C0-3183-F6F1-2D20-F8474E372F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43D015-5BAA-48CE-BEB1-64EA91A906A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45854EC-13F1-019F-8211-137D391C13A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91B9B14-D72B-D342-BD3B-0C67AF1C6479}"/>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6" name="Alt Bilgi Yer Tutucusu 5">
            <a:extLst>
              <a:ext uri="{FF2B5EF4-FFF2-40B4-BE49-F238E27FC236}">
                <a16:creationId xmlns:a16="http://schemas.microsoft.com/office/drawing/2014/main" id="{E398C61D-FC57-304F-DB55-7289221A405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DA5F55A-D2C0-2902-17DF-DCF319F795F3}"/>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275613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8F0AAC-B340-4633-2A16-9BCA6795026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E6E995-9E9A-F9FB-E357-79FD880B3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D1E6A51-1E6A-7A02-DCF4-97529BDFCAD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322EAF6-0F0A-32E6-7CB4-235648E40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9D32D70-1E4C-2FD6-7597-BA87187F4EC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522D3FA-AB01-E0C9-2C64-32378CB47035}"/>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8" name="Alt Bilgi Yer Tutucusu 7">
            <a:extLst>
              <a:ext uri="{FF2B5EF4-FFF2-40B4-BE49-F238E27FC236}">
                <a16:creationId xmlns:a16="http://schemas.microsoft.com/office/drawing/2014/main" id="{A3D13913-5A40-908F-967D-30A2A3E04B4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06A3379-1003-2C6D-A8AA-3DBEB93D6EA6}"/>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303948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E86207-6A7D-72A8-1288-10DF7DCCB34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89C0D69-76C0-0538-9C44-D14C324F8548}"/>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4" name="Alt Bilgi Yer Tutucusu 3">
            <a:extLst>
              <a:ext uri="{FF2B5EF4-FFF2-40B4-BE49-F238E27FC236}">
                <a16:creationId xmlns:a16="http://schemas.microsoft.com/office/drawing/2014/main" id="{CE6FAC51-D344-BE9F-818D-7E4D78C978E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0629234-32E4-BC8A-673B-013013D05488}"/>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103362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D7FB4B0-7686-AB9F-9045-5722D2D02062}"/>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3" name="Alt Bilgi Yer Tutucusu 2">
            <a:extLst>
              <a:ext uri="{FF2B5EF4-FFF2-40B4-BE49-F238E27FC236}">
                <a16:creationId xmlns:a16="http://schemas.microsoft.com/office/drawing/2014/main" id="{A6A270B1-EC8F-811D-FBCD-DB81A9D2125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5106B9F-6E07-FCED-5531-6D2209E0931F}"/>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75203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2E4BF-2DFA-64F7-EE00-A8FC39265A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679234F-EB6E-4B0C-31F2-15D3D883B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316E1EB-239F-7D99-7473-3E1231B77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111B41B-C484-4708-EC87-CBDB15BA6C73}"/>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6" name="Alt Bilgi Yer Tutucusu 5">
            <a:extLst>
              <a:ext uri="{FF2B5EF4-FFF2-40B4-BE49-F238E27FC236}">
                <a16:creationId xmlns:a16="http://schemas.microsoft.com/office/drawing/2014/main" id="{925433E2-BC5C-0DFF-5AF3-9896254A402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124A7D0-2866-7AAF-143F-803CCF645D27}"/>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19663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3D9435-9BF1-F848-99A5-4A6C27CF591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F9C1D65-F7C4-7F26-2C35-81C6C701B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E9FD9F7-81AB-D194-3DEE-615FD7B9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C64C327-DF38-894D-8AF4-2913C3F4AF56}"/>
              </a:ext>
            </a:extLst>
          </p:cNvPr>
          <p:cNvSpPr>
            <a:spLocks noGrp="1"/>
          </p:cNvSpPr>
          <p:nvPr>
            <p:ph type="dt" sz="half" idx="10"/>
          </p:nvPr>
        </p:nvSpPr>
        <p:spPr/>
        <p:txBody>
          <a:bodyPr/>
          <a:lstStyle/>
          <a:p>
            <a:fld id="{A1D32ABE-803A-455C-BAD0-CE93E9C90176}" type="datetimeFigureOut">
              <a:rPr lang="tr-TR" smtClean="0"/>
              <a:t>25.05.2022</a:t>
            </a:fld>
            <a:endParaRPr lang="tr-TR"/>
          </a:p>
        </p:txBody>
      </p:sp>
      <p:sp>
        <p:nvSpPr>
          <p:cNvPr id="6" name="Alt Bilgi Yer Tutucusu 5">
            <a:extLst>
              <a:ext uri="{FF2B5EF4-FFF2-40B4-BE49-F238E27FC236}">
                <a16:creationId xmlns:a16="http://schemas.microsoft.com/office/drawing/2014/main" id="{6D1647D6-4435-13B8-7837-FA67F8CC1EB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B55F602-71B5-A316-9C84-9629D0288223}"/>
              </a:ext>
            </a:extLst>
          </p:cNvPr>
          <p:cNvSpPr>
            <a:spLocks noGrp="1"/>
          </p:cNvSpPr>
          <p:nvPr>
            <p:ph type="sldNum" sz="quarter" idx="12"/>
          </p:nvPr>
        </p:nvSpPr>
        <p:spPr/>
        <p:txBody>
          <a:bodyPr/>
          <a:lstStyle/>
          <a:p>
            <a:fld id="{D9F65CDF-DBDC-4F83-984F-3C859D90FC02}" type="slidenum">
              <a:rPr lang="tr-TR" smtClean="0"/>
              <a:t>‹#›</a:t>
            </a:fld>
            <a:endParaRPr lang="tr-TR"/>
          </a:p>
        </p:txBody>
      </p:sp>
    </p:spTree>
    <p:extLst>
      <p:ext uri="{BB962C8B-B14F-4D97-AF65-F5344CB8AC3E}">
        <p14:creationId xmlns:p14="http://schemas.microsoft.com/office/powerpoint/2010/main" val="281632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FEA0A12-ED65-A789-E054-09E5B6723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E147227-FE83-CAFE-9A2B-C81A12E3F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83B6238-73AC-4796-986F-6552397EDA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32ABE-803A-455C-BAD0-CE93E9C90176}" type="datetimeFigureOut">
              <a:rPr lang="tr-TR" smtClean="0"/>
              <a:t>25.05.2022</a:t>
            </a:fld>
            <a:endParaRPr lang="tr-TR"/>
          </a:p>
        </p:txBody>
      </p:sp>
      <p:sp>
        <p:nvSpPr>
          <p:cNvPr id="5" name="Alt Bilgi Yer Tutucusu 4">
            <a:extLst>
              <a:ext uri="{FF2B5EF4-FFF2-40B4-BE49-F238E27FC236}">
                <a16:creationId xmlns:a16="http://schemas.microsoft.com/office/drawing/2014/main" id="{1560D02A-8982-C763-BFE1-9A0250D95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C3AF72C-D8B6-9526-9CBC-3F440B203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65CDF-DBDC-4F83-984F-3C859D90FC02}" type="slidenum">
              <a:rPr lang="tr-TR" smtClean="0"/>
              <a:t>‹#›</a:t>
            </a:fld>
            <a:endParaRPr lang="tr-TR"/>
          </a:p>
        </p:txBody>
      </p:sp>
    </p:spTree>
    <p:extLst>
      <p:ext uri="{BB962C8B-B14F-4D97-AF65-F5344CB8AC3E}">
        <p14:creationId xmlns:p14="http://schemas.microsoft.com/office/powerpoint/2010/main" val="222293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44D4259-B778-8957-5F1C-B5F3A6B51019}"/>
              </a:ext>
            </a:extLst>
          </p:cNvPr>
          <p:cNvPicPr>
            <a:picLocks noChangeAspect="1"/>
          </p:cNvPicPr>
          <p:nvPr/>
        </p:nvPicPr>
        <p:blipFill>
          <a:blip r:embed="rId2"/>
          <a:stretch>
            <a:fillRect/>
          </a:stretch>
        </p:blipFill>
        <p:spPr>
          <a:xfrm rot="10800000">
            <a:off x="0" y="4285488"/>
            <a:ext cx="12192000" cy="2572512"/>
          </a:xfrm>
          <a:prstGeom prst="rect">
            <a:avLst/>
          </a:prstGeom>
        </p:spPr>
      </p:pic>
      <p:pic>
        <p:nvPicPr>
          <p:cNvPr id="4" name="Resim 3">
            <a:extLst>
              <a:ext uri="{FF2B5EF4-FFF2-40B4-BE49-F238E27FC236}">
                <a16:creationId xmlns:a16="http://schemas.microsoft.com/office/drawing/2014/main" id="{8F3DF68A-E42C-27CA-9DF8-BA0E92FA4A10}"/>
              </a:ext>
            </a:extLst>
          </p:cNvPr>
          <p:cNvPicPr>
            <a:picLocks noChangeAspect="1"/>
          </p:cNvPicPr>
          <p:nvPr/>
        </p:nvPicPr>
        <p:blipFill>
          <a:blip r:embed="rId3"/>
          <a:stretch>
            <a:fillRect/>
          </a:stretch>
        </p:blipFill>
        <p:spPr>
          <a:xfrm>
            <a:off x="0" y="-9380"/>
            <a:ext cx="12192000" cy="2566737"/>
          </a:xfrm>
          <a:prstGeom prst="rect">
            <a:avLst/>
          </a:prstGeom>
        </p:spPr>
      </p:pic>
      <p:sp>
        <p:nvSpPr>
          <p:cNvPr id="2" name="Başlık 1">
            <a:extLst>
              <a:ext uri="{FF2B5EF4-FFF2-40B4-BE49-F238E27FC236}">
                <a16:creationId xmlns:a16="http://schemas.microsoft.com/office/drawing/2014/main" id="{76D3E407-669C-1A71-37C6-FFDC0F6E8F5F}"/>
              </a:ext>
            </a:extLst>
          </p:cNvPr>
          <p:cNvSpPr>
            <a:spLocks noGrp="1"/>
          </p:cNvSpPr>
          <p:nvPr>
            <p:ph type="ctrTitle"/>
          </p:nvPr>
        </p:nvSpPr>
        <p:spPr>
          <a:xfrm>
            <a:off x="1524000" y="2231923"/>
            <a:ext cx="9144000" cy="1278040"/>
          </a:xfrm>
          <a:solidFill>
            <a:srgbClr val="00C26C"/>
          </a:solidFill>
        </p:spPr>
        <p:txBody>
          <a:bodyPr/>
          <a:lstStyle/>
          <a:p>
            <a:pPr algn="r"/>
            <a:r>
              <a:rPr lang="tr-TR" dirty="0">
                <a:solidFill>
                  <a:schemeClr val="bg1"/>
                </a:solidFill>
                <a:latin typeface="Adobe Fan Heiti Std B" panose="020B0700000000000000" pitchFamily="34" charset="-128"/>
                <a:ea typeface="Adobe Fan Heiti Std B" panose="020B0700000000000000" pitchFamily="34" charset="-128"/>
              </a:rPr>
              <a:t>TechCareer</a:t>
            </a:r>
            <a:endParaRPr lang="tr-TR" dirty="0"/>
          </a:p>
        </p:txBody>
      </p:sp>
      <p:sp>
        <p:nvSpPr>
          <p:cNvPr id="3" name="Alt Başlık 2">
            <a:extLst>
              <a:ext uri="{FF2B5EF4-FFF2-40B4-BE49-F238E27FC236}">
                <a16:creationId xmlns:a16="http://schemas.microsoft.com/office/drawing/2014/main" id="{289BF13A-17EF-C7B0-69F4-F8C843F12DFC}"/>
              </a:ext>
            </a:extLst>
          </p:cNvPr>
          <p:cNvSpPr>
            <a:spLocks noGrp="1"/>
          </p:cNvSpPr>
          <p:nvPr>
            <p:ph type="subTitle" idx="1"/>
          </p:nvPr>
        </p:nvSpPr>
        <p:spPr>
          <a:xfrm>
            <a:off x="1524000" y="3509963"/>
            <a:ext cx="9144000" cy="1655762"/>
          </a:xfrm>
          <a:solidFill>
            <a:srgbClr val="00C26C"/>
          </a:solidFill>
        </p:spPr>
        <p:txBody>
          <a:bodyPr/>
          <a:lstStyle/>
          <a:p>
            <a:pPr algn="r"/>
            <a:r>
              <a:rPr lang="tr-TR" dirty="0">
                <a:solidFill>
                  <a:schemeClr val="bg1"/>
                </a:solidFill>
                <a:latin typeface="Adobe Fan Heiti Std B" panose="020B0700000000000000" pitchFamily="34" charset="-128"/>
                <a:ea typeface="Adobe Fan Heiti Std B" panose="020B0700000000000000" pitchFamily="34" charset="-128"/>
              </a:rPr>
              <a:t> Front-</a:t>
            </a:r>
            <a:r>
              <a:rPr lang="tr-TR" dirty="0" err="1">
                <a:solidFill>
                  <a:schemeClr val="bg1"/>
                </a:solidFill>
                <a:latin typeface="Adobe Fan Heiti Std B" panose="020B0700000000000000" pitchFamily="34" charset="-128"/>
                <a:ea typeface="Adobe Fan Heiti Std B" panose="020B0700000000000000" pitchFamily="34" charset="-128"/>
              </a:rPr>
              <a:t>End</a:t>
            </a:r>
            <a:r>
              <a:rPr lang="tr-TR" dirty="0">
                <a:solidFill>
                  <a:schemeClr val="bg1"/>
                </a:solidFill>
                <a:latin typeface="Adobe Fan Heiti Std B" panose="020B0700000000000000" pitchFamily="34" charset="-128"/>
                <a:ea typeface="Adobe Fan Heiti Std B" panose="020B0700000000000000" pitchFamily="34" charset="-128"/>
              </a:rPr>
              <a:t> Bootcamp </a:t>
            </a:r>
            <a:r>
              <a:rPr lang="tr-TR" dirty="0" err="1">
                <a:solidFill>
                  <a:schemeClr val="bg1"/>
                </a:solidFill>
                <a:latin typeface="Adobe Fan Heiti Std B" panose="020B0700000000000000" pitchFamily="34" charset="-128"/>
                <a:ea typeface="Adobe Fan Heiti Std B" panose="020B0700000000000000" pitchFamily="34" charset="-128"/>
              </a:rPr>
              <a:t>Homeworks</a:t>
            </a:r>
            <a:r>
              <a:rPr lang="tr-TR" dirty="0">
                <a:solidFill>
                  <a:schemeClr val="bg1"/>
                </a:solidFill>
                <a:latin typeface="Adobe Fan Heiti Std B" panose="020B0700000000000000" pitchFamily="34" charset="-128"/>
                <a:ea typeface="Adobe Fan Heiti Std B" panose="020B0700000000000000" pitchFamily="34" charset="-128"/>
              </a:rPr>
              <a:t> </a:t>
            </a:r>
          </a:p>
          <a:p>
            <a:pPr algn="r"/>
            <a:r>
              <a:rPr lang="tr-TR" dirty="0">
                <a:solidFill>
                  <a:schemeClr val="bg1"/>
                </a:solidFill>
                <a:latin typeface="Adobe Fan Heiti Std B" panose="020B0700000000000000" pitchFamily="34" charset="-128"/>
                <a:ea typeface="Adobe Fan Heiti Std B" panose="020B0700000000000000" pitchFamily="34" charset="-128"/>
              </a:rPr>
              <a:t>Hami Berkay Aktaş</a:t>
            </a:r>
          </a:p>
        </p:txBody>
      </p:sp>
      <p:pic>
        <p:nvPicPr>
          <p:cNvPr id="6" name="Resim 5">
            <a:extLst>
              <a:ext uri="{FF2B5EF4-FFF2-40B4-BE49-F238E27FC236}">
                <a16:creationId xmlns:a16="http://schemas.microsoft.com/office/drawing/2014/main" id="{7B8308C4-53CD-E8EC-A083-9724E1A6A406}"/>
              </a:ext>
            </a:extLst>
          </p:cNvPr>
          <p:cNvPicPr>
            <a:picLocks noChangeAspect="1"/>
          </p:cNvPicPr>
          <p:nvPr/>
        </p:nvPicPr>
        <p:blipFill>
          <a:blip r:embed="rId4"/>
          <a:stretch>
            <a:fillRect/>
          </a:stretch>
        </p:blipFill>
        <p:spPr>
          <a:xfrm>
            <a:off x="1868463" y="2557568"/>
            <a:ext cx="2329063" cy="2329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560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1.hafta Ödev1</a:t>
            </a:r>
          </a:p>
        </p:txBody>
      </p:sp>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lnSpcReduction="10000"/>
          </a:bodyPr>
          <a:lstStyle/>
          <a:p>
            <a:pPr marL="0" indent="0">
              <a:buNone/>
            </a:pPr>
            <a:r>
              <a:rPr lang="tr-TR" sz="2000" u="sng" dirty="0">
                <a:solidFill>
                  <a:schemeClr val="bg1"/>
                </a:solidFill>
                <a:latin typeface="Bahnschrift SemiBold" panose="020B0502040204020203" pitchFamily="34" charset="0"/>
                <a:ea typeface="Adobe Heiti Std R" panose="020B0400000000000000" pitchFamily="34" charset="-128"/>
              </a:rPr>
              <a:t>- </a:t>
            </a:r>
            <a:r>
              <a:rPr lang="tr-TR" sz="2000" u="sng" dirty="0" err="1">
                <a:solidFill>
                  <a:schemeClr val="bg1"/>
                </a:solidFill>
                <a:latin typeface="Bahnschrift SemiBold" panose="020B0502040204020203" pitchFamily="34" charset="0"/>
                <a:ea typeface="Adobe Heiti Std R" panose="020B0400000000000000" pitchFamily="34" charset="-128"/>
              </a:rPr>
              <a:t>Jira</a:t>
            </a:r>
            <a:r>
              <a:rPr lang="tr-TR" sz="2000" u="sng" dirty="0">
                <a:solidFill>
                  <a:schemeClr val="bg1"/>
                </a:solidFill>
                <a:latin typeface="Bahnschrift SemiBold" panose="020B0502040204020203" pitchFamily="34" charset="0"/>
                <a:ea typeface="Adobe Heiti Std R" panose="020B0400000000000000" pitchFamily="34" charset="-128"/>
              </a:rPr>
              <a:t> nedir ?</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a:t>
            </a:r>
            <a:r>
              <a:rPr lang="tr-TR" sz="2000" dirty="0" err="1">
                <a:solidFill>
                  <a:schemeClr val="bg1"/>
                </a:solidFill>
                <a:latin typeface="Bahnschrift SemiBold" panose="020B0502040204020203" pitchFamily="34" charset="0"/>
                <a:ea typeface="Adobe Heiti Std R" panose="020B0400000000000000" pitchFamily="34" charset="-128"/>
              </a:rPr>
              <a:t>Jira</a:t>
            </a:r>
            <a:r>
              <a:rPr lang="tr-TR" sz="2000" dirty="0">
                <a:solidFill>
                  <a:schemeClr val="bg1"/>
                </a:solidFill>
                <a:latin typeface="Bahnschrift SemiBold" panose="020B0502040204020203" pitchFamily="34" charset="0"/>
                <a:ea typeface="Adobe Heiti Std R" panose="020B0400000000000000" pitchFamily="34" charset="-128"/>
              </a:rPr>
              <a:t>, proje ve süreç yönetimi dendiği zaman aklımıza gelen bir araçtır. Proje yönetiminde kullanım kolaylığı ve esnek olması nedeniyle sektörde sık olarak kullanılan bir iş takibi uygulamasıdır diyebiliriz.</a:t>
            </a:r>
          </a:p>
          <a:p>
            <a:pPr marL="0" indent="0">
              <a:buNone/>
            </a:pPr>
            <a:endParaRPr lang="tr-TR" sz="2000" dirty="0">
              <a:solidFill>
                <a:schemeClr val="bg1"/>
              </a:solidFill>
              <a:latin typeface="Bahnschrift SemiBold" panose="020B0502040204020203" pitchFamily="34" charset="0"/>
              <a:ea typeface="Adobe Heiti Std R" panose="020B0400000000000000" pitchFamily="34" charset="-128"/>
            </a:endParaRPr>
          </a:p>
          <a:p>
            <a:pPr marL="0" indent="0">
              <a:buNone/>
            </a:pPr>
            <a:r>
              <a:rPr lang="tr-TR" sz="2000" u="sng" dirty="0">
                <a:solidFill>
                  <a:schemeClr val="bg1"/>
                </a:solidFill>
                <a:latin typeface="Bahnschrift SemiBold" panose="020B0502040204020203" pitchFamily="34" charset="0"/>
                <a:ea typeface="Adobe Heiti Std R" panose="020B0400000000000000" pitchFamily="34" charset="-128"/>
              </a:rPr>
              <a:t>- </a:t>
            </a:r>
            <a:r>
              <a:rPr lang="tr-TR" sz="2000" u="sng" dirty="0" err="1">
                <a:solidFill>
                  <a:schemeClr val="bg1"/>
                </a:solidFill>
                <a:latin typeface="Bahnschrift SemiBold" panose="020B0502040204020203" pitchFamily="34" charset="0"/>
                <a:ea typeface="Adobe Heiti Std R" panose="020B0400000000000000" pitchFamily="34" charset="-128"/>
              </a:rPr>
              <a:t>Ascii</a:t>
            </a:r>
            <a:r>
              <a:rPr lang="tr-TR" sz="2000" u="sng" dirty="0">
                <a:solidFill>
                  <a:schemeClr val="bg1"/>
                </a:solidFill>
                <a:latin typeface="Bahnschrift SemiBold" panose="020B0502040204020203" pitchFamily="34" charset="0"/>
                <a:ea typeface="Adobe Heiti Std R" panose="020B0400000000000000" pitchFamily="34" charset="-128"/>
              </a:rPr>
              <a:t> nedir ?</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Latin alfabesi üzerine kurulu 7 bitlik bir karakter kümesidir. İlk kez 1963 yılında ANSI tarafından standart olarak sunulmuştur.</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ASCII'de 33 tane basılmayan kontrol karakteri ve 95 tane basılan karakter bulunur. Kontrol karakterleri metnin akışını kontrol eden, ekranda çıkmayan karakterlerdir. Basılan karakterler ise ekranda görünen, okuduğumuz metni oluşturan karakterlerdir. </a:t>
            </a:r>
          </a:p>
          <a:p>
            <a:pPr marL="0" indent="0">
              <a:buNone/>
            </a:pPr>
            <a:endParaRPr lang="tr-TR" sz="2000" dirty="0">
              <a:solidFill>
                <a:schemeClr val="bg1"/>
              </a:solidFill>
              <a:latin typeface="Bahnschrift SemiBold" panose="020B0502040204020203" pitchFamily="34" charset="0"/>
              <a:ea typeface="Adobe Heiti Std R" panose="020B0400000000000000" pitchFamily="34" charset="-128"/>
            </a:endParaRPr>
          </a:p>
          <a:p>
            <a:pPr marL="0" indent="0">
              <a:buNone/>
            </a:pPr>
            <a:r>
              <a:rPr lang="tr-TR" sz="2000" u="sng" dirty="0">
                <a:solidFill>
                  <a:schemeClr val="bg1"/>
                </a:solidFill>
                <a:latin typeface="Bahnschrift SemiBold" panose="020B0502040204020203" pitchFamily="34" charset="0"/>
                <a:ea typeface="Adobe Heiti Std R" panose="020B0400000000000000" pitchFamily="34" charset="-128"/>
              </a:rPr>
              <a:t>- Unicode nedir ?</a:t>
            </a:r>
          </a:p>
          <a:p>
            <a:pPr marL="0" indent="0">
              <a:buNone/>
            </a:pPr>
            <a:r>
              <a:rPr lang="tr-TR" sz="2000" dirty="0">
                <a:solidFill>
                  <a:schemeClr val="bg1"/>
                </a:solidFill>
                <a:latin typeface="Bahnschrift SemiBold" panose="020B0502040204020203" pitchFamily="34" charset="0"/>
                <a:ea typeface="Adobe Heiti Std R" panose="020B0400000000000000" pitchFamily="34" charset="-128"/>
              </a:rPr>
              <a:t>      Unicode (Evrensel Kod) Unicode </a:t>
            </a:r>
            <a:r>
              <a:rPr lang="tr-TR" sz="2000" dirty="0" err="1">
                <a:solidFill>
                  <a:schemeClr val="bg1"/>
                </a:solidFill>
                <a:latin typeface="Bahnschrift SemiBold" panose="020B0502040204020203" pitchFamily="34" charset="0"/>
                <a:ea typeface="Adobe Heiti Std R" panose="020B0400000000000000" pitchFamily="34" charset="-128"/>
              </a:rPr>
              <a:t>Consortium</a:t>
            </a:r>
            <a:r>
              <a:rPr lang="tr-TR" sz="2000" dirty="0">
                <a:solidFill>
                  <a:schemeClr val="bg1"/>
                </a:solidFill>
                <a:latin typeface="Bahnschrift SemiBold" panose="020B0502040204020203" pitchFamily="34" charset="0"/>
                <a:ea typeface="Adobe Heiti Std R" panose="020B0400000000000000" pitchFamily="34" charset="-128"/>
              </a:rPr>
              <a:t>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a:t>
            </a:r>
          </a:p>
          <a:p>
            <a:pPr marL="0" indent="0">
              <a:buNone/>
            </a:pPr>
            <a:endParaRPr lang="tr-TR" sz="1800" dirty="0">
              <a:latin typeface="Bahnschrift SemiBold" panose="020B0502040204020203" pitchFamily="34" charset="0"/>
            </a:endParaRP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178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1.hafta Ödev1</a:t>
            </a:r>
          </a:p>
        </p:txBody>
      </p:sp>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a:bodyPr>
          <a:lstStyle/>
          <a:p>
            <a:pPr marL="0" indent="0">
              <a:buNone/>
            </a:pPr>
            <a:r>
              <a:rPr lang="tr-TR" sz="1800" u="sng" dirty="0">
                <a:solidFill>
                  <a:schemeClr val="bg1"/>
                </a:solidFill>
                <a:latin typeface="Bahnschrift SemiBold" panose="020B0502040204020203" pitchFamily="34" charset="0"/>
                <a:ea typeface="Adobe Heiti Std R" panose="020B0400000000000000" pitchFamily="34" charset="-128"/>
              </a:rPr>
              <a:t>- </a:t>
            </a:r>
            <a:r>
              <a:rPr lang="tr-TR" sz="1800" u="sng" dirty="0" err="1">
                <a:solidFill>
                  <a:schemeClr val="bg1"/>
                </a:solidFill>
                <a:latin typeface="Bahnschrift SemiBold" panose="020B0502040204020203" pitchFamily="34" charset="0"/>
                <a:ea typeface="Adobe Heiti Std R" panose="020B0400000000000000" pitchFamily="34" charset="-128"/>
              </a:rPr>
              <a:t>Semantic</a:t>
            </a:r>
            <a:r>
              <a:rPr lang="tr-TR" sz="1800" u="sng" dirty="0">
                <a:solidFill>
                  <a:schemeClr val="bg1"/>
                </a:solidFill>
                <a:latin typeface="Bahnschrift SemiBold" panose="020B0502040204020203" pitchFamily="34" charset="0"/>
                <a:ea typeface="Adobe Heiti Std R" panose="020B0400000000000000" pitchFamily="34" charset="-128"/>
              </a:rPr>
              <a:t> </a:t>
            </a:r>
            <a:r>
              <a:rPr lang="tr-TR" sz="1800" u="sng" dirty="0" err="1">
                <a:solidFill>
                  <a:schemeClr val="bg1"/>
                </a:solidFill>
                <a:latin typeface="Bahnschrift SemiBold" panose="020B0502040204020203" pitchFamily="34" charset="0"/>
                <a:ea typeface="Adobe Heiti Std R" panose="020B0400000000000000" pitchFamily="34" charset="-128"/>
              </a:rPr>
              <a:t>NonSemantic</a:t>
            </a:r>
            <a:r>
              <a:rPr lang="tr-TR" sz="1800" u="sng" dirty="0">
                <a:solidFill>
                  <a:schemeClr val="bg1"/>
                </a:solidFill>
                <a:latin typeface="Bahnschrift SemiBold" panose="020B0502040204020203" pitchFamily="34" charset="0"/>
                <a:ea typeface="Adobe Heiti Std R" panose="020B0400000000000000" pitchFamily="34" charset="-128"/>
              </a:rPr>
              <a:t> Html Kodlar nedir ?</a:t>
            </a: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      </a:t>
            </a:r>
            <a:r>
              <a:rPr lang="tr-TR" sz="1800" dirty="0" err="1">
                <a:solidFill>
                  <a:schemeClr val="bg1"/>
                </a:solidFill>
                <a:latin typeface="Bahnschrift SemiBold" panose="020B0502040204020203" pitchFamily="34" charset="0"/>
                <a:ea typeface="Adobe Heiti Std R" panose="020B0400000000000000" pitchFamily="34" charset="-128"/>
              </a:rPr>
              <a:t>nonSemantic</a:t>
            </a:r>
            <a:r>
              <a:rPr lang="tr-TR" sz="1800" dirty="0">
                <a:solidFill>
                  <a:schemeClr val="bg1"/>
                </a:solidFill>
                <a:latin typeface="Bahnschrift SemiBold" panose="020B0502040204020203" pitchFamily="34" charset="0"/>
                <a:ea typeface="Adobe Heiti Std R" panose="020B0400000000000000" pitchFamily="34" charset="-128"/>
              </a:rPr>
              <a:t> kod: arama motoru </a:t>
            </a:r>
            <a:r>
              <a:rPr lang="tr-TR" sz="1800" dirty="0" err="1">
                <a:solidFill>
                  <a:schemeClr val="bg1"/>
                </a:solidFill>
                <a:latin typeface="Bahnschrift SemiBold" panose="020B0502040204020203" pitchFamily="34" charset="0"/>
                <a:ea typeface="Adobe Heiti Std R" panose="020B0400000000000000" pitchFamily="34" charset="-128"/>
              </a:rPr>
              <a:t>örümcekleririnin</a:t>
            </a:r>
            <a:r>
              <a:rPr lang="tr-TR" sz="1800" dirty="0">
                <a:solidFill>
                  <a:schemeClr val="bg1"/>
                </a:solidFill>
                <a:latin typeface="Bahnschrift SemiBold" panose="020B0502040204020203" pitchFamily="34" charset="0"/>
                <a:ea typeface="Adobe Heiti Std R" panose="020B0400000000000000" pitchFamily="34" charset="-128"/>
              </a:rPr>
              <a:t> sayfa içeriğini tararken anlam ayrımına varamayacağı kodlara </a:t>
            </a:r>
            <a:r>
              <a:rPr lang="tr-TR" sz="1800" dirty="0" err="1">
                <a:solidFill>
                  <a:schemeClr val="bg1"/>
                </a:solidFill>
                <a:latin typeface="Bahnschrift SemiBold" panose="020B0502040204020203" pitchFamily="34" charset="0"/>
                <a:ea typeface="Adobe Heiti Std R" panose="020B0400000000000000" pitchFamily="34" charset="-128"/>
              </a:rPr>
              <a:t>non</a:t>
            </a:r>
            <a:r>
              <a:rPr lang="tr-TR" sz="1800" dirty="0">
                <a:solidFill>
                  <a:schemeClr val="bg1"/>
                </a:solidFill>
                <a:latin typeface="Bahnschrift SemiBold" panose="020B0502040204020203" pitchFamily="34" charset="0"/>
                <a:ea typeface="Adobe Heiti Std R" panose="020B0400000000000000" pitchFamily="34" charset="-128"/>
              </a:rPr>
              <a:t> </a:t>
            </a:r>
            <a:r>
              <a:rPr lang="tr-TR" sz="1800" dirty="0" err="1">
                <a:solidFill>
                  <a:schemeClr val="bg1"/>
                </a:solidFill>
                <a:latin typeface="Bahnschrift SemiBold" panose="020B0502040204020203" pitchFamily="34" charset="0"/>
                <a:ea typeface="Adobe Heiti Std R" panose="020B0400000000000000" pitchFamily="34" charset="-128"/>
              </a:rPr>
              <a:t>semantic</a:t>
            </a:r>
            <a:r>
              <a:rPr lang="tr-TR" sz="1800" dirty="0">
                <a:solidFill>
                  <a:schemeClr val="bg1"/>
                </a:solidFill>
                <a:latin typeface="Bahnschrift SemiBold" panose="020B0502040204020203" pitchFamily="34" charset="0"/>
                <a:ea typeface="Adobe Heiti Std R" panose="020B0400000000000000" pitchFamily="34" charset="-128"/>
              </a:rPr>
              <a:t> kod denir html 5 ile birlikte </a:t>
            </a:r>
            <a:r>
              <a:rPr lang="tr-TR" sz="1800" dirty="0" err="1">
                <a:solidFill>
                  <a:schemeClr val="bg1"/>
                </a:solidFill>
                <a:latin typeface="Bahnschrift SemiBold" panose="020B0502040204020203" pitchFamily="34" charset="0"/>
                <a:ea typeface="Adobe Heiti Std R" panose="020B0400000000000000" pitchFamily="34" charset="-128"/>
              </a:rPr>
              <a:t>semantic</a:t>
            </a:r>
            <a:r>
              <a:rPr lang="tr-TR" sz="1800" dirty="0">
                <a:solidFill>
                  <a:schemeClr val="bg1"/>
                </a:solidFill>
                <a:latin typeface="Bahnschrift SemiBold" panose="020B0502040204020203" pitchFamily="34" charset="0"/>
                <a:ea typeface="Adobe Heiti Std R" panose="020B0400000000000000" pitchFamily="34" charset="-128"/>
              </a:rPr>
              <a:t> kodlar html kodlarına eklemiştir</a:t>
            </a: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      </a:t>
            </a:r>
            <a:r>
              <a:rPr lang="tr-TR" sz="1800" dirty="0" err="1">
                <a:solidFill>
                  <a:schemeClr val="bg1"/>
                </a:solidFill>
                <a:latin typeface="Bahnschrift SemiBold" panose="020B0502040204020203" pitchFamily="34" charset="0"/>
                <a:ea typeface="Adobe Heiti Std R" panose="020B0400000000000000" pitchFamily="34" charset="-128"/>
              </a:rPr>
              <a:t>semantic</a:t>
            </a:r>
            <a:r>
              <a:rPr lang="tr-TR" sz="1800" dirty="0">
                <a:solidFill>
                  <a:schemeClr val="bg1"/>
                </a:solidFill>
                <a:latin typeface="Bahnschrift SemiBold" panose="020B0502040204020203" pitchFamily="34" charset="0"/>
                <a:ea typeface="Adobe Heiti Std R" panose="020B0400000000000000" pitchFamily="34" charset="-128"/>
              </a:rPr>
              <a:t> kod: arama motoru </a:t>
            </a:r>
            <a:r>
              <a:rPr lang="tr-TR" sz="1800" dirty="0" err="1">
                <a:solidFill>
                  <a:schemeClr val="bg1"/>
                </a:solidFill>
                <a:latin typeface="Bahnschrift SemiBold" panose="020B0502040204020203" pitchFamily="34" charset="0"/>
                <a:ea typeface="Adobe Heiti Std R" panose="020B0400000000000000" pitchFamily="34" charset="-128"/>
              </a:rPr>
              <a:t>örümcekleririnin</a:t>
            </a:r>
            <a:r>
              <a:rPr lang="tr-TR" sz="1800" dirty="0">
                <a:solidFill>
                  <a:schemeClr val="bg1"/>
                </a:solidFill>
                <a:latin typeface="Bahnschrift SemiBold" panose="020B0502040204020203" pitchFamily="34" charset="0"/>
                <a:ea typeface="Adobe Heiti Std R" panose="020B0400000000000000" pitchFamily="34" charset="-128"/>
              </a:rPr>
              <a:t> sayfada gezinirken anlayabileceği diğer içeriklerden ayırt edebileceği koddur.</a:t>
            </a:r>
          </a:p>
          <a:p>
            <a:pPr marL="0" indent="0">
              <a:buNone/>
            </a:pPr>
            <a:endParaRPr lang="tr-TR" sz="1800" dirty="0">
              <a:solidFill>
                <a:schemeClr val="bg1"/>
              </a:solidFill>
              <a:latin typeface="Bahnschrift SemiBold" panose="020B0502040204020203" pitchFamily="34" charset="0"/>
              <a:ea typeface="Adobe Heiti Std R" panose="020B0400000000000000" pitchFamily="34" charset="-128"/>
            </a:endParaRP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SEMANTİC KODLARA ÖRNEK OLARAK:</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header</a:t>
            </a:r>
            <a:r>
              <a:rPr lang="tr-TR" sz="1800" dirty="0">
                <a:solidFill>
                  <a:schemeClr val="bg1"/>
                </a:solidFill>
                <a:latin typeface="Bahnschrift SemiBold" panose="020B0502040204020203" pitchFamily="34" charset="0"/>
                <a:ea typeface="Adobe Heiti Std R" panose="020B0400000000000000" pitchFamily="34" charset="-128"/>
              </a:rPr>
              <a:t>: sayfa başlığının bulunduğu bölümdür</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nav</a:t>
            </a:r>
            <a:r>
              <a:rPr lang="tr-TR" sz="1800" dirty="0">
                <a:solidFill>
                  <a:schemeClr val="bg1"/>
                </a:solidFill>
                <a:latin typeface="Bahnschrift SemiBold" panose="020B0502040204020203" pitchFamily="34" charset="0"/>
                <a:ea typeface="Adobe Heiti Std R" panose="020B0400000000000000" pitchFamily="34" charset="-128"/>
              </a:rPr>
              <a:t>: sayfadaki menü bölümünün bulunduğu kısımdır</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article</a:t>
            </a:r>
            <a:r>
              <a:rPr lang="tr-TR" sz="1800" dirty="0">
                <a:solidFill>
                  <a:schemeClr val="bg1"/>
                </a:solidFill>
                <a:latin typeface="Bahnschrift SemiBold" panose="020B0502040204020203" pitchFamily="34" charset="0"/>
                <a:ea typeface="Adobe Heiti Std R" panose="020B0400000000000000" pitchFamily="34" charset="-128"/>
              </a:rPr>
              <a:t>: sayfada makale veya ana içeriğin bulunduğu kısımdır</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section</a:t>
            </a:r>
            <a:r>
              <a:rPr lang="tr-TR" sz="1800" dirty="0">
                <a:solidFill>
                  <a:schemeClr val="bg1"/>
                </a:solidFill>
                <a:latin typeface="Bahnschrift SemiBold" panose="020B0502040204020203" pitchFamily="34" charset="0"/>
                <a:ea typeface="Adobe Heiti Std R" panose="020B0400000000000000" pitchFamily="34" charset="-128"/>
              </a:rPr>
              <a:t>: makale içerisindeki bölümlerin parçalarını ayırmak için kullanılan kısım</a:t>
            </a:r>
          </a:p>
          <a:p>
            <a:pPr marL="0" indent="0">
              <a:buNone/>
            </a:pPr>
            <a:r>
              <a:rPr lang="tr-TR" sz="1800" dirty="0">
                <a:solidFill>
                  <a:schemeClr val="bg1"/>
                </a:solidFill>
                <a:latin typeface="Bahnschrift SemiBold" panose="020B0502040204020203" pitchFamily="34" charset="0"/>
                <a:ea typeface="Adobe Heiti Std R" panose="020B0400000000000000" pitchFamily="34" charset="-128"/>
              </a:rPr>
              <a:t>aside: sayfada </a:t>
            </a:r>
            <a:r>
              <a:rPr lang="tr-TR" sz="1800" dirty="0" err="1">
                <a:solidFill>
                  <a:schemeClr val="bg1"/>
                </a:solidFill>
                <a:latin typeface="Bahnschrift SemiBold" panose="020B0502040204020203" pitchFamily="34" charset="0"/>
                <a:ea typeface="Adobe Heiti Std R" panose="020B0400000000000000" pitchFamily="34" charset="-128"/>
              </a:rPr>
              <a:t>bulununan</a:t>
            </a:r>
            <a:r>
              <a:rPr lang="tr-TR" sz="1800" dirty="0">
                <a:solidFill>
                  <a:schemeClr val="bg1"/>
                </a:solidFill>
                <a:latin typeface="Bahnschrift SemiBold" panose="020B0502040204020203" pitchFamily="34" charset="0"/>
                <a:ea typeface="Adobe Heiti Std R" panose="020B0400000000000000" pitchFamily="34" charset="-128"/>
              </a:rPr>
              <a:t> yan içerik veya ekstra içeriğin bulunduğu kısım</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figure</a:t>
            </a:r>
            <a:r>
              <a:rPr lang="tr-TR" sz="1800" dirty="0">
                <a:solidFill>
                  <a:schemeClr val="bg1"/>
                </a:solidFill>
                <a:latin typeface="Bahnschrift SemiBold" panose="020B0502040204020203" pitchFamily="34" charset="0"/>
                <a:ea typeface="Adobe Heiti Std R" panose="020B0400000000000000" pitchFamily="34" charset="-128"/>
              </a:rPr>
              <a:t>: sayfada yer alan resimleri arama motoru botlarına söylenen kısım</a:t>
            </a:r>
          </a:p>
          <a:p>
            <a:pPr marL="0" indent="0">
              <a:buNone/>
            </a:pPr>
            <a:r>
              <a:rPr lang="tr-TR" sz="1800" dirty="0" err="1">
                <a:solidFill>
                  <a:schemeClr val="bg1"/>
                </a:solidFill>
                <a:latin typeface="Bahnschrift SemiBold" panose="020B0502040204020203" pitchFamily="34" charset="0"/>
                <a:ea typeface="Adobe Heiti Std R" panose="020B0400000000000000" pitchFamily="34" charset="-128"/>
              </a:rPr>
              <a:t>footer</a:t>
            </a:r>
            <a:r>
              <a:rPr lang="tr-TR" sz="1800" dirty="0">
                <a:solidFill>
                  <a:schemeClr val="bg1"/>
                </a:solidFill>
                <a:latin typeface="Bahnschrift SemiBold" panose="020B0502040204020203" pitchFamily="34" charset="0"/>
                <a:ea typeface="Adobe Heiti Std R" panose="020B0400000000000000" pitchFamily="34" charset="-128"/>
              </a:rPr>
              <a:t>: sayfada bulunan içeriğin sonuna gelindiğinde kullanıcıya önerilen linklerin bulunduğu veya uğurlama kısmına verilen isimdir.</a:t>
            </a:r>
            <a:endParaRPr lang="tr-TR" sz="1600" dirty="0">
              <a:latin typeface="Bahnschrift SemiBold" panose="020B0502040204020203" pitchFamily="34" charset="0"/>
            </a:endParaRP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485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2.hafta Ödev1</a:t>
            </a: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lnSpcReduction="10000"/>
          </a:bodyPr>
          <a:lstStyle/>
          <a:p>
            <a:pPr marL="0" indent="0">
              <a:buNone/>
            </a:pPr>
            <a:r>
              <a:rPr lang="tr-TR" sz="2400" b="1" u="sng" dirty="0">
                <a:solidFill>
                  <a:schemeClr val="bg1"/>
                </a:solidFill>
                <a:latin typeface="Bahnschrift SemiBold" panose="020B0502040204020203" pitchFamily="34" charset="0"/>
              </a:rPr>
              <a:t>D</a:t>
            </a:r>
            <a:r>
              <a:rPr lang="en-US" sz="2400" b="1" u="sng" dirty="0" err="1">
                <a:solidFill>
                  <a:schemeClr val="bg1"/>
                </a:solidFill>
                <a:latin typeface="Bahnschrift SemiBold" panose="020B0502040204020203" pitchFamily="34" charset="0"/>
              </a:rPr>
              <a:t>isplay:none</a:t>
            </a:r>
            <a:r>
              <a:rPr lang="en-US" sz="2400" b="1" u="sng" dirty="0">
                <a:solidFill>
                  <a:schemeClr val="bg1"/>
                </a:solidFill>
                <a:latin typeface="Bahnschrift SemiBold" panose="020B0502040204020203" pitchFamily="34" charset="0"/>
              </a:rPr>
              <a:t>; </a:t>
            </a:r>
            <a:r>
              <a:rPr lang="en-US" sz="2400" b="1" u="sng" dirty="0" err="1">
                <a:solidFill>
                  <a:schemeClr val="bg1"/>
                </a:solidFill>
                <a:latin typeface="Bahnschrift SemiBold" panose="020B0502040204020203" pitchFamily="34" charset="0"/>
              </a:rPr>
              <a:t>visibility:hidden</a:t>
            </a:r>
            <a:r>
              <a:rPr lang="en-US" sz="2400" b="1" u="sng" dirty="0">
                <a:solidFill>
                  <a:schemeClr val="bg1"/>
                </a:solidFill>
                <a:latin typeface="Bahnschrift SemiBold" panose="020B0502040204020203" pitchFamily="34" charset="0"/>
              </a:rPr>
              <a:t>;</a:t>
            </a:r>
            <a:r>
              <a:rPr lang="tr-TR" sz="2400" b="1" u="sng" dirty="0">
                <a:solidFill>
                  <a:schemeClr val="bg1"/>
                </a:solidFill>
                <a:latin typeface="Bahnschrift SemiBold" panose="020B0502040204020203" pitchFamily="34" charset="0"/>
              </a:rPr>
              <a:t> </a:t>
            </a:r>
            <a:r>
              <a:rPr lang="en-US" sz="2400" b="1" u="sng" dirty="0" err="1">
                <a:solidFill>
                  <a:schemeClr val="bg1"/>
                </a:solidFill>
                <a:latin typeface="Bahnschrift SemiBold" panose="020B0502040204020203" pitchFamily="34" charset="0"/>
              </a:rPr>
              <a:t>Arasındaki</a:t>
            </a:r>
            <a:r>
              <a:rPr lang="en-US" sz="2400" b="1" u="sng" dirty="0">
                <a:solidFill>
                  <a:schemeClr val="bg1"/>
                </a:solidFill>
                <a:latin typeface="Bahnschrift SemiBold" panose="020B0502040204020203" pitchFamily="34" charset="0"/>
              </a:rPr>
              <a:t> fark</a:t>
            </a:r>
            <a:r>
              <a:rPr lang="tr-TR" sz="2400" b="1" u="sng" dirty="0">
                <a:solidFill>
                  <a:schemeClr val="bg1"/>
                </a:solidFill>
                <a:latin typeface="Bahnschrift SemiBold" panose="020B0502040204020203" pitchFamily="34" charset="0"/>
              </a:rPr>
              <a:t> nedir?</a:t>
            </a:r>
          </a:p>
          <a:p>
            <a:pPr marL="0" indent="0">
              <a:buNone/>
            </a:pPr>
            <a:endParaRPr lang="tr-TR" sz="1800" dirty="0">
              <a:solidFill>
                <a:schemeClr val="bg1"/>
              </a:solidFill>
              <a:latin typeface="Bahnschrift SemiBold" panose="020B0502040204020203" pitchFamily="34" charset="0"/>
            </a:endParaRPr>
          </a:p>
          <a:p>
            <a:pPr marL="0" indent="0">
              <a:buNone/>
            </a:pPr>
            <a:r>
              <a:rPr lang="tr-TR" sz="1800" dirty="0" err="1">
                <a:solidFill>
                  <a:schemeClr val="bg1"/>
                </a:solidFill>
                <a:latin typeface="Bahnschrift SemiBold" panose="020B0502040204020203" pitchFamily="34" charset="0"/>
              </a:rPr>
              <a:t>Visibity</a:t>
            </a:r>
            <a:r>
              <a:rPr lang="tr-TR" sz="1800" dirty="0">
                <a:solidFill>
                  <a:schemeClr val="bg1"/>
                </a:solidFill>
                <a:latin typeface="Bahnschrift SemiBold" panose="020B0502040204020203" pitchFamily="34" charset="0"/>
              </a:rPr>
              <a:t>: </a:t>
            </a:r>
            <a:r>
              <a:rPr lang="tr-TR" sz="1800" dirty="0" err="1">
                <a:solidFill>
                  <a:schemeClr val="bg1"/>
                </a:solidFill>
                <a:latin typeface="Bahnschrift SemiBold" panose="020B0502040204020203" pitchFamily="34" charset="0"/>
              </a:rPr>
              <a:t>hidden</a:t>
            </a:r>
            <a:r>
              <a:rPr lang="tr-TR" sz="1800" dirty="0">
                <a:solidFill>
                  <a:schemeClr val="bg1"/>
                </a:solidFill>
                <a:latin typeface="Bahnschrift SemiBold" panose="020B0502040204020203" pitchFamily="34" charset="0"/>
              </a:rPr>
              <a:t> tıpkı </a:t>
            </a:r>
            <a:r>
              <a:rPr lang="tr-TR" sz="1800" dirty="0" err="1">
                <a:solidFill>
                  <a:schemeClr val="bg1"/>
                </a:solidFill>
                <a:latin typeface="Bahnschrift SemiBold" panose="020B0502040204020203" pitchFamily="34" charset="0"/>
              </a:rPr>
              <a:t>opacity</a:t>
            </a:r>
            <a:r>
              <a:rPr lang="tr-TR" sz="1800" dirty="0">
                <a:solidFill>
                  <a:schemeClr val="bg1"/>
                </a:solidFill>
                <a:latin typeface="Bahnschrift SemiBold" panose="020B0502040204020203" pitchFamily="34" charset="0"/>
              </a:rPr>
              <a:t> 0 gibi davranır ve ekranda yer kaplamaya devam eder ve en önemlisi </a:t>
            </a:r>
            <a:r>
              <a:rPr lang="tr-TR" sz="1800" dirty="0" err="1">
                <a:solidFill>
                  <a:schemeClr val="bg1"/>
                </a:solidFill>
                <a:latin typeface="Bahnschrift SemiBold" panose="020B0502040204020203" pitchFamily="34" charset="0"/>
              </a:rPr>
              <a:t>render</a:t>
            </a:r>
            <a:r>
              <a:rPr lang="tr-TR" sz="1800" dirty="0">
                <a:solidFill>
                  <a:schemeClr val="bg1"/>
                </a:solidFill>
                <a:latin typeface="Bahnschrift SemiBold" panose="020B0502040204020203" pitchFamily="34" charset="0"/>
              </a:rPr>
              <a:t> edilir.</a:t>
            </a:r>
          </a:p>
          <a:p>
            <a:pPr marL="0" indent="0">
              <a:buNone/>
            </a:pPr>
            <a:r>
              <a:rPr lang="tr-TR" sz="1800" dirty="0" err="1">
                <a:solidFill>
                  <a:schemeClr val="bg1"/>
                </a:solidFill>
                <a:latin typeface="Bahnschrift SemiBold" panose="020B0502040204020203" pitchFamily="34" charset="0"/>
              </a:rPr>
              <a:t>Display</a:t>
            </a:r>
            <a:r>
              <a:rPr lang="tr-TR" sz="1800" dirty="0">
                <a:solidFill>
                  <a:schemeClr val="bg1"/>
                </a:solidFill>
                <a:latin typeface="Bahnschrift SemiBold" panose="020B0502040204020203" pitchFamily="34" charset="0"/>
              </a:rPr>
              <a:t>: </a:t>
            </a:r>
            <a:r>
              <a:rPr lang="tr-TR" sz="1800" dirty="0" err="1">
                <a:solidFill>
                  <a:schemeClr val="bg1"/>
                </a:solidFill>
                <a:latin typeface="Bahnschrift SemiBold" panose="020B0502040204020203" pitchFamily="34" charset="0"/>
              </a:rPr>
              <a:t>none</a:t>
            </a:r>
            <a:r>
              <a:rPr lang="tr-TR" sz="1800" dirty="0">
                <a:solidFill>
                  <a:schemeClr val="bg1"/>
                </a:solidFill>
                <a:latin typeface="Bahnschrift SemiBold" panose="020B0502040204020203" pitchFamily="34" charset="0"/>
              </a:rPr>
              <a:t> değeri alan bir obje ekranda hiç görüntülenmez ve </a:t>
            </a:r>
            <a:r>
              <a:rPr lang="tr-TR" sz="1800" dirty="0" err="1">
                <a:solidFill>
                  <a:schemeClr val="bg1"/>
                </a:solidFill>
                <a:latin typeface="Bahnschrift SemiBold" panose="020B0502040204020203" pitchFamily="34" charset="0"/>
              </a:rPr>
              <a:t>render</a:t>
            </a:r>
            <a:r>
              <a:rPr lang="tr-TR" sz="1800" dirty="0">
                <a:solidFill>
                  <a:schemeClr val="bg1"/>
                </a:solidFill>
                <a:latin typeface="Bahnschrift SemiBold" panose="020B0502040204020203" pitchFamily="34" charset="0"/>
              </a:rPr>
              <a:t> edilmez</a:t>
            </a:r>
          </a:p>
          <a:p>
            <a:pPr marL="0" indent="0">
              <a:buNone/>
            </a:pPr>
            <a:endParaRPr lang="tr-TR" sz="1800" dirty="0">
              <a:solidFill>
                <a:schemeClr val="bg1"/>
              </a:solidFill>
              <a:latin typeface="Bahnschrift SemiBold" panose="020B0502040204020203" pitchFamily="34" charset="0"/>
            </a:endParaRPr>
          </a:p>
          <a:p>
            <a:pPr marL="0" indent="0">
              <a:buNone/>
            </a:pPr>
            <a:r>
              <a:rPr lang="tr-TR" sz="2400" u="sng" dirty="0">
                <a:solidFill>
                  <a:schemeClr val="bg1"/>
                </a:solidFill>
                <a:latin typeface="Bahnschrift SemiBold" panose="020B0502040204020203" pitchFamily="34" charset="0"/>
              </a:rPr>
              <a:t>Box-</a:t>
            </a:r>
            <a:r>
              <a:rPr lang="tr-TR" sz="2400" u="sng" dirty="0" err="1">
                <a:solidFill>
                  <a:schemeClr val="bg1"/>
                </a:solidFill>
                <a:latin typeface="Bahnschrift SemiBold" panose="020B0502040204020203" pitchFamily="34" charset="0"/>
              </a:rPr>
              <a:t>Sizing</a:t>
            </a:r>
            <a:r>
              <a:rPr lang="tr-TR" sz="2400" u="sng" dirty="0">
                <a:solidFill>
                  <a:schemeClr val="bg1"/>
                </a:solidFill>
                <a:latin typeface="Bahnschrift SemiBold" panose="020B0502040204020203" pitchFamily="34" charset="0"/>
              </a:rPr>
              <a:t>: nedir Kullanım yerlerini gösteriniz ?</a:t>
            </a:r>
          </a:p>
          <a:p>
            <a:pPr marL="0" indent="0">
              <a:buNone/>
            </a:pPr>
            <a:r>
              <a:rPr lang="en-US" sz="1800" dirty="0">
                <a:solidFill>
                  <a:schemeClr val="bg1"/>
                </a:solidFill>
                <a:latin typeface="Bahnschrift SemiBold" panose="020B0502040204020203" pitchFamily="34" charset="0"/>
              </a:rPr>
              <a:t>Bir </a:t>
            </a:r>
            <a:r>
              <a:rPr lang="en-US" sz="1800" dirty="0" err="1">
                <a:solidFill>
                  <a:schemeClr val="bg1"/>
                </a:solidFill>
                <a:latin typeface="Bahnschrift SemiBold" panose="020B0502040204020203" pitchFamily="34" charset="0"/>
              </a:rPr>
              <a:t>nesnenin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kapladığı</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alan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nesnenin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genişliği</a:t>
            </a:r>
            <a:r>
              <a:rPr lang="en-US" sz="1800" dirty="0">
                <a:solidFill>
                  <a:schemeClr val="bg1"/>
                </a:solidFill>
                <a:latin typeface="Bahnschrift SemiBold" panose="020B0502040204020203" pitchFamily="34" charset="0"/>
              </a:rPr>
              <a:t> + padding + border </a:t>
            </a:r>
            <a:r>
              <a:rPr lang="en-US" sz="1800" dirty="0" err="1">
                <a:solidFill>
                  <a:schemeClr val="bg1"/>
                </a:solidFill>
                <a:latin typeface="Bahnschrift SemiBold" panose="020B0502040204020203" pitchFamily="34" charset="0"/>
              </a:rPr>
              <a:t>değerlerinin</a:t>
            </a:r>
            <a:r>
              <a:rPr lang="en-US" sz="1800" dirty="0">
                <a:solidFill>
                  <a:schemeClr val="bg1"/>
                </a:solidFill>
                <a:latin typeface="Bahnschrift SemiBold" panose="020B0502040204020203" pitchFamily="34" charset="0"/>
              </a:rPr>
              <a:t> </a:t>
            </a:r>
            <a:r>
              <a:rPr lang="en-US" sz="1800" dirty="0" err="1">
                <a:solidFill>
                  <a:schemeClr val="bg1"/>
                </a:solidFill>
                <a:latin typeface="Bahnschrift SemiBold" panose="020B0502040204020203" pitchFamily="34" charset="0"/>
              </a:rPr>
              <a:t>toplamıdır</a:t>
            </a:r>
            <a:r>
              <a:rPr lang="en-US" sz="1800" dirty="0">
                <a:solidFill>
                  <a:schemeClr val="bg1"/>
                </a:solidFill>
                <a:latin typeface="Bahnschrift SemiBold" panose="020B0502040204020203" pitchFamily="34" charset="0"/>
              </a:rPr>
              <a:t>.</a:t>
            </a:r>
            <a:endParaRPr lang="tr-TR" sz="1800" dirty="0">
              <a:solidFill>
                <a:schemeClr val="bg1"/>
              </a:solidFill>
              <a:latin typeface="Bahnschrift SemiBold" panose="020B0502040204020203" pitchFamily="34" charset="0"/>
            </a:endParaRPr>
          </a:p>
          <a:p>
            <a:pPr marL="0" indent="0">
              <a:buNone/>
            </a:pPr>
            <a:r>
              <a:rPr lang="tr-TR" sz="1800" dirty="0">
                <a:solidFill>
                  <a:schemeClr val="bg1"/>
                </a:solidFill>
                <a:latin typeface="Bahnschrift SemiBold" panose="020B0502040204020203" pitchFamily="34" charset="0"/>
              </a:rPr>
              <a:t>Yandaki resim gibi</a:t>
            </a: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r>
              <a:rPr lang="tr-TR" sz="1800" dirty="0">
                <a:solidFill>
                  <a:schemeClr val="bg1"/>
                </a:solidFill>
                <a:latin typeface="Bahnschrift SemiBold" panose="020B0502040204020203" pitchFamily="34" charset="0"/>
              </a:rPr>
              <a:t>Eğer biz verdiğimiz </a:t>
            </a:r>
            <a:r>
              <a:rPr lang="tr-TR" sz="1800" dirty="0" err="1">
                <a:solidFill>
                  <a:schemeClr val="bg1"/>
                </a:solidFill>
                <a:latin typeface="Bahnschrift SemiBold" panose="020B0502040204020203" pitchFamily="34" charset="0"/>
              </a:rPr>
              <a:t>witdth</a:t>
            </a:r>
            <a:r>
              <a:rPr lang="tr-TR" sz="1800" dirty="0">
                <a:solidFill>
                  <a:schemeClr val="bg1"/>
                </a:solidFill>
                <a:latin typeface="Bahnschrift SemiBold" panose="020B0502040204020203" pitchFamily="34" charset="0"/>
              </a:rPr>
              <a:t> değerinin kesin olarak etikete uygulanmasını istiyorsak </a:t>
            </a:r>
            <a:r>
              <a:rPr lang="tr-TR" sz="1800" dirty="0" err="1">
                <a:solidFill>
                  <a:schemeClr val="bg1"/>
                </a:solidFill>
                <a:latin typeface="Bahnschrift SemiBold" panose="020B0502040204020203" pitchFamily="34" charset="0"/>
              </a:rPr>
              <a:t>box-sizing:border-box</a:t>
            </a:r>
            <a:r>
              <a:rPr lang="tr-TR" sz="1800" dirty="0">
                <a:solidFill>
                  <a:schemeClr val="bg1"/>
                </a:solidFill>
                <a:latin typeface="Bahnschrift SemiBold" panose="020B0502040204020203" pitchFamily="34" charset="0"/>
              </a:rPr>
              <a:t> deriz. Böylelikle </a:t>
            </a:r>
            <a:r>
              <a:rPr lang="tr-TR" sz="1800" dirty="0" err="1">
                <a:solidFill>
                  <a:schemeClr val="bg1"/>
                </a:solidFill>
                <a:latin typeface="Bahnschrift SemiBold" panose="020B0502040204020203" pitchFamily="34" charset="0"/>
              </a:rPr>
              <a:t>border</a:t>
            </a:r>
            <a:r>
              <a:rPr lang="tr-TR" sz="1800" dirty="0">
                <a:solidFill>
                  <a:schemeClr val="bg1"/>
                </a:solidFill>
                <a:latin typeface="Bahnschrift SemiBold" panose="020B0502040204020203" pitchFamily="34" charset="0"/>
              </a:rPr>
              <a:t> dan itibaren tüm ölçülendirmeler dıştan içe olarak devam eder</a:t>
            </a:r>
          </a:p>
        </p:txBody>
      </p:sp>
      <p:pic>
        <p:nvPicPr>
          <p:cNvPr id="5" name="Resim 4">
            <a:extLst>
              <a:ext uri="{FF2B5EF4-FFF2-40B4-BE49-F238E27FC236}">
                <a16:creationId xmlns:a16="http://schemas.microsoft.com/office/drawing/2014/main" id="{D0EEA921-8125-2239-F81D-3E773FEF5593}"/>
              </a:ext>
            </a:extLst>
          </p:cNvPr>
          <p:cNvPicPr>
            <a:picLocks noChangeAspect="1"/>
          </p:cNvPicPr>
          <p:nvPr/>
        </p:nvPicPr>
        <p:blipFill>
          <a:blip r:embed="rId3"/>
          <a:stretch>
            <a:fillRect/>
          </a:stretch>
        </p:blipFill>
        <p:spPr>
          <a:xfrm>
            <a:off x="6096000" y="1553777"/>
            <a:ext cx="4887096" cy="3188743"/>
          </a:xfrm>
          <a:prstGeom prst="rect">
            <a:avLst/>
          </a:prstGeom>
        </p:spPr>
      </p:pic>
    </p:spTree>
    <p:extLst>
      <p:ext uri="{BB962C8B-B14F-4D97-AF65-F5344CB8AC3E}">
        <p14:creationId xmlns:p14="http://schemas.microsoft.com/office/powerpoint/2010/main" val="3880490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344A"/>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8E173F-A0C7-86F2-E38E-8AC1948DAA06}"/>
              </a:ext>
            </a:extLst>
          </p:cNvPr>
          <p:cNvSpPr>
            <a:spLocks noGrp="1"/>
          </p:cNvSpPr>
          <p:nvPr>
            <p:ph type="title"/>
          </p:nvPr>
        </p:nvSpPr>
        <p:spPr>
          <a:xfrm>
            <a:off x="2088291" y="365125"/>
            <a:ext cx="8894805" cy="1040027"/>
          </a:xfrm>
          <a:solidFill>
            <a:srgbClr val="00C26C"/>
          </a:solidFill>
          <a:ln w="76200">
            <a:solidFill>
              <a:schemeClr val="bg1"/>
            </a:solidFill>
          </a:ln>
        </p:spPr>
        <p:txBody>
          <a:bodyPr/>
          <a:lstStyle/>
          <a:p>
            <a:r>
              <a:rPr lang="tr-TR" dirty="0">
                <a:solidFill>
                  <a:schemeClr val="bg1"/>
                </a:solidFill>
                <a:latin typeface="Adobe Fan Heiti Std B" panose="020B0700000000000000" pitchFamily="34" charset="-128"/>
                <a:ea typeface="Adobe Fan Heiti Std B" panose="020B0700000000000000" pitchFamily="34" charset="-128"/>
              </a:rPr>
              <a:t># 2.hafta Ödev1</a:t>
            </a:r>
          </a:p>
        </p:txBody>
      </p:sp>
      <p:pic>
        <p:nvPicPr>
          <p:cNvPr id="4" name="Resim 3">
            <a:extLst>
              <a:ext uri="{FF2B5EF4-FFF2-40B4-BE49-F238E27FC236}">
                <a16:creationId xmlns:a16="http://schemas.microsoft.com/office/drawing/2014/main" id="{06B69462-DC45-9F96-E523-2D80869D34E1}"/>
              </a:ext>
            </a:extLst>
          </p:cNvPr>
          <p:cNvPicPr>
            <a:picLocks noChangeAspect="1"/>
          </p:cNvPicPr>
          <p:nvPr/>
        </p:nvPicPr>
        <p:blipFill>
          <a:blip r:embed="rId2"/>
          <a:stretch>
            <a:fillRect/>
          </a:stretch>
        </p:blipFill>
        <p:spPr>
          <a:xfrm>
            <a:off x="838200" y="365125"/>
            <a:ext cx="1040027" cy="1040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0167A820-179F-E710-798B-F26EED585CC0}"/>
              </a:ext>
            </a:extLst>
          </p:cNvPr>
          <p:cNvSpPr>
            <a:spLocks noGrp="1"/>
          </p:cNvSpPr>
          <p:nvPr>
            <p:ph idx="1"/>
          </p:nvPr>
        </p:nvSpPr>
        <p:spPr>
          <a:xfrm>
            <a:off x="838199" y="1553777"/>
            <a:ext cx="10144897" cy="4735812"/>
          </a:xfrm>
        </p:spPr>
        <p:txBody>
          <a:bodyPr numCol="2" spcCol="360000">
            <a:normAutofit fontScale="92500" lnSpcReduction="20000"/>
          </a:bodyPr>
          <a:lstStyle/>
          <a:p>
            <a:pPr marL="0" indent="0">
              <a:buNone/>
            </a:pPr>
            <a:r>
              <a:rPr lang="tr-TR" sz="2600" u="sng" dirty="0">
                <a:solidFill>
                  <a:schemeClr val="bg1"/>
                </a:solidFill>
                <a:latin typeface="Bahnschrift SemiBold" panose="020B0502040204020203" pitchFamily="34" charset="0"/>
              </a:rPr>
              <a:t>P</a:t>
            </a:r>
            <a:r>
              <a:rPr lang="fr-FR" sz="2600" u="sng" dirty="0" err="1">
                <a:solidFill>
                  <a:schemeClr val="bg1"/>
                </a:solidFill>
                <a:latin typeface="Bahnschrift SemiBold" panose="020B0502040204020203" pitchFamily="34" charset="0"/>
              </a:rPr>
              <a:t>osition</a:t>
            </a:r>
            <a:r>
              <a:rPr lang="fr-FR" sz="2600" u="sng" dirty="0">
                <a:solidFill>
                  <a:schemeClr val="bg1"/>
                </a:solidFill>
                <a:latin typeface="Bahnschrift SemiBold" panose="020B0502040204020203" pitchFamily="34" charset="0"/>
              </a:rPr>
              <a:t>: relative ile </a:t>
            </a:r>
            <a:r>
              <a:rPr lang="fr-FR" sz="2600" u="sng" dirty="0" err="1">
                <a:solidFill>
                  <a:schemeClr val="bg1"/>
                </a:solidFill>
                <a:latin typeface="Bahnschrift SemiBold" panose="020B0502040204020203" pitchFamily="34" charset="0"/>
              </a:rPr>
              <a:t>absolute</a:t>
            </a:r>
            <a:r>
              <a:rPr lang="fr-FR" sz="2600" u="sng" dirty="0">
                <a:solidFill>
                  <a:schemeClr val="bg1"/>
                </a:solidFill>
                <a:latin typeface="Bahnschrift SemiBold" panose="020B0502040204020203" pitchFamily="34" charset="0"/>
              </a:rPr>
              <a:t> </a:t>
            </a:r>
            <a:r>
              <a:rPr lang="fr-FR" sz="2600" u="sng" dirty="0" err="1">
                <a:solidFill>
                  <a:schemeClr val="bg1"/>
                </a:solidFill>
                <a:latin typeface="Bahnschrift SemiBold" panose="020B0502040204020203" pitchFamily="34" charset="0"/>
              </a:rPr>
              <a:t>arasındaki</a:t>
            </a:r>
            <a:r>
              <a:rPr lang="fr-FR" sz="2600" u="sng" dirty="0">
                <a:solidFill>
                  <a:schemeClr val="bg1"/>
                </a:solidFill>
                <a:latin typeface="Bahnschrift SemiBold" panose="020B0502040204020203" pitchFamily="34" charset="0"/>
              </a:rPr>
              <a:t> </a:t>
            </a:r>
            <a:r>
              <a:rPr lang="fr-FR" sz="2600" u="sng" dirty="0" err="1">
                <a:solidFill>
                  <a:schemeClr val="bg1"/>
                </a:solidFill>
                <a:latin typeface="Bahnschrift SemiBold" panose="020B0502040204020203" pitchFamily="34" charset="0"/>
              </a:rPr>
              <a:t>fark</a:t>
            </a:r>
            <a:endParaRPr lang="tr-TR" sz="2600" u="sng"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r>
              <a:rPr lang="tr-TR" sz="2200" dirty="0" err="1">
                <a:solidFill>
                  <a:schemeClr val="bg1"/>
                </a:solidFill>
                <a:latin typeface="Bahnschrift SemiBold" panose="020B0502040204020203" pitchFamily="34" charset="0"/>
              </a:rPr>
              <a:t>Position</a:t>
            </a:r>
            <a:r>
              <a:rPr lang="tr-TR" sz="2200" dirty="0">
                <a:solidFill>
                  <a:schemeClr val="bg1"/>
                </a:solidFill>
                <a:latin typeface="Bahnschrift SemiBold" panose="020B0502040204020203" pitchFamily="34" charset="0"/>
              </a:rPr>
              <a:t> </a:t>
            </a:r>
            <a:r>
              <a:rPr lang="tr-TR" sz="2200" dirty="0" err="1">
                <a:solidFill>
                  <a:schemeClr val="bg1"/>
                </a:solidFill>
                <a:latin typeface="Bahnschrift SemiBold" panose="020B0502040204020203" pitchFamily="34" charset="0"/>
              </a:rPr>
              <a:t>relative</a:t>
            </a:r>
            <a:r>
              <a:rPr lang="tr-TR" sz="2200" dirty="0">
                <a:solidFill>
                  <a:schemeClr val="bg1"/>
                </a:solidFill>
                <a:latin typeface="Bahnschrift SemiBold" panose="020B0502040204020203" pitchFamily="34" charset="0"/>
              </a:rPr>
              <a:t> (göreli): bir önceki elemana göre konumu hesaplanarak </a:t>
            </a:r>
            <a:r>
              <a:rPr lang="tr-TR" sz="2200" dirty="0" err="1">
                <a:solidFill>
                  <a:schemeClr val="bg1"/>
                </a:solidFill>
                <a:latin typeface="Bahnschrift SemiBold" panose="020B0502040204020203" pitchFamily="34" charset="0"/>
              </a:rPr>
              <a:t>render</a:t>
            </a:r>
            <a:r>
              <a:rPr lang="tr-TR" sz="2200" dirty="0">
                <a:solidFill>
                  <a:schemeClr val="bg1"/>
                </a:solidFill>
                <a:latin typeface="Bahnschrift SemiBold" panose="020B0502040204020203" pitchFamily="34" charset="0"/>
              </a:rPr>
              <a:t> edilir</a:t>
            </a:r>
          </a:p>
          <a:p>
            <a:pPr marL="0" indent="0">
              <a:buNone/>
            </a:pPr>
            <a:endParaRPr lang="tr-TR" sz="2200" dirty="0">
              <a:solidFill>
                <a:schemeClr val="bg1"/>
              </a:solidFill>
              <a:latin typeface="Bahnschrift SemiBold" panose="020B0502040204020203" pitchFamily="34" charset="0"/>
            </a:endParaRPr>
          </a:p>
          <a:p>
            <a:pPr marL="0" indent="0">
              <a:buNone/>
            </a:pPr>
            <a:r>
              <a:rPr lang="tr-TR" sz="2200" dirty="0" err="1">
                <a:solidFill>
                  <a:schemeClr val="bg1"/>
                </a:solidFill>
                <a:latin typeface="Bahnschrift SemiBold" panose="020B0502040204020203" pitchFamily="34" charset="0"/>
              </a:rPr>
              <a:t>Position</a:t>
            </a:r>
            <a:r>
              <a:rPr lang="tr-TR" sz="2200" dirty="0">
                <a:solidFill>
                  <a:schemeClr val="bg1"/>
                </a:solidFill>
                <a:latin typeface="Bahnschrift SemiBold" panose="020B0502040204020203" pitchFamily="34" charset="0"/>
              </a:rPr>
              <a:t> </a:t>
            </a:r>
            <a:r>
              <a:rPr lang="tr-TR" sz="2200" dirty="0" err="1">
                <a:solidFill>
                  <a:schemeClr val="bg1"/>
                </a:solidFill>
                <a:latin typeface="Bahnschrift SemiBold" panose="020B0502040204020203" pitchFamily="34" charset="0"/>
              </a:rPr>
              <a:t>absolute</a:t>
            </a:r>
            <a:r>
              <a:rPr lang="tr-TR" sz="2200" dirty="0">
                <a:solidFill>
                  <a:schemeClr val="bg1"/>
                </a:solidFill>
                <a:latin typeface="Bahnschrift SemiBold" panose="020B0502040204020203" pitchFamily="34" charset="0"/>
              </a:rPr>
              <a:t>(mutlak): içinde bulunduğu elemanın 0,0 koordinatına göre konumlanır </a:t>
            </a:r>
          </a:p>
          <a:p>
            <a:pPr marL="0" indent="0">
              <a:buNone/>
            </a:pPr>
            <a:r>
              <a:rPr lang="tr-TR" sz="2200" dirty="0" err="1">
                <a:solidFill>
                  <a:schemeClr val="bg1"/>
                </a:solidFill>
                <a:latin typeface="Bahnschrift SemiBold" panose="020B0502040204020203" pitchFamily="34" charset="0"/>
              </a:rPr>
              <a:t>Relative</a:t>
            </a:r>
            <a:r>
              <a:rPr lang="tr-TR" sz="2200" dirty="0">
                <a:solidFill>
                  <a:schemeClr val="bg1"/>
                </a:solidFill>
                <a:latin typeface="Bahnschrift SemiBold" panose="020B0502040204020203" pitchFamily="34" charset="0"/>
              </a:rPr>
              <a:t> ‘e göre baskındır</a:t>
            </a: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tr-TR" sz="1800" dirty="0">
              <a:solidFill>
                <a:schemeClr val="bg1"/>
              </a:solidFill>
              <a:latin typeface="Bahnschrift SemiBold" panose="020B0502040204020203" pitchFamily="34" charset="0"/>
            </a:endParaRPr>
          </a:p>
          <a:p>
            <a:pPr marL="0" indent="0">
              <a:buNone/>
            </a:pPr>
            <a:endParaRPr lang="en-US" sz="1800" dirty="0">
              <a:solidFill>
                <a:schemeClr val="bg1"/>
              </a:solidFill>
              <a:latin typeface="Bahnschrift SemiBold" panose="020B0502040204020203" pitchFamily="34" charset="0"/>
            </a:endParaRPr>
          </a:p>
        </p:txBody>
      </p:sp>
      <p:pic>
        <p:nvPicPr>
          <p:cNvPr id="6" name="Resim 5">
            <a:extLst>
              <a:ext uri="{FF2B5EF4-FFF2-40B4-BE49-F238E27FC236}">
                <a16:creationId xmlns:a16="http://schemas.microsoft.com/office/drawing/2014/main" id="{067BD6BB-A3EB-E93C-1C63-8C077D7C2590}"/>
              </a:ext>
            </a:extLst>
          </p:cNvPr>
          <p:cNvPicPr>
            <a:picLocks noChangeAspect="1"/>
          </p:cNvPicPr>
          <p:nvPr/>
        </p:nvPicPr>
        <p:blipFill rotWithShape="1">
          <a:blip r:embed="rId3"/>
          <a:srcRect t="23565" b="25076"/>
          <a:stretch/>
        </p:blipFill>
        <p:spPr>
          <a:xfrm>
            <a:off x="1029149" y="2286000"/>
            <a:ext cx="4271899" cy="3976847"/>
          </a:xfrm>
          <a:prstGeom prst="rect">
            <a:avLst/>
          </a:prstGeom>
        </p:spPr>
      </p:pic>
    </p:spTree>
    <p:extLst>
      <p:ext uri="{BB962C8B-B14F-4D97-AF65-F5344CB8AC3E}">
        <p14:creationId xmlns:p14="http://schemas.microsoft.com/office/powerpoint/2010/main" val="161565841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436</Words>
  <Application>Microsoft Office PowerPoint</Application>
  <PresentationFormat>Geniş ekran</PresentationFormat>
  <Paragraphs>71</Paragraphs>
  <Slides>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vt:i4>
      </vt:variant>
    </vt:vector>
  </HeadingPairs>
  <TitlesOfParts>
    <vt:vector size="11" baseType="lpstr">
      <vt:lpstr>Adobe Fan Heiti Std B</vt:lpstr>
      <vt:lpstr>Arial</vt:lpstr>
      <vt:lpstr>Bahnschrift SemiBold</vt:lpstr>
      <vt:lpstr>Calibri</vt:lpstr>
      <vt:lpstr>Calibri Light</vt:lpstr>
      <vt:lpstr>Office Teması</vt:lpstr>
      <vt:lpstr>TechCareer</vt:lpstr>
      <vt:lpstr># 1.hafta Ödev1</vt:lpstr>
      <vt:lpstr># 1.hafta Ödev1</vt:lpstr>
      <vt:lpstr># 2.hafta Ödev1</vt:lpstr>
      <vt:lpstr># 2.hafta Ödev1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TechCareer</dc:title>
  <dc:creator>Hami Berkay Aktaş</dc:creator>
  <cp:lastModifiedBy>Hami Berkay Aktaş</cp:lastModifiedBy>
  <cp:revision>2</cp:revision>
  <dcterms:created xsi:type="dcterms:W3CDTF">2022-05-25T10:55:10Z</dcterms:created>
  <dcterms:modified xsi:type="dcterms:W3CDTF">2022-05-25T12:12:50Z</dcterms:modified>
</cp:coreProperties>
</file>