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02E403F0-C55D-4FA0-B4C7-83E5516D7F9C}">
          <p14:sldIdLst>
            <p14:sldId id="256"/>
          </p14:sldIdLst>
        </p14:section>
        <p14:section name="1.hafta ödevleri" id="{0E46E774-315F-4337-A9A0-8092428A7507}">
          <p14:sldIdLst>
            <p14:sldId id="257"/>
            <p14:sldId id="258"/>
          </p14:sldIdLst>
        </p14:section>
        <p14:section name="2.hafta 1.ders" id="{F541429C-D16C-4ACB-9F23-7A96CC40DFA5}">
          <p14:sldIdLst>
            <p14:sldId id="259"/>
            <p14:sldId id="260"/>
          </p14:sldIdLst>
        </p14:section>
        <p14:section name="2.hafta 2.ders" id="{CB0BBD7D-82DB-472B-AB74-F58CA4D70570}">
          <p14:sldIdLst>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26C"/>
    <a:srgbClr val="2934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8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EE6929-7D09-36F8-06DA-F27E3EFBFB59}"/>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1F642E67-E729-F9D7-59C7-248CBADBD7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0A582186-1572-1792-8E1F-7F82EF7D539F}"/>
              </a:ext>
            </a:extLst>
          </p:cNvPr>
          <p:cNvSpPr>
            <a:spLocks noGrp="1"/>
          </p:cNvSpPr>
          <p:nvPr>
            <p:ph type="dt" sz="half" idx="10"/>
          </p:nvPr>
        </p:nvSpPr>
        <p:spPr/>
        <p:txBody>
          <a:bodyPr/>
          <a:lstStyle/>
          <a:p>
            <a:fld id="{A1D32ABE-803A-455C-BAD0-CE93E9C90176}" type="datetimeFigureOut">
              <a:rPr lang="tr-TR" smtClean="0"/>
              <a:t>29.05.2022</a:t>
            </a:fld>
            <a:endParaRPr lang="tr-TR"/>
          </a:p>
        </p:txBody>
      </p:sp>
      <p:sp>
        <p:nvSpPr>
          <p:cNvPr id="5" name="Alt Bilgi Yer Tutucusu 4">
            <a:extLst>
              <a:ext uri="{FF2B5EF4-FFF2-40B4-BE49-F238E27FC236}">
                <a16:creationId xmlns:a16="http://schemas.microsoft.com/office/drawing/2014/main" id="{58A40403-2ECD-DAA6-B1E0-BE60E745740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514A819-72A6-C03E-75CC-4CA7DECCE209}"/>
              </a:ext>
            </a:extLst>
          </p:cNvPr>
          <p:cNvSpPr>
            <a:spLocks noGrp="1"/>
          </p:cNvSpPr>
          <p:nvPr>
            <p:ph type="sldNum" sz="quarter" idx="12"/>
          </p:nvPr>
        </p:nvSpPr>
        <p:spPr/>
        <p:txBody>
          <a:bodyPr/>
          <a:lstStyle/>
          <a:p>
            <a:fld id="{D9F65CDF-DBDC-4F83-984F-3C859D90FC02}" type="slidenum">
              <a:rPr lang="tr-TR" smtClean="0"/>
              <a:t>‹#›</a:t>
            </a:fld>
            <a:endParaRPr lang="tr-TR"/>
          </a:p>
        </p:txBody>
      </p:sp>
    </p:spTree>
    <p:extLst>
      <p:ext uri="{BB962C8B-B14F-4D97-AF65-F5344CB8AC3E}">
        <p14:creationId xmlns:p14="http://schemas.microsoft.com/office/powerpoint/2010/main" val="3610893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0C4EB6-CDC4-EF2E-F4B7-2167267CD19F}"/>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D8F852E0-D601-7142-FE53-0E98F2ABB53E}"/>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5E64E4B-9C66-1D33-7FAF-B1DCCD4D2890}"/>
              </a:ext>
            </a:extLst>
          </p:cNvPr>
          <p:cNvSpPr>
            <a:spLocks noGrp="1"/>
          </p:cNvSpPr>
          <p:nvPr>
            <p:ph type="dt" sz="half" idx="10"/>
          </p:nvPr>
        </p:nvSpPr>
        <p:spPr/>
        <p:txBody>
          <a:bodyPr/>
          <a:lstStyle/>
          <a:p>
            <a:fld id="{A1D32ABE-803A-455C-BAD0-CE93E9C90176}" type="datetimeFigureOut">
              <a:rPr lang="tr-TR" smtClean="0"/>
              <a:t>29.05.2022</a:t>
            </a:fld>
            <a:endParaRPr lang="tr-TR"/>
          </a:p>
        </p:txBody>
      </p:sp>
      <p:sp>
        <p:nvSpPr>
          <p:cNvPr id="5" name="Alt Bilgi Yer Tutucusu 4">
            <a:extLst>
              <a:ext uri="{FF2B5EF4-FFF2-40B4-BE49-F238E27FC236}">
                <a16:creationId xmlns:a16="http://schemas.microsoft.com/office/drawing/2014/main" id="{5FF87057-A49B-D40A-82C5-EF58E0F0E1C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CE5C362-28DD-E335-C576-D55CEED2303D}"/>
              </a:ext>
            </a:extLst>
          </p:cNvPr>
          <p:cNvSpPr>
            <a:spLocks noGrp="1"/>
          </p:cNvSpPr>
          <p:nvPr>
            <p:ph type="sldNum" sz="quarter" idx="12"/>
          </p:nvPr>
        </p:nvSpPr>
        <p:spPr/>
        <p:txBody>
          <a:bodyPr/>
          <a:lstStyle/>
          <a:p>
            <a:fld id="{D9F65CDF-DBDC-4F83-984F-3C859D90FC02}" type="slidenum">
              <a:rPr lang="tr-TR" smtClean="0"/>
              <a:t>‹#›</a:t>
            </a:fld>
            <a:endParaRPr lang="tr-TR"/>
          </a:p>
        </p:txBody>
      </p:sp>
    </p:spTree>
    <p:extLst>
      <p:ext uri="{BB962C8B-B14F-4D97-AF65-F5344CB8AC3E}">
        <p14:creationId xmlns:p14="http://schemas.microsoft.com/office/powerpoint/2010/main" val="3954954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FB01F21B-25F1-937D-1965-32331FEC1CE6}"/>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FDC3978B-F259-122D-9FFF-83D0BAB079E0}"/>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E993CDC-16B0-BAD5-5EDB-81ABA5A024E0}"/>
              </a:ext>
            </a:extLst>
          </p:cNvPr>
          <p:cNvSpPr>
            <a:spLocks noGrp="1"/>
          </p:cNvSpPr>
          <p:nvPr>
            <p:ph type="dt" sz="half" idx="10"/>
          </p:nvPr>
        </p:nvSpPr>
        <p:spPr/>
        <p:txBody>
          <a:bodyPr/>
          <a:lstStyle/>
          <a:p>
            <a:fld id="{A1D32ABE-803A-455C-BAD0-CE93E9C90176}" type="datetimeFigureOut">
              <a:rPr lang="tr-TR" smtClean="0"/>
              <a:t>29.05.2022</a:t>
            </a:fld>
            <a:endParaRPr lang="tr-TR"/>
          </a:p>
        </p:txBody>
      </p:sp>
      <p:sp>
        <p:nvSpPr>
          <p:cNvPr id="5" name="Alt Bilgi Yer Tutucusu 4">
            <a:extLst>
              <a:ext uri="{FF2B5EF4-FFF2-40B4-BE49-F238E27FC236}">
                <a16:creationId xmlns:a16="http://schemas.microsoft.com/office/drawing/2014/main" id="{D8C3E7AA-21A8-6E01-1F91-1B20CB997E5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178A849-2FDE-040D-B6A8-3E23F3C3EC6C}"/>
              </a:ext>
            </a:extLst>
          </p:cNvPr>
          <p:cNvSpPr>
            <a:spLocks noGrp="1"/>
          </p:cNvSpPr>
          <p:nvPr>
            <p:ph type="sldNum" sz="quarter" idx="12"/>
          </p:nvPr>
        </p:nvSpPr>
        <p:spPr/>
        <p:txBody>
          <a:bodyPr/>
          <a:lstStyle/>
          <a:p>
            <a:fld id="{D9F65CDF-DBDC-4F83-984F-3C859D90FC02}" type="slidenum">
              <a:rPr lang="tr-TR" smtClean="0"/>
              <a:t>‹#›</a:t>
            </a:fld>
            <a:endParaRPr lang="tr-TR"/>
          </a:p>
        </p:txBody>
      </p:sp>
    </p:spTree>
    <p:extLst>
      <p:ext uri="{BB962C8B-B14F-4D97-AF65-F5344CB8AC3E}">
        <p14:creationId xmlns:p14="http://schemas.microsoft.com/office/powerpoint/2010/main" val="2226428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1553365-A7FB-D31C-7DEB-A54B7EEED45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D548BF67-6AA2-6D72-8F4C-08B24E3AC31E}"/>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D4026BA-3070-6858-DAFA-4AF69730449B}"/>
              </a:ext>
            </a:extLst>
          </p:cNvPr>
          <p:cNvSpPr>
            <a:spLocks noGrp="1"/>
          </p:cNvSpPr>
          <p:nvPr>
            <p:ph type="dt" sz="half" idx="10"/>
          </p:nvPr>
        </p:nvSpPr>
        <p:spPr/>
        <p:txBody>
          <a:bodyPr/>
          <a:lstStyle/>
          <a:p>
            <a:fld id="{A1D32ABE-803A-455C-BAD0-CE93E9C90176}" type="datetimeFigureOut">
              <a:rPr lang="tr-TR" smtClean="0"/>
              <a:t>29.05.2022</a:t>
            </a:fld>
            <a:endParaRPr lang="tr-TR"/>
          </a:p>
        </p:txBody>
      </p:sp>
      <p:sp>
        <p:nvSpPr>
          <p:cNvPr id="5" name="Alt Bilgi Yer Tutucusu 4">
            <a:extLst>
              <a:ext uri="{FF2B5EF4-FFF2-40B4-BE49-F238E27FC236}">
                <a16:creationId xmlns:a16="http://schemas.microsoft.com/office/drawing/2014/main" id="{665A9AC3-FD3F-5CD3-A18E-04625149E6C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C4E6AEC-31C9-E5ED-8D22-A5B494A2010B}"/>
              </a:ext>
            </a:extLst>
          </p:cNvPr>
          <p:cNvSpPr>
            <a:spLocks noGrp="1"/>
          </p:cNvSpPr>
          <p:nvPr>
            <p:ph type="sldNum" sz="quarter" idx="12"/>
          </p:nvPr>
        </p:nvSpPr>
        <p:spPr/>
        <p:txBody>
          <a:bodyPr/>
          <a:lstStyle/>
          <a:p>
            <a:fld id="{D9F65CDF-DBDC-4F83-984F-3C859D90FC02}" type="slidenum">
              <a:rPr lang="tr-TR" smtClean="0"/>
              <a:t>‹#›</a:t>
            </a:fld>
            <a:endParaRPr lang="tr-TR"/>
          </a:p>
        </p:txBody>
      </p:sp>
    </p:spTree>
    <p:extLst>
      <p:ext uri="{BB962C8B-B14F-4D97-AF65-F5344CB8AC3E}">
        <p14:creationId xmlns:p14="http://schemas.microsoft.com/office/powerpoint/2010/main" val="927146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778EAC2-C20D-D4F6-D3DB-BCCFFBF20737}"/>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B3BEE6FC-0F72-EB6A-3573-7A2F4D939D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9B584E01-1FC7-0D1E-64C4-BDEB9DF5EF69}"/>
              </a:ext>
            </a:extLst>
          </p:cNvPr>
          <p:cNvSpPr>
            <a:spLocks noGrp="1"/>
          </p:cNvSpPr>
          <p:nvPr>
            <p:ph type="dt" sz="half" idx="10"/>
          </p:nvPr>
        </p:nvSpPr>
        <p:spPr/>
        <p:txBody>
          <a:bodyPr/>
          <a:lstStyle/>
          <a:p>
            <a:fld id="{A1D32ABE-803A-455C-BAD0-CE93E9C90176}" type="datetimeFigureOut">
              <a:rPr lang="tr-TR" smtClean="0"/>
              <a:t>29.05.2022</a:t>
            </a:fld>
            <a:endParaRPr lang="tr-TR"/>
          </a:p>
        </p:txBody>
      </p:sp>
      <p:sp>
        <p:nvSpPr>
          <p:cNvPr id="5" name="Alt Bilgi Yer Tutucusu 4">
            <a:extLst>
              <a:ext uri="{FF2B5EF4-FFF2-40B4-BE49-F238E27FC236}">
                <a16:creationId xmlns:a16="http://schemas.microsoft.com/office/drawing/2014/main" id="{EDC6A249-869A-5196-26CE-D936A36013D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287FA01-64BB-F725-1F76-4F60F677BC23}"/>
              </a:ext>
            </a:extLst>
          </p:cNvPr>
          <p:cNvSpPr>
            <a:spLocks noGrp="1"/>
          </p:cNvSpPr>
          <p:nvPr>
            <p:ph type="sldNum" sz="quarter" idx="12"/>
          </p:nvPr>
        </p:nvSpPr>
        <p:spPr/>
        <p:txBody>
          <a:bodyPr/>
          <a:lstStyle/>
          <a:p>
            <a:fld id="{D9F65CDF-DBDC-4F83-984F-3C859D90FC02}" type="slidenum">
              <a:rPr lang="tr-TR" smtClean="0"/>
              <a:t>‹#›</a:t>
            </a:fld>
            <a:endParaRPr lang="tr-TR"/>
          </a:p>
        </p:txBody>
      </p:sp>
    </p:spTree>
    <p:extLst>
      <p:ext uri="{BB962C8B-B14F-4D97-AF65-F5344CB8AC3E}">
        <p14:creationId xmlns:p14="http://schemas.microsoft.com/office/powerpoint/2010/main" val="315527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43E1C0-3183-F6F1-2D20-F8474E372F6F}"/>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743D015-5BAA-48CE-BEB1-64EA91A906AA}"/>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045854EC-13F1-019F-8211-137D391C13AD}"/>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491B9B14-D72B-D342-BD3B-0C67AF1C6479}"/>
              </a:ext>
            </a:extLst>
          </p:cNvPr>
          <p:cNvSpPr>
            <a:spLocks noGrp="1"/>
          </p:cNvSpPr>
          <p:nvPr>
            <p:ph type="dt" sz="half" idx="10"/>
          </p:nvPr>
        </p:nvSpPr>
        <p:spPr/>
        <p:txBody>
          <a:bodyPr/>
          <a:lstStyle/>
          <a:p>
            <a:fld id="{A1D32ABE-803A-455C-BAD0-CE93E9C90176}" type="datetimeFigureOut">
              <a:rPr lang="tr-TR" smtClean="0"/>
              <a:t>29.05.2022</a:t>
            </a:fld>
            <a:endParaRPr lang="tr-TR"/>
          </a:p>
        </p:txBody>
      </p:sp>
      <p:sp>
        <p:nvSpPr>
          <p:cNvPr id="6" name="Alt Bilgi Yer Tutucusu 5">
            <a:extLst>
              <a:ext uri="{FF2B5EF4-FFF2-40B4-BE49-F238E27FC236}">
                <a16:creationId xmlns:a16="http://schemas.microsoft.com/office/drawing/2014/main" id="{E398C61D-FC57-304F-DB55-7289221A405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9DA5F55A-D2C0-2902-17DF-DCF319F795F3}"/>
              </a:ext>
            </a:extLst>
          </p:cNvPr>
          <p:cNvSpPr>
            <a:spLocks noGrp="1"/>
          </p:cNvSpPr>
          <p:nvPr>
            <p:ph type="sldNum" sz="quarter" idx="12"/>
          </p:nvPr>
        </p:nvSpPr>
        <p:spPr/>
        <p:txBody>
          <a:bodyPr/>
          <a:lstStyle/>
          <a:p>
            <a:fld id="{D9F65CDF-DBDC-4F83-984F-3C859D90FC02}" type="slidenum">
              <a:rPr lang="tr-TR" smtClean="0"/>
              <a:t>‹#›</a:t>
            </a:fld>
            <a:endParaRPr lang="tr-TR"/>
          </a:p>
        </p:txBody>
      </p:sp>
    </p:spTree>
    <p:extLst>
      <p:ext uri="{BB962C8B-B14F-4D97-AF65-F5344CB8AC3E}">
        <p14:creationId xmlns:p14="http://schemas.microsoft.com/office/powerpoint/2010/main" val="2756135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28F0AAC-B340-4633-2A16-9BCA67950261}"/>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62E6E995-9E9A-F9FB-E357-79FD880B35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1D1E6A51-1E6A-7A02-DCF4-97529BDFCAD6}"/>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0322EAF6-0F0A-32E6-7CB4-235648E40D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39D32D70-1E4C-2FD6-7597-BA87187F4ECE}"/>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6522D3FA-AB01-E0C9-2C64-32378CB47035}"/>
              </a:ext>
            </a:extLst>
          </p:cNvPr>
          <p:cNvSpPr>
            <a:spLocks noGrp="1"/>
          </p:cNvSpPr>
          <p:nvPr>
            <p:ph type="dt" sz="half" idx="10"/>
          </p:nvPr>
        </p:nvSpPr>
        <p:spPr/>
        <p:txBody>
          <a:bodyPr/>
          <a:lstStyle/>
          <a:p>
            <a:fld id="{A1D32ABE-803A-455C-BAD0-CE93E9C90176}" type="datetimeFigureOut">
              <a:rPr lang="tr-TR" smtClean="0"/>
              <a:t>29.05.2022</a:t>
            </a:fld>
            <a:endParaRPr lang="tr-TR"/>
          </a:p>
        </p:txBody>
      </p:sp>
      <p:sp>
        <p:nvSpPr>
          <p:cNvPr id="8" name="Alt Bilgi Yer Tutucusu 7">
            <a:extLst>
              <a:ext uri="{FF2B5EF4-FFF2-40B4-BE49-F238E27FC236}">
                <a16:creationId xmlns:a16="http://schemas.microsoft.com/office/drawing/2014/main" id="{A3D13913-5A40-908F-967D-30A2A3E04B4D}"/>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306A3379-1003-2C6D-A8AA-3DBEB93D6EA6}"/>
              </a:ext>
            </a:extLst>
          </p:cNvPr>
          <p:cNvSpPr>
            <a:spLocks noGrp="1"/>
          </p:cNvSpPr>
          <p:nvPr>
            <p:ph type="sldNum" sz="quarter" idx="12"/>
          </p:nvPr>
        </p:nvSpPr>
        <p:spPr/>
        <p:txBody>
          <a:bodyPr/>
          <a:lstStyle/>
          <a:p>
            <a:fld id="{D9F65CDF-DBDC-4F83-984F-3C859D90FC02}" type="slidenum">
              <a:rPr lang="tr-TR" smtClean="0"/>
              <a:t>‹#›</a:t>
            </a:fld>
            <a:endParaRPr lang="tr-TR"/>
          </a:p>
        </p:txBody>
      </p:sp>
    </p:spTree>
    <p:extLst>
      <p:ext uri="{BB962C8B-B14F-4D97-AF65-F5344CB8AC3E}">
        <p14:creationId xmlns:p14="http://schemas.microsoft.com/office/powerpoint/2010/main" val="3039484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E86207-6A7D-72A8-1288-10DF7DCCB34D}"/>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289C0D69-76C0-0538-9C44-D14C324F8548}"/>
              </a:ext>
            </a:extLst>
          </p:cNvPr>
          <p:cNvSpPr>
            <a:spLocks noGrp="1"/>
          </p:cNvSpPr>
          <p:nvPr>
            <p:ph type="dt" sz="half" idx="10"/>
          </p:nvPr>
        </p:nvSpPr>
        <p:spPr/>
        <p:txBody>
          <a:bodyPr/>
          <a:lstStyle/>
          <a:p>
            <a:fld id="{A1D32ABE-803A-455C-BAD0-CE93E9C90176}" type="datetimeFigureOut">
              <a:rPr lang="tr-TR" smtClean="0"/>
              <a:t>29.05.2022</a:t>
            </a:fld>
            <a:endParaRPr lang="tr-TR"/>
          </a:p>
        </p:txBody>
      </p:sp>
      <p:sp>
        <p:nvSpPr>
          <p:cNvPr id="4" name="Alt Bilgi Yer Tutucusu 3">
            <a:extLst>
              <a:ext uri="{FF2B5EF4-FFF2-40B4-BE49-F238E27FC236}">
                <a16:creationId xmlns:a16="http://schemas.microsoft.com/office/drawing/2014/main" id="{CE6FAC51-D344-BE9F-818D-7E4D78C978E7}"/>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70629234-32E4-BC8A-673B-013013D05488}"/>
              </a:ext>
            </a:extLst>
          </p:cNvPr>
          <p:cNvSpPr>
            <a:spLocks noGrp="1"/>
          </p:cNvSpPr>
          <p:nvPr>
            <p:ph type="sldNum" sz="quarter" idx="12"/>
          </p:nvPr>
        </p:nvSpPr>
        <p:spPr/>
        <p:txBody>
          <a:bodyPr/>
          <a:lstStyle/>
          <a:p>
            <a:fld id="{D9F65CDF-DBDC-4F83-984F-3C859D90FC02}" type="slidenum">
              <a:rPr lang="tr-TR" smtClean="0"/>
              <a:t>‹#›</a:t>
            </a:fld>
            <a:endParaRPr lang="tr-TR"/>
          </a:p>
        </p:txBody>
      </p:sp>
    </p:spTree>
    <p:extLst>
      <p:ext uri="{BB962C8B-B14F-4D97-AF65-F5344CB8AC3E}">
        <p14:creationId xmlns:p14="http://schemas.microsoft.com/office/powerpoint/2010/main" val="1033622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BD7FB4B0-7686-AB9F-9045-5722D2D02062}"/>
              </a:ext>
            </a:extLst>
          </p:cNvPr>
          <p:cNvSpPr>
            <a:spLocks noGrp="1"/>
          </p:cNvSpPr>
          <p:nvPr>
            <p:ph type="dt" sz="half" idx="10"/>
          </p:nvPr>
        </p:nvSpPr>
        <p:spPr/>
        <p:txBody>
          <a:bodyPr/>
          <a:lstStyle/>
          <a:p>
            <a:fld id="{A1D32ABE-803A-455C-BAD0-CE93E9C90176}" type="datetimeFigureOut">
              <a:rPr lang="tr-TR" smtClean="0"/>
              <a:t>29.05.2022</a:t>
            </a:fld>
            <a:endParaRPr lang="tr-TR"/>
          </a:p>
        </p:txBody>
      </p:sp>
      <p:sp>
        <p:nvSpPr>
          <p:cNvPr id="3" name="Alt Bilgi Yer Tutucusu 2">
            <a:extLst>
              <a:ext uri="{FF2B5EF4-FFF2-40B4-BE49-F238E27FC236}">
                <a16:creationId xmlns:a16="http://schemas.microsoft.com/office/drawing/2014/main" id="{A6A270B1-EC8F-811D-FBCD-DB81A9D21259}"/>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95106B9F-6E07-FCED-5531-6D2209E0931F}"/>
              </a:ext>
            </a:extLst>
          </p:cNvPr>
          <p:cNvSpPr>
            <a:spLocks noGrp="1"/>
          </p:cNvSpPr>
          <p:nvPr>
            <p:ph type="sldNum" sz="quarter" idx="12"/>
          </p:nvPr>
        </p:nvSpPr>
        <p:spPr/>
        <p:txBody>
          <a:bodyPr/>
          <a:lstStyle/>
          <a:p>
            <a:fld id="{D9F65CDF-DBDC-4F83-984F-3C859D90FC02}" type="slidenum">
              <a:rPr lang="tr-TR" smtClean="0"/>
              <a:t>‹#›</a:t>
            </a:fld>
            <a:endParaRPr lang="tr-TR"/>
          </a:p>
        </p:txBody>
      </p:sp>
    </p:spTree>
    <p:extLst>
      <p:ext uri="{BB962C8B-B14F-4D97-AF65-F5344CB8AC3E}">
        <p14:creationId xmlns:p14="http://schemas.microsoft.com/office/powerpoint/2010/main" val="752030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B2E4BF-2DFA-64F7-EE00-A8FC39265A4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C679234F-EB6E-4B0C-31F2-15D3D883BE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3316E1EB-239F-7D99-7473-3E1231B770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5111B41B-C484-4708-EC87-CBDB15BA6C73}"/>
              </a:ext>
            </a:extLst>
          </p:cNvPr>
          <p:cNvSpPr>
            <a:spLocks noGrp="1"/>
          </p:cNvSpPr>
          <p:nvPr>
            <p:ph type="dt" sz="half" idx="10"/>
          </p:nvPr>
        </p:nvSpPr>
        <p:spPr/>
        <p:txBody>
          <a:bodyPr/>
          <a:lstStyle/>
          <a:p>
            <a:fld id="{A1D32ABE-803A-455C-BAD0-CE93E9C90176}" type="datetimeFigureOut">
              <a:rPr lang="tr-TR" smtClean="0"/>
              <a:t>29.05.2022</a:t>
            </a:fld>
            <a:endParaRPr lang="tr-TR"/>
          </a:p>
        </p:txBody>
      </p:sp>
      <p:sp>
        <p:nvSpPr>
          <p:cNvPr id="6" name="Alt Bilgi Yer Tutucusu 5">
            <a:extLst>
              <a:ext uri="{FF2B5EF4-FFF2-40B4-BE49-F238E27FC236}">
                <a16:creationId xmlns:a16="http://schemas.microsoft.com/office/drawing/2014/main" id="{925433E2-BC5C-0DFF-5AF3-9896254A402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124A7D0-2866-7AAF-143F-803CCF645D27}"/>
              </a:ext>
            </a:extLst>
          </p:cNvPr>
          <p:cNvSpPr>
            <a:spLocks noGrp="1"/>
          </p:cNvSpPr>
          <p:nvPr>
            <p:ph type="sldNum" sz="quarter" idx="12"/>
          </p:nvPr>
        </p:nvSpPr>
        <p:spPr/>
        <p:txBody>
          <a:bodyPr/>
          <a:lstStyle/>
          <a:p>
            <a:fld id="{D9F65CDF-DBDC-4F83-984F-3C859D90FC02}" type="slidenum">
              <a:rPr lang="tr-TR" smtClean="0"/>
              <a:t>‹#›</a:t>
            </a:fld>
            <a:endParaRPr lang="tr-TR"/>
          </a:p>
        </p:txBody>
      </p:sp>
    </p:spTree>
    <p:extLst>
      <p:ext uri="{BB962C8B-B14F-4D97-AF65-F5344CB8AC3E}">
        <p14:creationId xmlns:p14="http://schemas.microsoft.com/office/powerpoint/2010/main" val="196632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23D9435-9BF1-F848-99A5-4A6C27CF591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0F9C1D65-F7C4-7F26-2C35-81C6C701B9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2E9FD9F7-81AB-D194-3DEE-615FD7B9BE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0C64C327-DF38-894D-8AF4-2913C3F4AF56}"/>
              </a:ext>
            </a:extLst>
          </p:cNvPr>
          <p:cNvSpPr>
            <a:spLocks noGrp="1"/>
          </p:cNvSpPr>
          <p:nvPr>
            <p:ph type="dt" sz="half" idx="10"/>
          </p:nvPr>
        </p:nvSpPr>
        <p:spPr/>
        <p:txBody>
          <a:bodyPr/>
          <a:lstStyle/>
          <a:p>
            <a:fld id="{A1D32ABE-803A-455C-BAD0-CE93E9C90176}" type="datetimeFigureOut">
              <a:rPr lang="tr-TR" smtClean="0"/>
              <a:t>29.05.2022</a:t>
            </a:fld>
            <a:endParaRPr lang="tr-TR"/>
          </a:p>
        </p:txBody>
      </p:sp>
      <p:sp>
        <p:nvSpPr>
          <p:cNvPr id="6" name="Alt Bilgi Yer Tutucusu 5">
            <a:extLst>
              <a:ext uri="{FF2B5EF4-FFF2-40B4-BE49-F238E27FC236}">
                <a16:creationId xmlns:a16="http://schemas.microsoft.com/office/drawing/2014/main" id="{6D1647D6-4435-13B8-7837-FA67F8CC1EB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B55F602-71B5-A316-9C84-9629D0288223}"/>
              </a:ext>
            </a:extLst>
          </p:cNvPr>
          <p:cNvSpPr>
            <a:spLocks noGrp="1"/>
          </p:cNvSpPr>
          <p:nvPr>
            <p:ph type="sldNum" sz="quarter" idx="12"/>
          </p:nvPr>
        </p:nvSpPr>
        <p:spPr/>
        <p:txBody>
          <a:bodyPr/>
          <a:lstStyle/>
          <a:p>
            <a:fld id="{D9F65CDF-DBDC-4F83-984F-3C859D90FC02}" type="slidenum">
              <a:rPr lang="tr-TR" smtClean="0"/>
              <a:t>‹#›</a:t>
            </a:fld>
            <a:endParaRPr lang="tr-TR"/>
          </a:p>
        </p:txBody>
      </p:sp>
    </p:spTree>
    <p:extLst>
      <p:ext uri="{BB962C8B-B14F-4D97-AF65-F5344CB8AC3E}">
        <p14:creationId xmlns:p14="http://schemas.microsoft.com/office/powerpoint/2010/main" val="2816322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4FEA0A12-ED65-A789-E054-09E5B67239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E147227-FE83-CAFE-9A2B-C81A12E3F1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83B6238-73AC-4796-986F-6552397EDA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D32ABE-803A-455C-BAD0-CE93E9C90176}" type="datetimeFigureOut">
              <a:rPr lang="tr-TR" smtClean="0"/>
              <a:t>29.05.2022</a:t>
            </a:fld>
            <a:endParaRPr lang="tr-TR"/>
          </a:p>
        </p:txBody>
      </p:sp>
      <p:sp>
        <p:nvSpPr>
          <p:cNvPr id="5" name="Alt Bilgi Yer Tutucusu 4">
            <a:extLst>
              <a:ext uri="{FF2B5EF4-FFF2-40B4-BE49-F238E27FC236}">
                <a16:creationId xmlns:a16="http://schemas.microsoft.com/office/drawing/2014/main" id="{1560D02A-8982-C763-BFE1-9A0250D955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0C3AF72C-D8B6-9526-9CBC-3F440B203A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F65CDF-DBDC-4F83-984F-3C859D90FC02}" type="slidenum">
              <a:rPr lang="tr-TR" smtClean="0"/>
              <a:t>‹#›</a:t>
            </a:fld>
            <a:endParaRPr lang="tr-TR"/>
          </a:p>
        </p:txBody>
      </p:sp>
    </p:spTree>
    <p:extLst>
      <p:ext uri="{BB962C8B-B14F-4D97-AF65-F5344CB8AC3E}">
        <p14:creationId xmlns:p14="http://schemas.microsoft.com/office/powerpoint/2010/main" val="2222936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9344A"/>
        </a:solidFill>
        <a:effectLst/>
      </p:bgPr>
    </p:bg>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444D4259-B778-8957-5F1C-B5F3A6B51019}"/>
              </a:ext>
            </a:extLst>
          </p:cNvPr>
          <p:cNvPicPr>
            <a:picLocks noChangeAspect="1"/>
          </p:cNvPicPr>
          <p:nvPr/>
        </p:nvPicPr>
        <p:blipFill>
          <a:blip r:embed="rId2"/>
          <a:stretch>
            <a:fillRect/>
          </a:stretch>
        </p:blipFill>
        <p:spPr>
          <a:xfrm rot="10800000">
            <a:off x="0" y="4285488"/>
            <a:ext cx="12192000" cy="2572512"/>
          </a:xfrm>
          <a:prstGeom prst="rect">
            <a:avLst/>
          </a:prstGeom>
        </p:spPr>
      </p:pic>
      <p:pic>
        <p:nvPicPr>
          <p:cNvPr id="4" name="Resim 3">
            <a:extLst>
              <a:ext uri="{FF2B5EF4-FFF2-40B4-BE49-F238E27FC236}">
                <a16:creationId xmlns:a16="http://schemas.microsoft.com/office/drawing/2014/main" id="{8F3DF68A-E42C-27CA-9DF8-BA0E92FA4A10}"/>
              </a:ext>
            </a:extLst>
          </p:cNvPr>
          <p:cNvPicPr>
            <a:picLocks noChangeAspect="1"/>
          </p:cNvPicPr>
          <p:nvPr/>
        </p:nvPicPr>
        <p:blipFill>
          <a:blip r:embed="rId3"/>
          <a:stretch>
            <a:fillRect/>
          </a:stretch>
        </p:blipFill>
        <p:spPr>
          <a:xfrm>
            <a:off x="0" y="-9380"/>
            <a:ext cx="12192000" cy="2566737"/>
          </a:xfrm>
          <a:prstGeom prst="rect">
            <a:avLst/>
          </a:prstGeom>
        </p:spPr>
      </p:pic>
      <p:sp>
        <p:nvSpPr>
          <p:cNvPr id="2" name="Başlık 1">
            <a:extLst>
              <a:ext uri="{FF2B5EF4-FFF2-40B4-BE49-F238E27FC236}">
                <a16:creationId xmlns:a16="http://schemas.microsoft.com/office/drawing/2014/main" id="{76D3E407-669C-1A71-37C6-FFDC0F6E8F5F}"/>
              </a:ext>
            </a:extLst>
          </p:cNvPr>
          <p:cNvSpPr>
            <a:spLocks noGrp="1"/>
          </p:cNvSpPr>
          <p:nvPr>
            <p:ph type="ctrTitle"/>
          </p:nvPr>
        </p:nvSpPr>
        <p:spPr>
          <a:xfrm>
            <a:off x="1524000" y="2231923"/>
            <a:ext cx="9144000" cy="1278040"/>
          </a:xfrm>
          <a:solidFill>
            <a:srgbClr val="00C26C"/>
          </a:solidFill>
        </p:spPr>
        <p:txBody>
          <a:bodyPr/>
          <a:lstStyle/>
          <a:p>
            <a:pPr algn="r"/>
            <a:r>
              <a:rPr lang="tr-TR" dirty="0">
                <a:solidFill>
                  <a:schemeClr val="bg1"/>
                </a:solidFill>
                <a:latin typeface="Adobe Fan Heiti Std B" panose="020B0700000000000000" pitchFamily="34" charset="-128"/>
                <a:ea typeface="Adobe Fan Heiti Std B" panose="020B0700000000000000" pitchFamily="34" charset="-128"/>
              </a:rPr>
              <a:t>TechCareer</a:t>
            </a:r>
            <a:endParaRPr lang="tr-TR" dirty="0"/>
          </a:p>
        </p:txBody>
      </p:sp>
      <p:sp>
        <p:nvSpPr>
          <p:cNvPr id="3" name="Alt Başlık 2">
            <a:extLst>
              <a:ext uri="{FF2B5EF4-FFF2-40B4-BE49-F238E27FC236}">
                <a16:creationId xmlns:a16="http://schemas.microsoft.com/office/drawing/2014/main" id="{289BF13A-17EF-C7B0-69F4-F8C843F12DFC}"/>
              </a:ext>
            </a:extLst>
          </p:cNvPr>
          <p:cNvSpPr>
            <a:spLocks noGrp="1"/>
          </p:cNvSpPr>
          <p:nvPr>
            <p:ph type="subTitle" idx="1"/>
          </p:nvPr>
        </p:nvSpPr>
        <p:spPr>
          <a:xfrm>
            <a:off x="1524000" y="3509963"/>
            <a:ext cx="9144000" cy="1655762"/>
          </a:xfrm>
          <a:solidFill>
            <a:srgbClr val="00C26C"/>
          </a:solidFill>
        </p:spPr>
        <p:txBody>
          <a:bodyPr/>
          <a:lstStyle/>
          <a:p>
            <a:pPr algn="r"/>
            <a:r>
              <a:rPr lang="tr-TR" dirty="0">
                <a:solidFill>
                  <a:schemeClr val="bg1"/>
                </a:solidFill>
                <a:latin typeface="Adobe Fan Heiti Std B" panose="020B0700000000000000" pitchFamily="34" charset="-128"/>
                <a:ea typeface="Adobe Fan Heiti Std B" panose="020B0700000000000000" pitchFamily="34" charset="-128"/>
              </a:rPr>
              <a:t> Front-</a:t>
            </a:r>
            <a:r>
              <a:rPr lang="tr-TR" dirty="0" err="1">
                <a:solidFill>
                  <a:schemeClr val="bg1"/>
                </a:solidFill>
                <a:latin typeface="Adobe Fan Heiti Std B" panose="020B0700000000000000" pitchFamily="34" charset="-128"/>
                <a:ea typeface="Adobe Fan Heiti Std B" panose="020B0700000000000000" pitchFamily="34" charset="-128"/>
              </a:rPr>
              <a:t>End</a:t>
            </a:r>
            <a:r>
              <a:rPr lang="tr-TR" dirty="0">
                <a:solidFill>
                  <a:schemeClr val="bg1"/>
                </a:solidFill>
                <a:latin typeface="Adobe Fan Heiti Std B" panose="020B0700000000000000" pitchFamily="34" charset="-128"/>
                <a:ea typeface="Adobe Fan Heiti Std B" panose="020B0700000000000000" pitchFamily="34" charset="-128"/>
              </a:rPr>
              <a:t> Bootcamp </a:t>
            </a:r>
            <a:r>
              <a:rPr lang="tr-TR" dirty="0" err="1">
                <a:solidFill>
                  <a:schemeClr val="bg1"/>
                </a:solidFill>
                <a:latin typeface="Adobe Fan Heiti Std B" panose="020B0700000000000000" pitchFamily="34" charset="-128"/>
                <a:ea typeface="Adobe Fan Heiti Std B" panose="020B0700000000000000" pitchFamily="34" charset="-128"/>
              </a:rPr>
              <a:t>Homeworks</a:t>
            </a:r>
            <a:r>
              <a:rPr lang="tr-TR" dirty="0">
                <a:solidFill>
                  <a:schemeClr val="bg1"/>
                </a:solidFill>
                <a:latin typeface="Adobe Fan Heiti Std B" panose="020B0700000000000000" pitchFamily="34" charset="-128"/>
                <a:ea typeface="Adobe Fan Heiti Std B" panose="020B0700000000000000" pitchFamily="34" charset="-128"/>
              </a:rPr>
              <a:t> </a:t>
            </a:r>
          </a:p>
          <a:p>
            <a:pPr algn="r"/>
            <a:r>
              <a:rPr lang="tr-TR" dirty="0">
                <a:solidFill>
                  <a:schemeClr val="bg1"/>
                </a:solidFill>
                <a:latin typeface="Adobe Fan Heiti Std B" panose="020B0700000000000000" pitchFamily="34" charset="-128"/>
                <a:ea typeface="Adobe Fan Heiti Std B" panose="020B0700000000000000" pitchFamily="34" charset="-128"/>
              </a:rPr>
              <a:t>Hami Berkay Aktaş</a:t>
            </a:r>
          </a:p>
        </p:txBody>
      </p:sp>
      <p:pic>
        <p:nvPicPr>
          <p:cNvPr id="6" name="Resim 5">
            <a:extLst>
              <a:ext uri="{FF2B5EF4-FFF2-40B4-BE49-F238E27FC236}">
                <a16:creationId xmlns:a16="http://schemas.microsoft.com/office/drawing/2014/main" id="{7B8308C4-53CD-E8EC-A083-9724E1A6A406}"/>
              </a:ext>
            </a:extLst>
          </p:cNvPr>
          <p:cNvPicPr>
            <a:picLocks noChangeAspect="1"/>
          </p:cNvPicPr>
          <p:nvPr/>
        </p:nvPicPr>
        <p:blipFill>
          <a:blip r:embed="rId4"/>
          <a:stretch>
            <a:fillRect/>
          </a:stretch>
        </p:blipFill>
        <p:spPr>
          <a:xfrm>
            <a:off x="1868463" y="2557568"/>
            <a:ext cx="2329063" cy="23290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9560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9344A"/>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8E173F-A0C7-86F2-E38E-8AC1948DAA06}"/>
              </a:ext>
            </a:extLst>
          </p:cNvPr>
          <p:cNvSpPr>
            <a:spLocks noGrp="1"/>
          </p:cNvSpPr>
          <p:nvPr>
            <p:ph type="title"/>
          </p:nvPr>
        </p:nvSpPr>
        <p:spPr>
          <a:xfrm>
            <a:off x="2088291" y="365125"/>
            <a:ext cx="8894805" cy="1040027"/>
          </a:xfrm>
          <a:solidFill>
            <a:srgbClr val="00C26C"/>
          </a:solidFill>
          <a:ln w="76200">
            <a:solidFill>
              <a:schemeClr val="bg1"/>
            </a:solidFill>
          </a:ln>
        </p:spPr>
        <p:txBody>
          <a:bodyPr/>
          <a:lstStyle/>
          <a:p>
            <a:r>
              <a:rPr lang="tr-TR" dirty="0">
                <a:solidFill>
                  <a:schemeClr val="bg1"/>
                </a:solidFill>
                <a:latin typeface="Adobe Fan Heiti Std B" panose="020B0700000000000000" pitchFamily="34" charset="-128"/>
                <a:ea typeface="Adobe Fan Heiti Std B" panose="020B0700000000000000" pitchFamily="34" charset="-128"/>
              </a:rPr>
              <a:t># 1.hafta Ödev1</a:t>
            </a:r>
          </a:p>
        </p:txBody>
      </p:sp>
      <p:sp>
        <p:nvSpPr>
          <p:cNvPr id="3" name="İçerik Yer Tutucusu 2">
            <a:extLst>
              <a:ext uri="{FF2B5EF4-FFF2-40B4-BE49-F238E27FC236}">
                <a16:creationId xmlns:a16="http://schemas.microsoft.com/office/drawing/2014/main" id="{0167A820-179F-E710-798B-F26EED585CC0}"/>
              </a:ext>
            </a:extLst>
          </p:cNvPr>
          <p:cNvSpPr>
            <a:spLocks noGrp="1"/>
          </p:cNvSpPr>
          <p:nvPr>
            <p:ph idx="1"/>
          </p:nvPr>
        </p:nvSpPr>
        <p:spPr>
          <a:xfrm>
            <a:off x="838199" y="1553777"/>
            <a:ext cx="10144897" cy="4735812"/>
          </a:xfrm>
        </p:spPr>
        <p:txBody>
          <a:bodyPr numCol="2" spcCol="360000">
            <a:normAutofit lnSpcReduction="10000"/>
          </a:bodyPr>
          <a:lstStyle/>
          <a:p>
            <a:pPr marL="0" indent="0">
              <a:buNone/>
            </a:pPr>
            <a:r>
              <a:rPr lang="tr-TR" sz="2000" u="sng" dirty="0">
                <a:solidFill>
                  <a:schemeClr val="bg1"/>
                </a:solidFill>
                <a:latin typeface="Bahnschrift SemiBold" panose="020B0502040204020203" pitchFamily="34" charset="0"/>
                <a:ea typeface="Adobe Heiti Std R" panose="020B0400000000000000" pitchFamily="34" charset="-128"/>
              </a:rPr>
              <a:t>- </a:t>
            </a:r>
            <a:r>
              <a:rPr lang="tr-TR" sz="2000" u="sng" dirty="0" err="1">
                <a:solidFill>
                  <a:schemeClr val="bg1"/>
                </a:solidFill>
                <a:latin typeface="Bahnschrift SemiBold" panose="020B0502040204020203" pitchFamily="34" charset="0"/>
                <a:ea typeface="Adobe Heiti Std R" panose="020B0400000000000000" pitchFamily="34" charset="-128"/>
              </a:rPr>
              <a:t>Jira</a:t>
            </a:r>
            <a:r>
              <a:rPr lang="tr-TR" sz="2000" u="sng" dirty="0">
                <a:solidFill>
                  <a:schemeClr val="bg1"/>
                </a:solidFill>
                <a:latin typeface="Bahnschrift SemiBold" panose="020B0502040204020203" pitchFamily="34" charset="0"/>
                <a:ea typeface="Adobe Heiti Std R" panose="020B0400000000000000" pitchFamily="34" charset="-128"/>
              </a:rPr>
              <a:t> nedir ?</a:t>
            </a:r>
          </a:p>
          <a:p>
            <a:pPr marL="0" indent="0">
              <a:buNone/>
            </a:pPr>
            <a:r>
              <a:rPr lang="tr-TR" sz="2000" dirty="0">
                <a:solidFill>
                  <a:schemeClr val="bg1"/>
                </a:solidFill>
                <a:latin typeface="Bahnschrift SemiBold" panose="020B0502040204020203" pitchFamily="34" charset="0"/>
                <a:ea typeface="Adobe Heiti Std R" panose="020B0400000000000000" pitchFamily="34" charset="-128"/>
              </a:rPr>
              <a:t>      </a:t>
            </a:r>
            <a:r>
              <a:rPr lang="tr-TR" sz="2000" dirty="0" err="1">
                <a:solidFill>
                  <a:schemeClr val="bg1"/>
                </a:solidFill>
                <a:latin typeface="Bahnschrift SemiBold" panose="020B0502040204020203" pitchFamily="34" charset="0"/>
                <a:ea typeface="Adobe Heiti Std R" panose="020B0400000000000000" pitchFamily="34" charset="-128"/>
              </a:rPr>
              <a:t>Jira</a:t>
            </a:r>
            <a:r>
              <a:rPr lang="tr-TR" sz="2000" dirty="0">
                <a:solidFill>
                  <a:schemeClr val="bg1"/>
                </a:solidFill>
                <a:latin typeface="Bahnschrift SemiBold" panose="020B0502040204020203" pitchFamily="34" charset="0"/>
                <a:ea typeface="Adobe Heiti Std R" panose="020B0400000000000000" pitchFamily="34" charset="-128"/>
              </a:rPr>
              <a:t>, proje ve süreç yönetimi dendiği zaman aklımıza gelen bir araçtır. Proje yönetiminde kullanım kolaylığı ve esnek olması nedeniyle sektörde sık olarak kullanılan bir iş takibi uygulamasıdır diyebiliriz.</a:t>
            </a:r>
          </a:p>
          <a:p>
            <a:pPr marL="0" indent="0">
              <a:buNone/>
            </a:pPr>
            <a:endParaRPr lang="tr-TR" sz="2000" dirty="0">
              <a:solidFill>
                <a:schemeClr val="bg1"/>
              </a:solidFill>
              <a:latin typeface="Bahnschrift SemiBold" panose="020B0502040204020203" pitchFamily="34" charset="0"/>
              <a:ea typeface="Adobe Heiti Std R" panose="020B0400000000000000" pitchFamily="34" charset="-128"/>
            </a:endParaRPr>
          </a:p>
          <a:p>
            <a:pPr marL="0" indent="0">
              <a:buNone/>
            </a:pPr>
            <a:r>
              <a:rPr lang="tr-TR" sz="2000" u="sng" dirty="0">
                <a:solidFill>
                  <a:schemeClr val="bg1"/>
                </a:solidFill>
                <a:latin typeface="Bahnschrift SemiBold" panose="020B0502040204020203" pitchFamily="34" charset="0"/>
                <a:ea typeface="Adobe Heiti Std R" panose="020B0400000000000000" pitchFamily="34" charset="-128"/>
              </a:rPr>
              <a:t>- </a:t>
            </a:r>
            <a:r>
              <a:rPr lang="tr-TR" sz="2000" u="sng" dirty="0" err="1">
                <a:solidFill>
                  <a:schemeClr val="bg1"/>
                </a:solidFill>
                <a:latin typeface="Bahnschrift SemiBold" panose="020B0502040204020203" pitchFamily="34" charset="0"/>
                <a:ea typeface="Adobe Heiti Std R" panose="020B0400000000000000" pitchFamily="34" charset="-128"/>
              </a:rPr>
              <a:t>Ascii</a:t>
            </a:r>
            <a:r>
              <a:rPr lang="tr-TR" sz="2000" u="sng" dirty="0">
                <a:solidFill>
                  <a:schemeClr val="bg1"/>
                </a:solidFill>
                <a:latin typeface="Bahnschrift SemiBold" panose="020B0502040204020203" pitchFamily="34" charset="0"/>
                <a:ea typeface="Adobe Heiti Std R" panose="020B0400000000000000" pitchFamily="34" charset="-128"/>
              </a:rPr>
              <a:t> nedir ?</a:t>
            </a:r>
          </a:p>
          <a:p>
            <a:pPr marL="0" indent="0">
              <a:buNone/>
            </a:pPr>
            <a:r>
              <a:rPr lang="tr-TR" sz="2000" dirty="0">
                <a:solidFill>
                  <a:schemeClr val="bg1"/>
                </a:solidFill>
                <a:latin typeface="Bahnschrift SemiBold" panose="020B0502040204020203" pitchFamily="34" charset="0"/>
                <a:ea typeface="Adobe Heiti Std R" panose="020B0400000000000000" pitchFamily="34" charset="-128"/>
              </a:rPr>
              <a:t>      Latin alfabesi üzerine kurulu 7 bitlik bir karakter kümesidir. İlk kez 1963 yılında ANSI tarafından standart olarak sunulmuştur.</a:t>
            </a:r>
          </a:p>
          <a:p>
            <a:pPr marL="0" indent="0">
              <a:buNone/>
            </a:pPr>
            <a:r>
              <a:rPr lang="tr-TR" sz="2000" dirty="0">
                <a:solidFill>
                  <a:schemeClr val="bg1"/>
                </a:solidFill>
                <a:latin typeface="Bahnschrift SemiBold" panose="020B0502040204020203" pitchFamily="34" charset="0"/>
                <a:ea typeface="Adobe Heiti Std R" panose="020B0400000000000000" pitchFamily="34" charset="-128"/>
              </a:rPr>
              <a:t>      ASCII'de 33 tane basılmayan kontrol karakteri ve 95 tane basılan karakter bulunur. Kontrol karakterleri metnin akışını kontrol eden, ekranda çıkmayan karakterlerdir. Basılan karakterler ise ekranda görünen, okuduğumuz metni oluşturan karakterlerdir. </a:t>
            </a:r>
          </a:p>
          <a:p>
            <a:pPr marL="0" indent="0">
              <a:buNone/>
            </a:pPr>
            <a:endParaRPr lang="tr-TR" sz="2000" dirty="0">
              <a:solidFill>
                <a:schemeClr val="bg1"/>
              </a:solidFill>
              <a:latin typeface="Bahnschrift SemiBold" panose="020B0502040204020203" pitchFamily="34" charset="0"/>
              <a:ea typeface="Adobe Heiti Std R" panose="020B0400000000000000" pitchFamily="34" charset="-128"/>
            </a:endParaRPr>
          </a:p>
          <a:p>
            <a:pPr marL="0" indent="0">
              <a:buNone/>
            </a:pPr>
            <a:r>
              <a:rPr lang="tr-TR" sz="2000" u="sng" dirty="0">
                <a:solidFill>
                  <a:schemeClr val="bg1"/>
                </a:solidFill>
                <a:latin typeface="Bahnschrift SemiBold" panose="020B0502040204020203" pitchFamily="34" charset="0"/>
                <a:ea typeface="Adobe Heiti Std R" panose="020B0400000000000000" pitchFamily="34" charset="-128"/>
              </a:rPr>
              <a:t>- Unicode nedir ?</a:t>
            </a:r>
          </a:p>
          <a:p>
            <a:pPr marL="0" indent="0">
              <a:buNone/>
            </a:pPr>
            <a:r>
              <a:rPr lang="tr-TR" sz="2000" dirty="0">
                <a:solidFill>
                  <a:schemeClr val="bg1"/>
                </a:solidFill>
                <a:latin typeface="Bahnschrift SemiBold" panose="020B0502040204020203" pitchFamily="34" charset="0"/>
                <a:ea typeface="Adobe Heiti Std R" panose="020B0400000000000000" pitchFamily="34" charset="-128"/>
              </a:rPr>
              <a:t>      Unicode (Evrensel Kod) Unicode </a:t>
            </a:r>
            <a:r>
              <a:rPr lang="tr-TR" sz="2000" dirty="0" err="1">
                <a:solidFill>
                  <a:schemeClr val="bg1"/>
                </a:solidFill>
                <a:latin typeface="Bahnschrift SemiBold" panose="020B0502040204020203" pitchFamily="34" charset="0"/>
                <a:ea typeface="Adobe Heiti Std R" panose="020B0400000000000000" pitchFamily="34" charset="-128"/>
              </a:rPr>
              <a:t>Consortium</a:t>
            </a:r>
            <a:r>
              <a:rPr lang="tr-TR" sz="2000" dirty="0">
                <a:solidFill>
                  <a:schemeClr val="bg1"/>
                </a:solidFill>
                <a:latin typeface="Bahnschrift SemiBold" panose="020B0502040204020203" pitchFamily="34" charset="0"/>
                <a:ea typeface="Adobe Heiti Std R" panose="020B0400000000000000" pitchFamily="34" charset="-128"/>
              </a:rPr>
              <a:t> organizasyonu tarafından geliştirilen ve her karaktere bir sayı değeri karşılığı atayan bir endüstri standardıdır. Sistemin amacı farklı karakter kodlama sistemlerinin birbiriyle tutarlı çalışmasını ve dünyadaki tüm yazım sistemlerinden metinlerin bilgisayar ortamında tek bir standart altında temsil edilebilmesini sağlamaktır.</a:t>
            </a:r>
          </a:p>
          <a:p>
            <a:pPr marL="0" indent="0">
              <a:buNone/>
            </a:pPr>
            <a:endParaRPr lang="tr-TR" sz="1800" dirty="0">
              <a:latin typeface="Bahnschrift SemiBold" panose="020B0502040204020203" pitchFamily="34" charset="0"/>
            </a:endParaRPr>
          </a:p>
        </p:txBody>
      </p:sp>
      <p:pic>
        <p:nvPicPr>
          <p:cNvPr id="4" name="Resim 3">
            <a:extLst>
              <a:ext uri="{FF2B5EF4-FFF2-40B4-BE49-F238E27FC236}">
                <a16:creationId xmlns:a16="http://schemas.microsoft.com/office/drawing/2014/main" id="{06B69462-DC45-9F96-E523-2D80869D34E1}"/>
              </a:ext>
            </a:extLst>
          </p:cNvPr>
          <p:cNvPicPr>
            <a:picLocks noChangeAspect="1"/>
          </p:cNvPicPr>
          <p:nvPr/>
        </p:nvPicPr>
        <p:blipFill>
          <a:blip r:embed="rId2"/>
          <a:stretch>
            <a:fillRect/>
          </a:stretch>
        </p:blipFill>
        <p:spPr>
          <a:xfrm>
            <a:off x="838200" y="365125"/>
            <a:ext cx="1040027" cy="10400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71781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9344A"/>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8E173F-A0C7-86F2-E38E-8AC1948DAA06}"/>
              </a:ext>
            </a:extLst>
          </p:cNvPr>
          <p:cNvSpPr>
            <a:spLocks noGrp="1"/>
          </p:cNvSpPr>
          <p:nvPr>
            <p:ph type="title"/>
          </p:nvPr>
        </p:nvSpPr>
        <p:spPr>
          <a:xfrm>
            <a:off x="2088291" y="365125"/>
            <a:ext cx="8894805" cy="1040027"/>
          </a:xfrm>
          <a:solidFill>
            <a:srgbClr val="00C26C"/>
          </a:solidFill>
          <a:ln w="76200">
            <a:solidFill>
              <a:schemeClr val="bg1"/>
            </a:solidFill>
          </a:ln>
        </p:spPr>
        <p:txBody>
          <a:bodyPr/>
          <a:lstStyle/>
          <a:p>
            <a:r>
              <a:rPr lang="tr-TR" dirty="0">
                <a:solidFill>
                  <a:schemeClr val="bg1"/>
                </a:solidFill>
                <a:latin typeface="Adobe Fan Heiti Std B" panose="020B0700000000000000" pitchFamily="34" charset="-128"/>
                <a:ea typeface="Adobe Fan Heiti Std B" panose="020B0700000000000000" pitchFamily="34" charset="-128"/>
              </a:rPr>
              <a:t># 1.hafta Ödev1</a:t>
            </a:r>
          </a:p>
        </p:txBody>
      </p:sp>
      <p:sp>
        <p:nvSpPr>
          <p:cNvPr id="3" name="İçerik Yer Tutucusu 2">
            <a:extLst>
              <a:ext uri="{FF2B5EF4-FFF2-40B4-BE49-F238E27FC236}">
                <a16:creationId xmlns:a16="http://schemas.microsoft.com/office/drawing/2014/main" id="{0167A820-179F-E710-798B-F26EED585CC0}"/>
              </a:ext>
            </a:extLst>
          </p:cNvPr>
          <p:cNvSpPr>
            <a:spLocks noGrp="1"/>
          </p:cNvSpPr>
          <p:nvPr>
            <p:ph idx="1"/>
          </p:nvPr>
        </p:nvSpPr>
        <p:spPr>
          <a:xfrm>
            <a:off x="838199" y="1553777"/>
            <a:ext cx="10144897" cy="4735812"/>
          </a:xfrm>
        </p:spPr>
        <p:txBody>
          <a:bodyPr numCol="2" spcCol="360000">
            <a:normAutofit/>
          </a:bodyPr>
          <a:lstStyle/>
          <a:p>
            <a:pPr marL="0" indent="0">
              <a:buNone/>
            </a:pPr>
            <a:r>
              <a:rPr lang="tr-TR" sz="1800" u="sng" dirty="0">
                <a:solidFill>
                  <a:schemeClr val="bg1"/>
                </a:solidFill>
                <a:latin typeface="Bahnschrift SemiBold" panose="020B0502040204020203" pitchFamily="34" charset="0"/>
                <a:ea typeface="Adobe Heiti Std R" panose="020B0400000000000000" pitchFamily="34" charset="-128"/>
              </a:rPr>
              <a:t>- </a:t>
            </a:r>
            <a:r>
              <a:rPr lang="tr-TR" sz="1800" u="sng" dirty="0" err="1">
                <a:solidFill>
                  <a:schemeClr val="bg1"/>
                </a:solidFill>
                <a:latin typeface="Bahnschrift SemiBold" panose="020B0502040204020203" pitchFamily="34" charset="0"/>
                <a:ea typeface="Adobe Heiti Std R" panose="020B0400000000000000" pitchFamily="34" charset="-128"/>
              </a:rPr>
              <a:t>Semantic</a:t>
            </a:r>
            <a:r>
              <a:rPr lang="tr-TR" sz="1800" u="sng" dirty="0">
                <a:solidFill>
                  <a:schemeClr val="bg1"/>
                </a:solidFill>
                <a:latin typeface="Bahnschrift SemiBold" panose="020B0502040204020203" pitchFamily="34" charset="0"/>
                <a:ea typeface="Adobe Heiti Std R" panose="020B0400000000000000" pitchFamily="34" charset="-128"/>
              </a:rPr>
              <a:t> </a:t>
            </a:r>
            <a:r>
              <a:rPr lang="tr-TR" sz="1800" u="sng" dirty="0" err="1">
                <a:solidFill>
                  <a:schemeClr val="bg1"/>
                </a:solidFill>
                <a:latin typeface="Bahnschrift SemiBold" panose="020B0502040204020203" pitchFamily="34" charset="0"/>
                <a:ea typeface="Adobe Heiti Std R" panose="020B0400000000000000" pitchFamily="34" charset="-128"/>
              </a:rPr>
              <a:t>NonSemantic</a:t>
            </a:r>
            <a:r>
              <a:rPr lang="tr-TR" sz="1800" u="sng" dirty="0">
                <a:solidFill>
                  <a:schemeClr val="bg1"/>
                </a:solidFill>
                <a:latin typeface="Bahnschrift SemiBold" panose="020B0502040204020203" pitchFamily="34" charset="0"/>
                <a:ea typeface="Adobe Heiti Std R" panose="020B0400000000000000" pitchFamily="34" charset="-128"/>
              </a:rPr>
              <a:t> Html Kodlar nedir ?</a:t>
            </a:r>
          </a:p>
          <a:p>
            <a:pPr marL="0" indent="0">
              <a:buNone/>
            </a:pPr>
            <a:r>
              <a:rPr lang="tr-TR" sz="1800" dirty="0">
                <a:solidFill>
                  <a:schemeClr val="bg1"/>
                </a:solidFill>
                <a:latin typeface="Bahnschrift SemiBold" panose="020B0502040204020203" pitchFamily="34" charset="0"/>
                <a:ea typeface="Adobe Heiti Std R" panose="020B0400000000000000" pitchFamily="34" charset="-128"/>
              </a:rPr>
              <a:t>      </a:t>
            </a:r>
            <a:r>
              <a:rPr lang="tr-TR" sz="1800" dirty="0" err="1">
                <a:solidFill>
                  <a:schemeClr val="bg1"/>
                </a:solidFill>
                <a:latin typeface="Bahnschrift SemiBold" panose="020B0502040204020203" pitchFamily="34" charset="0"/>
                <a:ea typeface="Adobe Heiti Std R" panose="020B0400000000000000" pitchFamily="34" charset="-128"/>
              </a:rPr>
              <a:t>nonSemantic</a:t>
            </a:r>
            <a:r>
              <a:rPr lang="tr-TR" sz="1800" dirty="0">
                <a:solidFill>
                  <a:schemeClr val="bg1"/>
                </a:solidFill>
                <a:latin typeface="Bahnschrift SemiBold" panose="020B0502040204020203" pitchFamily="34" charset="0"/>
                <a:ea typeface="Adobe Heiti Std R" panose="020B0400000000000000" pitchFamily="34" charset="-128"/>
              </a:rPr>
              <a:t> kod: arama motoru </a:t>
            </a:r>
            <a:r>
              <a:rPr lang="tr-TR" sz="1800" dirty="0" err="1">
                <a:solidFill>
                  <a:schemeClr val="bg1"/>
                </a:solidFill>
                <a:latin typeface="Bahnschrift SemiBold" panose="020B0502040204020203" pitchFamily="34" charset="0"/>
                <a:ea typeface="Adobe Heiti Std R" panose="020B0400000000000000" pitchFamily="34" charset="-128"/>
              </a:rPr>
              <a:t>örümcekleririnin</a:t>
            </a:r>
            <a:r>
              <a:rPr lang="tr-TR" sz="1800" dirty="0">
                <a:solidFill>
                  <a:schemeClr val="bg1"/>
                </a:solidFill>
                <a:latin typeface="Bahnschrift SemiBold" panose="020B0502040204020203" pitchFamily="34" charset="0"/>
                <a:ea typeface="Adobe Heiti Std R" panose="020B0400000000000000" pitchFamily="34" charset="-128"/>
              </a:rPr>
              <a:t> sayfa içeriğini tararken anlam ayrımına varamayacağı kodlara </a:t>
            </a:r>
            <a:r>
              <a:rPr lang="tr-TR" sz="1800" dirty="0" err="1">
                <a:solidFill>
                  <a:schemeClr val="bg1"/>
                </a:solidFill>
                <a:latin typeface="Bahnschrift SemiBold" panose="020B0502040204020203" pitchFamily="34" charset="0"/>
                <a:ea typeface="Adobe Heiti Std R" panose="020B0400000000000000" pitchFamily="34" charset="-128"/>
              </a:rPr>
              <a:t>non</a:t>
            </a:r>
            <a:r>
              <a:rPr lang="tr-TR" sz="1800" dirty="0">
                <a:solidFill>
                  <a:schemeClr val="bg1"/>
                </a:solidFill>
                <a:latin typeface="Bahnschrift SemiBold" panose="020B0502040204020203" pitchFamily="34" charset="0"/>
                <a:ea typeface="Adobe Heiti Std R" panose="020B0400000000000000" pitchFamily="34" charset="-128"/>
              </a:rPr>
              <a:t> </a:t>
            </a:r>
            <a:r>
              <a:rPr lang="tr-TR" sz="1800" dirty="0" err="1">
                <a:solidFill>
                  <a:schemeClr val="bg1"/>
                </a:solidFill>
                <a:latin typeface="Bahnschrift SemiBold" panose="020B0502040204020203" pitchFamily="34" charset="0"/>
                <a:ea typeface="Adobe Heiti Std R" panose="020B0400000000000000" pitchFamily="34" charset="-128"/>
              </a:rPr>
              <a:t>semantic</a:t>
            </a:r>
            <a:r>
              <a:rPr lang="tr-TR" sz="1800" dirty="0">
                <a:solidFill>
                  <a:schemeClr val="bg1"/>
                </a:solidFill>
                <a:latin typeface="Bahnschrift SemiBold" panose="020B0502040204020203" pitchFamily="34" charset="0"/>
                <a:ea typeface="Adobe Heiti Std R" panose="020B0400000000000000" pitchFamily="34" charset="-128"/>
              </a:rPr>
              <a:t> kod denir html 5 ile birlikte </a:t>
            </a:r>
            <a:r>
              <a:rPr lang="tr-TR" sz="1800" dirty="0" err="1">
                <a:solidFill>
                  <a:schemeClr val="bg1"/>
                </a:solidFill>
                <a:latin typeface="Bahnschrift SemiBold" panose="020B0502040204020203" pitchFamily="34" charset="0"/>
                <a:ea typeface="Adobe Heiti Std R" panose="020B0400000000000000" pitchFamily="34" charset="-128"/>
              </a:rPr>
              <a:t>semantic</a:t>
            </a:r>
            <a:r>
              <a:rPr lang="tr-TR" sz="1800" dirty="0">
                <a:solidFill>
                  <a:schemeClr val="bg1"/>
                </a:solidFill>
                <a:latin typeface="Bahnschrift SemiBold" panose="020B0502040204020203" pitchFamily="34" charset="0"/>
                <a:ea typeface="Adobe Heiti Std R" panose="020B0400000000000000" pitchFamily="34" charset="-128"/>
              </a:rPr>
              <a:t> kodlar html kodlarına eklemiştir</a:t>
            </a:r>
          </a:p>
          <a:p>
            <a:pPr marL="0" indent="0">
              <a:buNone/>
            </a:pPr>
            <a:r>
              <a:rPr lang="tr-TR" sz="1800" dirty="0">
                <a:solidFill>
                  <a:schemeClr val="bg1"/>
                </a:solidFill>
                <a:latin typeface="Bahnschrift SemiBold" panose="020B0502040204020203" pitchFamily="34" charset="0"/>
                <a:ea typeface="Adobe Heiti Std R" panose="020B0400000000000000" pitchFamily="34" charset="-128"/>
              </a:rPr>
              <a:t>      </a:t>
            </a:r>
            <a:r>
              <a:rPr lang="tr-TR" sz="1800" dirty="0" err="1">
                <a:solidFill>
                  <a:schemeClr val="bg1"/>
                </a:solidFill>
                <a:latin typeface="Bahnschrift SemiBold" panose="020B0502040204020203" pitchFamily="34" charset="0"/>
                <a:ea typeface="Adobe Heiti Std R" panose="020B0400000000000000" pitchFamily="34" charset="-128"/>
              </a:rPr>
              <a:t>semantic</a:t>
            </a:r>
            <a:r>
              <a:rPr lang="tr-TR" sz="1800" dirty="0">
                <a:solidFill>
                  <a:schemeClr val="bg1"/>
                </a:solidFill>
                <a:latin typeface="Bahnschrift SemiBold" panose="020B0502040204020203" pitchFamily="34" charset="0"/>
                <a:ea typeface="Adobe Heiti Std R" panose="020B0400000000000000" pitchFamily="34" charset="-128"/>
              </a:rPr>
              <a:t> kod: arama motoru </a:t>
            </a:r>
            <a:r>
              <a:rPr lang="tr-TR" sz="1800" dirty="0" err="1">
                <a:solidFill>
                  <a:schemeClr val="bg1"/>
                </a:solidFill>
                <a:latin typeface="Bahnschrift SemiBold" panose="020B0502040204020203" pitchFamily="34" charset="0"/>
                <a:ea typeface="Adobe Heiti Std R" panose="020B0400000000000000" pitchFamily="34" charset="-128"/>
              </a:rPr>
              <a:t>örümcekleririnin</a:t>
            </a:r>
            <a:r>
              <a:rPr lang="tr-TR" sz="1800" dirty="0">
                <a:solidFill>
                  <a:schemeClr val="bg1"/>
                </a:solidFill>
                <a:latin typeface="Bahnschrift SemiBold" panose="020B0502040204020203" pitchFamily="34" charset="0"/>
                <a:ea typeface="Adobe Heiti Std R" panose="020B0400000000000000" pitchFamily="34" charset="-128"/>
              </a:rPr>
              <a:t> sayfada gezinirken anlayabileceği diğer içeriklerden ayırt edebileceği koddur.</a:t>
            </a:r>
          </a:p>
          <a:p>
            <a:pPr marL="0" indent="0">
              <a:buNone/>
            </a:pPr>
            <a:endParaRPr lang="tr-TR" sz="1800" dirty="0">
              <a:solidFill>
                <a:schemeClr val="bg1"/>
              </a:solidFill>
              <a:latin typeface="Bahnschrift SemiBold" panose="020B0502040204020203" pitchFamily="34" charset="0"/>
              <a:ea typeface="Adobe Heiti Std R" panose="020B0400000000000000" pitchFamily="34" charset="-128"/>
            </a:endParaRPr>
          </a:p>
          <a:p>
            <a:pPr marL="0" indent="0">
              <a:buNone/>
            </a:pPr>
            <a:r>
              <a:rPr lang="tr-TR" sz="1800" dirty="0">
                <a:solidFill>
                  <a:schemeClr val="bg1"/>
                </a:solidFill>
                <a:latin typeface="Bahnschrift SemiBold" panose="020B0502040204020203" pitchFamily="34" charset="0"/>
                <a:ea typeface="Adobe Heiti Std R" panose="020B0400000000000000" pitchFamily="34" charset="-128"/>
              </a:rPr>
              <a:t>SEMANTİC KODLARA ÖRNEK OLARAK:</a:t>
            </a:r>
          </a:p>
          <a:p>
            <a:pPr marL="0" indent="0">
              <a:buNone/>
            </a:pPr>
            <a:r>
              <a:rPr lang="tr-TR" sz="1800" dirty="0" err="1">
                <a:solidFill>
                  <a:schemeClr val="bg1"/>
                </a:solidFill>
                <a:latin typeface="Bahnschrift SemiBold" panose="020B0502040204020203" pitchFamily="34" charset="0"/>
                <a:ea typeface="Adobe Heiti Std R" panose="020B0400000000000000" pitchFamily="34" charset="-128"/>
              </a:rPr>
              <a:t>header</a:t>
            </a:r>
            <a:r>
              <a:rPr lang="tr-TR" sz="1800" dirty="0">
                <a:solidFill>
                  <a:schemeClr val="bg1"/>
                </a:solidFill>
                <a:latin typeface="Bahnschrift SemiBold" panose="020B0502040204020203" pitchFamily="34" charset="0"/>
                <a:ea typeface="Adobe Heiti Std R" panose="020B0400000000000000" pitchFamily="34" charset="-128"/>
              </a:rPr>
              <a:t>: sayfa başlığının bulunduğu bölümdür</a:t>
            </a:r>
          </a:p>
          <a:p>
            <a:pPr marL="0" indent="0">
              <a:buNone/>
            </a:pPr>
            <a:r>
              <a:rPr lang="tr-TR" sz="1800" dirty="0" err="1">
                <a:solidFill>
                  <a:schemeClr val="bg1"/>
                </a:solidFill>
                <a:latin typeface="Bahnschrift SemiBold" panose="020B0502040204020203" pitchFamily="34" charset="0"/>
                <a:ea typeface="Adobe Heiti Std R" panose="020B0400000000000000" pitchFamily="34" charset="-128"/>
              </a:rPr>
              <a:t>nav</a:t>
            </a:r>
            <a:r>
              <a:rPr lang="tr-TR" sz="1800" dirty="0">
                <a:solidFill>
                  <a:schemeClr val="bg1"/>
                </a:solidFill>
                <a:latin typeface="Bahnschrift SemiBold" panose="020B0502040204020203" pitchFamily="34" charset="0"/>
                <a:ea typeface="Adobe Heiti Std R" panose="020B0400000000000000" pitchFamily="34" charset="-128"/>
              </a:rPr>
              <a:t>: sayfadaki menü bölümünün bulunduğu kısımdır</a:t>
            </a:r>
          </a:p>
          <a:p>
            <a:pPr marL="0" indent="0">
              <a:buNone/>
            </a:pPr>
            <a:r>
              <a:rPr lang="tr-TR" sz="1800" dirty="0" err="1">
                <a:solidFill>
                  <a:schemeClr val="bg1"/>
                </a:solidFill>
                <a:latin typeface="Bahnschrift SemiBold" panose="020B0502040204020203" pitchFamily="34" charset="0"/>
                <a:ea typeface="Adobe Heiti Std R" panose="020B0400000000000000" pitchFamily="34" charset="-128"/>
              </a:rPr>
              <a:t>article</a:t>
            </a:r>
            <a:r>
              <a:rPr lang="tr-TR" sz="1800" dirty="0">
                <a:solidFill>
                  <a:schemeClr val="bg1"/>
                </a:solidFill>
                <a:latin typeface="Bahnschrift SemiBold" panose="020B0502040204020203" pitchFamily="34" charset="0"/>
                <a:ea typeface="Adobe Heiti Std R" panose="020B0400000000000000" pitchFamily="34" charset="-128"/>
              </a:rPr>
              <a:t>: sayfada makale veya ana içeriğin bulunduğu kısımdır</a:t>
            </a:r>
          </a:p>
          <a:p>
            <a:pPr marL="0" indent="0">
              <a:buNone/>
            </a:pPr>
            <a:r>
              <a:rPr lang="tr-TR" sz="1800" dirty="0" err="1">
                <a:solidFill>
                  <a:schemeClr val="bg1"/>
                </a:solidFill>
                <a:latin typeface="Bahnschrift SemiBold" panose="020B0502040204020203" pitchFamily="34" charset="0"/>
                <a:ea typeface="Adobe Heiti Std R" panose="020B0400000000000000" pitchFamily="34" charset="-128"/>
              </a:rPr>
              <a:t>section</a:t>
            </a:r>
            <a:r>
              <a:rPr lang="tr-TR" sz="1800" dirty="0">
                <a:solidFill>
                  <a:schemeClr val="bg1"/>
                </a:solidFill>
                <a:latin typeface="Bahnschrift SemiBold" panose="020B0502040204020203" pitchFamily="34" charset="0"/>
                <a:ea typeface="Adobe Heiti Std R" panose="020B0400000000000000" pitchFamily="34" charset="-128"/>
              </a:rPr>
              <a:t>: makale içerisindeki bölümlerin parçalarını ayırmak için kullanılan kısım</a:t>
            </a:r>
          </a:p>
          <a:p>
            <a:pPr marL="0" indent="0">
              <a:buNone/>
            </a:pPr>
            <a:r>
              <a:rPr lang="tr-TR" sz="1800" dirty="0">
                <a:solidFill>
                  <a:schemeClr val="bg1"/>
                </a:solidFill>
                <a:latin typeface="Bahnschrift SemiBold" panose="020B0502040204020203" pitchFamily="34" charset="0"/>
                <a:ea typeface="Adobe Heiti Std R" panose="020B0400000000000000" pitchFamily="34" charset="-128"/>
              </a:rPr>
              <a:t>aside: sayfada </a:t>
            </a:r>
            <a:r>
              <a:rPr lang="tr-TR" sz="1800" dirty="0" err="1">
                <a:solidFill>
                  <a:schemeClr val="bg1"/>
                </a:solidFill>
                <a:latin typeface="Bahnschrift SemiBold" panose="020B0502040204020203" pitchFamily="34" charset="0"/>
                <a:ea typeface="Adobe Heiti Std R" panose="020B0400000000000000" pitchFamily="34" charset="-128"/>
              </a:rPr>
              <a:t>bulununan</a:t>
            </a:r>
            <a:r>
              <a:rPr lang="tr-TR" sz="1800" dirty="0">
                <a:solidFill>
                  <a:schemeClr val="bg1"/>
                </a:solidFill>
                <a:latin typeface="Bahnschrift SemiBold" panose="020B0502040204020203" pitchFamily="34" charset="0"/>
                <a:ea typeface="Adobe Heiti Std R" panose="020B0400000000000000" pitchFamily="34" charset="-128"/>
              </a:rPr>
              <a:t> yan içerik veya ekstra içeriğin bulunduğu kısım</a:t>
            </a:r>
          </a:p>
          <a:p>
            <a:pPr marL="0" indent="0">
              <a:buNone/>
            </a:pPr>
            <a:r>
              <a:rPr lang="tr-TR" sz="1800" dirty="0" err="1">
                <a:solidFill>
                  <a:schemeClr val="bg1"/>
                </a:solidFill>
                <a:latin typeface="Bahnschrift SemiBold" panose="020B0502040204020203" pitchFamily="34" charset="0"/>
                <a:ea typeface="Adobe Heiti Std R" panose="020B0400000000000000" pitchFamily="34" charset="-128"/>
              </a:rPr>
              <a:t>figure</a:t>
            </a:r>
            <a:r>
              <a:rPr lang="tr-TR" sz="1800" dirty="0">
                <a:solidFill>
                  <a:schemeClr val="bg1"/>
                </a:solidFill>
                <a:latin typeface="Bahnschrift SemiBold" panose="020B0502040204020203" pitchFamily="34" charset="0"/>
                <a:ea typeface="Adobe Heiti Std R" panose="020B0400000000000000" pitchFamily="34" charset="-128"/>
              </a:rPr>
              <a:t>: sayfada yer alan resimleri arama motoru botlarına söylenen kısım</a:t>
            </a:r>
          </a:p>
          <a:p>
            <a:pPr marL="0" indent="0">
              <a:buNone/>
            </a:pPr>
            <a:r>
              <a:rPr lang="tr-TR" sz="1800" dirty="0" err="1">
                <a:solidFill>
                  <a:schemeClr val="bg1"/>
                </a:solidFill>
                <a:latin typeface="Bahnschrift SemiBold" panose="020B0502040204020203" pitchFamily="34" charset="0"/>
                <a:ea typeface="Adobe Heiti Std R" panose="020B0400000000000000" pitchFamily="34" charset="-128"/>
              </a:rPr>
              <a:t>footer</a:t>
            </a:r>
            <a:r>
              <a:rPr lang="tr-TR" sz="1800" dirty="0">
                <a:solidFill>
                  <a:schemeClr val="bg1"/>
                </a:solidFill>
                <a:latin typeface="Bahnschrift SemiBold" panose="020B0502040204020203" pitchFamily="34" charset="0"/>
                <a:ea typeface="Adobe Heiti Std R" panose="020B0400000000000000" pitchFamily="34" charset="-128"/>
              </a:rPr>
              <a:t>: sayfada bulunan içeriğin sonuna gelindiğinde kullanıcıya önerilen linklerin bulunduğu veya uğurlama kısmına verilen isimdir.</a:t>
            </a:r>
            <a:endParaRPr lang="tr-TR" sz="1600" dirty="0">
              <a:latin typeface="Bahnschrift SemiBold" panose="020B0502040204020203" pitchFamily="34" charset="0"/>
            </a:endParaRPr>
          </a:p>
        </p:txBody>
      </p:sp>
      <p:pic>
        <p:nvPicPr>
          <p:cNvPr id="4" name="Resim 3">
            <a:extLst>
              <a:ext uri="{FF2B5EF4-FFF2-40B4-BE49-F238E27FC236}">
                <a16:creationId xmlns:a16="http://schemas.microsoft.com/office/drawing/2014/main" id="{06B69462-DC45-9F96-E523-2D80869D34E1}"/>
              </a:ext>
            </a:extLst>
          </p:cNvPr>
          <p:cNvPicPr>
            <a:picLocks noChangeAspect="1"/>
          </p:cNvPicPr>
          <p:nvPr/>
        </p:nvPicPr>
        <p:blipFill>
          <a:blip r:embed="rId2"/>
          <a:stretch>
            <a:fillRect/>
          </a:stretch>
        </p:blipFill>
        <p:spPr>
          <a:xfrm>
            <a:off x="838200" y="365125"/>
            <a:ext cx="1040027" cy="10400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34854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9344A"/>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8E173F-A0C7-86F2-E38E-8AC1948DAA06}"/>
              </a:ext>
            </a:extLst>
          </p:cNvPr>
          <p:cNvSpPr>
            <a:spLocks noGrp="1"/>
          </p:cNvSpPr>
          <p:nvPr>
            <p:ph type="title"/>
          </p:nvPr>
        </p:nvSpPr>
        <p:spPr>
          <a:xfrm>
            <a:off x="2088291" y="365125"/>
            <a:ext cx="8894805" cy="1040027"/>
          </a:xfrm>
          <a:solidFill>
            <a:srgbClr val="00C26C"/>
          </a:solidFill>
          <a:ln w="76200">
            <a:solidFill>
              <a:schemeClr val="bg1"/>
            </a:solidFill>
          </a:ln>
        </p:spPr>
        <p:txBody>
          <a:bodyPr/>
          <a:lstStyle/>
          <a:p>
            <a:r>
              <a:rPr lang="tr-TR" dirty="0">
                <a:solidFill>
                  <a:schemeClr val="bg1"/>
                </a:solidFill>
                <a:latin typeface="Adobe Fan Heiti Std B" panose="020B0700000000000000" pitchFamily="34" charset="-128"/>
                <a:ea typeface="Adobe Fan Heiti Std B" panose="020B0700000000000000" pitchFamily="34" charset="-128"/>
              </a:rPr>
              <a:t># 2.hafta Ödev1</a:t>
            </a:r>
          </a:p>
        </p:txBody>
      </p:sp>
      <p:pic>
        <p:nvPicPr>
          <p:cNvPr id="4" name="Resim 3">
            <a:extLst>
              <a:ext uri="{FF2B5EF4-FFF2-40B4-BE49-F238E27FC236}">
                <a16:creationId xmlns:a16="http://schemas.microsoft.com/office/drawing/2014/main" id="{06B69462-DC45-9F96-E523-2D80869D34E1}"/>
              </a:ext>
            </a:extLst>
          </p:cNvPr>
          <p:cNvPicPr>
            <a:picLocks noChangeAspect="1"/>
          </p:cNvPicPr>
          <p:nvPr/>
        </p:nvPicPr>
        <p:blipFill>
          <a:blip r:embed="rId2"/>
          <a:stretch>
            <a:fillRect/>
          </a:stretch>
        </p:blipFill>
        <p:spPr>
          <a:xfrm>
            <a:off x="838200" y="365125"/>
            <a:ext cx="1040027" cy="10400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İçerik Yer Tutucusu 2">
            <a:extLst>
              <a:ext uri="{FF2B5EF4-FFF2-40B4-BE49-F238E27FC236}">
                <a16:creationId xmlns:a16="http://schemas.microsoft.com/office/drawing/2014/main" id="{0167A820-179F-E710-798B-F26EED585CC0}"/>
              </a:ext>
            </a:extLst>
          </p:cNvPr>
          <p:cNvSpPr>
            <a:spLocks noGrp="1"/>
          </p:cNvSpPr>
          <p:nvPr>
            <p:ph idx="1"/>
          </p:nvPr>
        </p:nvSpPr>
        <p:spPr>
          <a:xfrm>
            <a:off x="838199" y="1553777"/>
            <a:ext cx="10144897" cy="4735812"/>
          </a:xfrm>
        </p:spPr>
        <p:txBody>
          <a:bodyPr numCol="2" spcCol="360000">
            <a:normAutofit lnSpcReduction="10000"/>
          </a:bodyPr>
          <a:lstStyle/>
          <a:p>
            <a:pPr marL="0" indent="0">
              <a:buNone/>
            </a:pPr>
            <a:r>
              <a:rPr lang="tr-TR" sz="2400" b="1" u="sng" dirty="0">
                <a:solidFill>
                  <a:schemeClr val="bg1"/>
                </a:solidFill>
                <a:latin typeface="Bahnschrift SemiBold" panose="020B0502040204020203" pitchFamily="34" charset="0"/>
              </a:rPr>
              <a:t>D</a:t>
            </a:r>
            <a:r>
              <a:rPr lang="en-US" sz="2400" b="1" u="sng" dirty="0" err="1">
                <a:solidFill>
                  <a:schemeClr val="bg1"/>
                </a:solidFill>
                <a:latin typeface="Bahnschrift SemiBold" panose="020B0502040204020203" pitchFamily="34" charset="0"/>
              </a:rPr>
              <a:t>isplay:none</a:t>
            </a:r>
            <a:r>
              <a:rPr lang="en-US" sz="2400" b="1" u="sng" dirty="0">
                <a:solidFill>
                  <a:schemeClr val="bg1"/>
                </a:solidFill>
                <a:latin typeface="Bahnschrift SemiBold" panose="020B0502040204020203" pitchFamily="34" charset="0"/>
              </a:rPr>
              <a:t>; </a:t>
            </a:r>
            <a:r>
              <a:rPr lang="en-US" sz="2400" b="1" u="sng" dirty="0" err="1">
                <a:solidFill>
                  <a:schemeClr val="bg1"/>
                </a:solidFill>
                <a:latin typeface="Bahnschrift SemiBold" panose="020B0502040204020203" pitchFamily="34" charset="0"/>
              </a:rPr>
              <a:t>visibility:hidden</a:t>
            </a:r>
            <a:r>
              <a:rPr lang="en-US" sz="2400" b="1" u="sng" dirty="0">
                <a:solidFill>
                  <a:schemeClr val="bg1"/>
                </a:solidFill>
                <a:latin typeface="Bahnschrift SemiBold" panose="020B0502040204020203" pitchFamily="34" charset="0"/>
              </a:rPr>
              <a:t>;</a:t>
            </a:r>
            <a:r>
              <a:rPr lang="tr-TR" sz="2400" b="1" u="sng" dirty="0">
                <a:solidFill>
                  <a:schemeClr val="bg1"/>
                </a:solidFill>
                <a:latin typeface="Bahnschrift SemiBold" panose="020B0502040204020203" pitchFamily="34" charset="0"/>
              </a:rPr>
              <a:t> </a:t>
            </a:r>
            <a:r>
              <a:rPr lang="en-US" sz="2400" b="1" u="sng" dirty="0" err="1">
                <a:solidFill>
                  <a:schemeClr val="bg1"/>
                </a:solidFill>
                <a:latin typeface="Bahnschrift SemiBold" panose="020B0502040204020203" pitchFamily="34" charset="0"/>
              </a:rPr>
              <a:t>Arasındaki</a:t>
            </a:r>
            <a:r>
              <a:rPr lang="en-US" sz="2400" b="1" u="sng" dirty="0">
                <a:solidFill>
                  <a:schemeClr val="bg1"/>
                </a:solidFill>
                <a:latin typeface="Bahnschrift SemiBold" panose="020B0502040204020203" pitchFamily="34" charset="0"/>
              </a:rPr>
              <a:t> fark</a:t>
            </a:r>
            <a:r>
              <a:rPr lang="tr-TR" sz="2400" b="1" u="sng" dirty="0">
                <a:solidFill>
                  <a:schemeClr val="bg1"/>
                </a:solidFill>
                <a:latin typeface="Bahnschrift SemiBold" panose="020B0502040204020203" pitchFamily="34" charset="0"/>
              </a:rPr>
              <a:t> nedir?</a:t>
            </a:r>
          </a:p>
          <a:p>
            <a:pPr marL="0" indent="0">
              <a:buNone/>
            </a:pPr>
            <a:endParaRPr lang="tr-TR" sz="1800" dirty="0">
              <a:solidFill>
                <a:schemeClr val="bg1"/>
              </a:solidFill>
              <a:latin typeface="Bahnschrift SemiBold" panose="020B0502040204020203" pitchFamily="34" charset="0"/>
            </a:endParaRPr>
          </a:p>
          <a:p>
            <a:pPr marL="0" indent="0">
              <a:buNone/>
            </a:pPr>
            <a:r>
              <a:rPr lang="tr-TR" sz="1800" dirty="0" err="1">
                <a:solidFill>
                  <a:schemeClr val="bg1"/>
                </a:solidFill>
                <a:latin typeface="Bahnschrift SemiBold" panose="020B0502040204020203" pitchFamily="34" charset="0"/>
              </a:rPr>
              <a:t>Visibity</a:t>
            </a:r>
            <a:r>
              <a:rPr lang="tr-TR" sz="1800" dirty="0">
                <a:solidFill>
                  <a:schemeClr val="bg1"/>
                </a:solidFill>
                <a:latin typeface="Bahnschrift SemiBold" panose="020B0502040204020203" pitchFamily="34" charset="0"/>
              </a:rPr>
              <a:t>: </a:t>
            </a:r>
            <a:r>
              <a:rPr lang="tr-TR" sz="1800" dirty="0" err="1">
                <a:solidFill>
                  <a:schemeClr val="bg1"/>
                </a:solidFill>
                <a:latin typeface="Bahnschrift SemiBold" panose="020B0502040204020203" pitchFamily="34" charset="0"/>
              </a:rPr>
              <a:t>hidden</a:t>
            </a:r>
            <a:r>
              <a:rPr lang="tr-TR" sz="1800" dirty="0">
                <a:solidFill>
                  <a:schemeClr val="bg1"/>
                </a:solidFill>
                <a:latin typeface="Bahnschrift SemiBold" panose="020B0502040204020203" pitchFamily="34" charset="0"/>
              </a:rPr>
              <a:t> tıpkı </a:t>
            </a:r>
            <a:r>
              <a:rPr lang="tr-TR" sz="1800" dirty="0" err="1">
                <a:solidFill>
                  <a:schemeClr val="bg1"/>
                </a:solidFill>
                <a:latin typeface="Bahnschrift SemiBold" panose="020B0502040204020203" pitchFamily="34" charset="0"/>
              </a:rPr>
              <a:t>opacity</a:t>
            </a:r>
            <a:r>
              <a:rPr lang="tr-TR" sz="1800" dirty="0">
                <a:solidFill>
                  <a:schemeClr val="bg1"/>
                </a:solidFill>
                <a:latin typeface="Bahnschrift SemiBold" panose="020B0502040204020203" pitchFamily="34" charset="0"/>
              </a:rPr>
              <a:t> 0 gibi davranır ve ekranda yer kaplamaya devam eder ve en önemlisi </a:t>
            </a:r>
            <a:r>
              <a:rPr lang="tr-TR" sz="1800" dirty="0" err="1">
                <a:solidFill>
                  <a:schemeClr val="bg1"/>
                </a:solidFill>
                <a:latin typeface="Bahnschrift SemiBold" panose="020B0502040204020203" pitchFamily="34" charset="0"/>
              </a:rPr>
              <a:t>render</a:t>
            </a:r>
            <a:r>
              <a:rPr lang="tr-TR" sz="1800" dirty="0">
                <a:solidFill>
                  <a:schemeClr val="bg1"/>
                </a:solidFill>
                <a:latin typeface="Bahnschrift SemiBold" panose="020B0502040204020203" pitchFamily="34" charset="0"/>
              </a:rPr>
              <a:t> edilir.</a:t>
            </a:r>
          </a:p>
          <a:p>
            <a:pPr marL="0" indent="0">
              <a:buNone/>
            </a:pPr>
            <a:r>
              <a:rPr lang="tr-TR" sz="1800" dirty="0" err="1">
                <a:solidFill>
                  <a:schemeClr val="bg1"/>
                </a:solidFill>
                <a:latin typeface="Bahnschrift SemiBold" panose="020B0502040204020203" pitchFamily="34" charset="0"/>
              </a:rPr>
              <a:t>Display</a:t>
            </a:r>
            <a:r>
              <a:rPr lang="tr-TR" sz="1800" dirty="0">
                <a:solidFill>
                  <a:schemeClr val="bg1"/>
                </a:solidFill>
                <a:latin typeface="Bahnschrift SemiBold" panose="020B0502040204020203" pitchFamily="34" charset="0"/>
              </a:rPr>
              <a:t>: </a:t>
            </a:r>
            <a:r>
              <a:rPr lang="tr-TR" sz="1800" dirty="0" err="1">
                <a:solidFill>
                  <a:schemeClr val="bg1"/>
                </a:solidFill>
                <a:latin typeface="Bahnschrift SemiBold" panose="020B0502040204020203" pitchFamily="34" charset="0"/>
              </a:rPr>
              <a:t>none</a:t>
            </a:r>
            <a:r>
              <a:rPr lang="tr-TR" sz="1800" dirty="0">
                <a:solidFill>
                  <a:schemeClr val="bg1"/>
                </a:solidFill>
                <a:latin typeface="Bahnschrift SemiBold" panose="020B0502040204020203" pitchFamily="34" charset="0"/>
              </a:rPr>
              <a:t> değeri alan bir obje ekranda hiç görüntülenmez ve </a:t>
            </a:r>
            <a:r>
              <a:rPr lang="tr-TR" sz="1800" dirty="0" err="1">
                <a:solidFill>
                  <a:schemeClr val="bg1"/>
                </a:solidFill>
                <a:latin typeface="Bahnschrift SemiBold" panose="020B0502040204020203" pitchFamily="34" charset="0"/>
              </a:rPr>
              <a:t>render</a:t>
            </a:r>
            <a:r>
              <a:rPr lang="tr-TR" sz="1800" dirty="0">
                <a:solidFill>
                  <a:schemeClr val="bg1"/>
                </a:solidFill>
                <a:latin typeface="Bahnschrift SemiBold" panose="020B0502040204020203" pitchFamily="34" charset="0"/>
              </a:rPr>
              <a:t> edilmez</a:t>
            </a:r>
          </a:p>
          <a:p>
            <a:pPr marL="0" indent="0">
              <a:buNone/>
            </a:pPr>
            <a:endParaRPr lang="tr-TR" sz="1800" dirty="0">
              <a:solidFill>
                <a:schemeClr val="bg1"/>
              </a:solidFill>
              <a:latin typeface="Bahnschrift SemiBold" panose="020B0502040204020203" pitchFamily="34" charset="0"/>
            </a:endParaRPr>
          </a:p>
          <a:p>
            <a:pPr marL="0" indent="0">
              <a:buNone/>
            </a:pPr>
            <a:r>
              <a:rPr lang="tr-TR" sz="2400" u="sng" dirty="0">
                <a:solidFill>
                  <a:schemeClr val="bg1"/>
                </a:solidFill>
                <a:latin typeface="Bahnschrift SemiBold" panose="020B0502040204020203" pitchFamily="34" charset="0"/>
              </a:rPr>
              <a:t>Box-</a:t>
            </a:r>
            <a:r>
              <a:rPr lang="tr-TR" sz="2400" u="sng" dirty="0" err="1">
                <a:solidFill>
                  <a:schemeClr val="bg1"/>
                </a:solidFill>
                <a:latin typeface="Bahnschrift SemiBold" panose="020B0502040204020203" pitchFamily="34" charset="0"/>
              </a:rPr>
              <a:t>Sizing</a:t>
            </a:r>
            <a:r>
              <a:rPr lang="tr-TR" sz="2400" u="sng" dirty="0">
                <a:solidFill>
                  <a:schemeClr val="bg1"/>
                </a:solidFill>
                <a:latin typeface="Bahnschrift SemiBold" panose="020B0502040204020203" pitchFamily="34" charset="0"/>
              </a:rPr>
              <a:t>: nedir Kullanım yerlerini gösteriniz ?</a:t>
            </a:r>
          </a:p>
          <a:p>
            <a:pPr marL="0" indent="0">
              <a:buNone/>
            </a:pPr>
            <a:r>
              <a:rPr lang="en-US" sz="1800" dirty="0">
                <a:solidFill>
                  <a:schemeClr val="bg1"/>
                </a:solidFill>
                <a:latin typeface="Bahnschrift SemiBold" panose="020B0502040204020203" pitchFamily="34" charset="0"/>
              </a:rPr>
              <a:t>Bir </a:t>
            </a:r>
            <a:r>
              <a:rPr lang="en-US" sz="1800" dirty="0" err="1">
                <a:solidFill>
                  <a:schemeClr val="bg1"/>
                </a:solidFill>
                <a:latin typeface="Bahnschrift SemiBold" panose="020B0502040204020203" pitchFamily="34" charset="0"/>
              </a:rPr>
              <a:t>nesnenin</a:t>
            </a:r>
            <a:r>
              <a:rPr lang="en-US" sz="1800" dirty="0">
                <a:solidFill>
                  <a:schemeClr val="bg1"/>
                </a:solidFill>
                <a:latin typeface="Bahnschrift SemiBold" panose="020B0502040204020203" pitchFamily="34" charset="0"/>
              </a:rPr>
              <a:t> </a:t>
            </a:r>
            <a:r>
              <a:rPr lang="en-US" sz="1800" dirty="0" err="1">
                <a:solidFill>
                  <a:schemeClr val="bg1"/>
                </a:solidFill>
                <a:latin typeface="Bahnschrift SemiBold" panose="020B0502040204020203" pitchFamily="34" charset="0"/>
              </a:rPr>
              <a:t>kapladığı</a:t>
            </a:r>
            <a:r>
              <a:rPr lang="en-US" sz="1800" dirty="0">
                <a:solidFill>
                  <a:schemeClr val="bg1"/>
                </a:solidFill>
                <a:latin typeface="Bahnschrift SemiBold" panose="020B0502040204020203" pitchFamily="34" charset="0"/>
              </a:rPr>
              <a:t> </a:t>
            </a:r>
            <a:r>
              <a:rPr lang="en-US" sz="1800" dirty="0" err="1">
                <a:solidFill>
                  <a:schemeClr val="bg1"/>
                </a:solidFill>
                <a:latin typeface="Bahnschrift SemiBold" panose="020B0502040204020203" pitchFamily="34" charset="0"/>
              </a:rPr>
              <a:t>alan</a:t>
            </a:r>
            <a:r>
              <a:rPr lang="en-US" sz="1800" dirty="0">
                <a:solidFill>
                  <a:schemeClr val="bg1"/>
                </a:solidFill>
                <a:latin typeface="Bahnschrift SemiBold" panose="020B0502040204020203" pitchFamily="34" charset="0"/>
              </a:rPr>
              <a:t> </a:t>
            </a:r>
            <a:r>
              <a:rPr lang="en-US" sz="1800" dirty="0" err="1">
                <a:solidFill>
                  <a:schemeClr val="bg1"/>
                </a:solidFill>
                <a:latin typeface="Bahnschrift SemiBold" panose="020B0502040204020203" pitchFamily="34" charset="0"/>
              </a:rPr>
              <a:t>nesnenin</a:t>
            </a:r>
            <a:r>
              <a:rPr lang="en-US" sz="1800" dirty="0">
                <a:solidFill>
                  <a:schemeClr val="bg1"/>
                </a:solidFill>
                <a:latin typeface="Bahnschrift SemiBold" panose="020B0502040204020203" pitchFamily="34" charset="0"/>
              </a:rPr>
              <a:t> </a:t>
            </a:r>
            <a:r>
              <a:rPr lang="en-US" sz="1800" dirty="0" err="1">
                <a:solidFill>
                  <a:schemeClr val="bg1"/>
                </a:solidFill>
                <a:latin typeface="Bahnschrift SemiBold" panose="020B0502040204020203" pitchFamily="34" charset="0"/>
              </a:rPr>
              <a:t>genişliği</a:t>
            </a:r>
            <a:r>
              <a:rPr lang="en-US" sz="1800" dirty="0">
                <a:solidFill>
                  <a:schemeClr val="bg1"/>
                </a:solidFill>
                <a:latin typeface="Bahnschrift SemiBold" panose="020B0502040204020203" pitchFamily="34" charset="0"/>
              </a:rPr>
              <a:t> + padding + border </a:t>
            </a:r>
            <a:r>
              <a:rPr lang="en-US" sz="1800" dirty="0" err="1">
                <a:solidFill>
                  <a:schemeClr val="bg1"/>
                </a:solidFill>
                <a:latin typeface="Bahnschrift SemiBold" panose="020B0502040204020203" pitchFamily="34" charset="0"/>
              </a:rPr>
              <a:t>değerlerinin</a:t>
            </a:r>
            <a:r>
              <a:rPr lang="en-US" sz="1800" dirty="0">
                <a:solidFill>
                  <a:schemeClr val="bg1"/>
                </a:solidFill>
                <a:latin typeface="Bahnschrift SemiBold" panose="020B0502040204020203" pitchFamily="34" charset="0"/>
              </a:rPr>
              <a:t> </a:t>
            </a:r>
            <a:r>
              <a:rPr lang="en-US" sz="1800" dirty="0" err="1">
                <a:solidFill>
                  <a:schemeClr val="bg1"/>
                </a:solidFill>
                <a:latin typeface="Bahnschrift SemiBold" panose="020B0502040204020203" pitchFamily="34" charset="0"/>
              </a:rPr>
              <a:t>toplamıdır</a:t>
            </a:r>
            <a:r>
              <a:rPr lang="en-US" sz="1800" dirty="0">
                <a:solidFill>
                  <a:schemeClr val="bg1"/>
                </a:solidFill>
                <a:latin typeface="Bahnschrift SemiBold" panose="020B0502040204020203" pitchFamily="34" charset="0"/>
              </a:rPr>
              <a:t>.</a:t>
            </a:r>
            <a:endParaRPr lang="tr-TR" sz="1800" dirty="0">
              <a:solidFill>
                <a:schemeClr val="bg1"/>
              </a:solidFill>
              <a:latin typeface="Bahnschrift SemiBold" panose="020B0502040204020203" pitchFamily="34" charset="0"/>
            </a:endParaRPr>
          </a:p>
          <a:p>
            <a:pPr marL="0" indent="0">
              <a:buNone/>
            </a:pPr>
            <a:r>
              <a:rPr lang="tr-TR" sz="1800" dirty="0">
                <a:solidFill>
                  <a:schemeClr val="bg1"/>
                </a:solidFill>
                <a:latin typeface="Bahnschrift SemiBold" panose="020B0502040204020203" pitchFamily="34" charset="0"/>
              </a:rPr>
              <a:t>Yandaki resim gibi</a:t>
            </a: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r>
              <a:rPr lang="tr-TR" sz="1800" dirty="0">
                <a:solidFill>
                  <a:schemeClr val="bg1"/>
                </a:solidFill>
                <a:latin typeface="Bahnschrift SemiBold" panose="020B0502040204020203" pitchFamily="34" charset="0"/>
              </a:rPr>
              <a:t>Eğer biz verdiğimiz </a:t>
            </a:r>
            <a:r>
              <a:rPr lang="tr-TR" sz="1800" dirty="0" err="1">
                <a:solidFill>
                  <a:schemeClr val="bg1"/>
                </a:solidFill>
                <a:latin typeface="Bahnschrift SemiBold" panose="020B0502040204020203" pitchFamily="34" charset="0"/>
              </a:rPr>
              <a:t>witdth</a:t>
            </a:r>
            <a:r>
              <a:rPr lang="tr-TR" sz="1800" dirty="0">
                <a:solidFill>
                  <a:schemeClr val="bg1"/>
                </a:solidFill>
                <a:latin typeface="Bahnschrift SemiBold" panose="020B0502040204020203" pitchFamily="34" charset="0"/>
              </a:rPr>
              <a:t> değerinin kesin olarak etikete uygulanmasını istiyorsak </a:t>
            </a:r>
            <a:r>
              <a:rPr lang="tr-TR" sz="1800" dirty="0" err="1">
                <a:solidFill>
                  <a:schemeClr val="bg1"/>
                </a:solidFill>
                <a:latin typeface="Bahnschrift SemiBold" panose="020B0502040204020203" pitchFamily="34" charset="0"/>
              </a:rPr>
              <a:t>box-sizing:border-box</a:t>
            </a:r>
            <a:r>
              <a:rPr lang="tr-TR" sz="1800" dirty="0">
                <a:solidFill>
                  <a:schemeClr val="bg1"/>
                </a:solidFill>
                <a:latin typeface="Bahnschrift SemiBold" panose="020B0502040204020203" pitchFamily="34" charset="0"/>
              </a:rPr>
              <a:t> deriz. Böylelikle </a:t>
            </a:r>
            <a:r>
              <a:rPr lang="tr-TR" sz="1800" dirty="0" err="1">
                <a:solidFill>
                  <a:schemeClr val="bg1"/>
                </a:solidFill>
                <a:latin typeface="Bahnschrift SemiBold" panose="020B0502040204020203" pitchFamily="34" charset="0"/>
              </a:rPr>
              <a:t>border</a:t>
            </a:r>
            <a:r>
              <a:rPr lang="tr-TR" sz="1800" dirty="0">
                <a:solidFill>
                  <a:schemeClr val="bg1"/>
                </a:solidFill>
                <a:latin typeface="Bahnschrift SemiBold" panose="020B0502040204020203" pitchFamily="34" charset="0"/>
              </a:rPr>
              <a:t> dan itibaren tüm ölçülendirmeler dıştan içe olarak devam eder</a:t>
            </a:r>
          </a:p>
        </p:txBody>
      </p:sp>
      <p:pic>
        <p:nvPicPr>
          <p:cNvPr id="5" name="Resim 4">
            <a:extLst>
              <a:ext uri="{FF2B5EF4-FFF2-40B4-BE49-F238E27FC236}">
                <a16:creationId xmlns:a16="http://schemas.microsoft.com/office/drawing/2014/main" id="{D0EEA921-8125-2239-F81D-3E773FEF5593}"/>
              </a:ext>
            </a:extLst>
          </p:cNvPr>
          <p:cNvPicPr>
            <a:picLocks noChangeAspect="1"/>
          </p:cNvPicPr>
          <p:nvPr/>
        </p:nvPicPr>
        <p:blipFill>
          <a:blip r:embed="rId3"/>
          <a:stretch>
            <a:fillRect/>
          </a:stretch>
        </p:blipFill>
        <p:spPr>
          <a:xfrm>
            <a:off x="6096000" y="1553777"/>
            <a:ext cx="4887096" cy="3188743"/>
          </a:xfrm>
          <a:prstGeom prst="rect">
            <a:avLst/>
          </a:prstGeom>
        </p:spPr>
      </p:pic>
    </p:spTree>
    <p:extLst>
      <p:ext uri="{BB962C8B-B14F-4D97-AF65-F5344CB8AC3E}">
        <p14:creationId xmlns:p14="http://schemas.microsoft.com/office/powerpoint/2010/main" val="3880490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9344A"/>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8E173F-A0C7-86F2-E38E-8AC1948DAA06}"/>
              </a:ext>
            </a:extLst>
          </p:cNvPr>
          <p:cNvSpPr>
            <a:spLocks noGrp="1"/>
          </p:cNvSpPr>
          <p:nvPr>
            <p:ph type="title"/>
          </p:nvPr>
        </p:nvSpPr>
        <p:spPr>
          <a:xfrm>
            <a:off x="2088291" y="365125"/>
            <a:ext cx="8894805" cy="1040027"/>
          </a:xfrm>
          <a:solidFill>
            <a:srgbClr val="00C26C"/>
          </a:solidFill>
          <a:ln w="76200">
            <a:solidFill>
              <a:schemeClr val="bg1"/>
            </a:solidFill>
          </a:ln>
        </p:spPr>
        <p:txBody>
          <a:bodyPr/>
          <a:lstStyle/>
          <a:p>
            <a:r>
              <a:rPr lang="tr-TR" dirty="0">
                <a:solidFill>
                  <a:schemeClr val="bg1"/>
                </a:solidFill>
                <a:latin typeface="Adobe Fan Heiti Std B" panose="020B0700000000000000" pitchFamily="34" charset="-128"/>
                <a:ea typeface="Adobe Fan Heiti Std B" panose="020B0700000000000000" pitchFamily="34" charset="-128"/>
              </a:rPr>
              <a:t># 2.hafta Ödev1</a:t>
            </a:r>
          </a:p>
        </p:txBody>
      </p:sp>
      <p:pic>
        <p:nvPicPr>
          <p:cNvPr id="4" name="Resim 3">
            <a:extLst>
              <a:ext uri="{FF2B5EF4-FFF2-40B4-BE49-F238E27FC236}">
                <a16:creationId xmlns:a16="http://schemas.microsoft.com/office/drawing/2014/main" id="{06B69462-DC45-9F96-E523-2D80869D34E1}"/>
              </a:ext>
            </a:extLst>
          </p:cNvPr>
          <p:cNvPicPr>
            <a:picLocks noChangeAspect="1"/>
          </p:cNvPicPr>
          <p:nvPr/>
        </p:nvPicPr>
        <p:blipFill>
          <a:blip r:embed="rId2"/>
          <a:stretch>
            <a:fillRect/>
          </a:stretch>
        </p:blipFill>
        <p:spPr>
          <a:xfrm>
            <a:off x="838200" y="365125"/>
            <a:ext cx="1040027" cy="10400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İçerik Yer Tutucusu 2">
            <a:extLst>
              <a:ext uri="{FF2B5EF4-FFF2-40B4-BE49-F238E27FC236}">
                <a16:creationId xmlns:a16="http://schemas.microsoft.com/office/drawing/2014/main" id="{0167A820-179F-E710-798B-F26EED585CC0}"/>
              </a:ext>
            </a:extLst>
          </p:cNvPr>
          <p:cNvSpPr>
            <a:spLocks noGrp="1"/>
          </p:cNvSpPr>
          <p:nvPr>
            <p:ph idx="1"/>
          </p:nvPr>
        </p:nvSpPr>
        <p:spPr>
          <a:xfrm>
            <a:off x="838199" y="1553777"/>
            <a:ext cx="10144897" cy="4735812"/>
          </a:xfrm>
        </p:spPr>
        <p:txBody>
          <a:bodyPr numCol="2" spcCol="360000">
            <a:normAutofit fontScale="92500" lnSpcReduction="20000"/>
          </a:bodyPr>
          <a:lstStyle/>
          <a:p>
            <a:pPr marL="0" indent="0">
              <a:buNone/>
            </a:pPr>
            <a:r>
              <a:rPr lang="tr-TR" sz="2600" u="sng" dirty="0">
                <a:solidFill>
                  <a:schemeClr val="bg1"/>
                </a:solidFill>
                <a:latin typeface="Bahnschrift SemiBold" panose="020B0502040204020203" pitchFamily="34" charset="0"/>
              </a:rPr>
              <a:t>P</a:t>
            </a:r>
            <a:r>
              <a:rPr lang="fr-FR" sz="2600" u="sng" dirty="0" err="1">
                <a:solidFill>
                  <a:schemeClr val="bg1"/>
                </a:solidFill>
                <a:latin typeface="Bahnschrift SemiBold" panose="020B0502040204020203" pitchFamily="34" charset="0"/>
              </a:rPr>
              <a:t>osition</a:t>
            </a:r>
            <a:r>
              <a:rPr lang="fr-FR" sz="2600" u="sng" dirty="0">
                <a:solidFill>
                  <a:schemeClr val="bg1"/>
                </a:solidFill>
                <a:latin typeface="Bahnschrift SemiBold" panose="020B0502040204020203" pitchFamily="34" charset="0"/>
              </a:rPr>
              <a:t>: relative ile </a:t>
            </a:r>
            <a:r>
              <a:rPr lang="fr-FR" sz="2600" u="sng" dirty="0" err="1">
                <a:solidFill>
                  <a:schemeClr val="bg1"/>
                </a:solidFill>
                <a:latin typeface="Bahnschrift SemiBold" panose="020B0502040204020203" pitchFamily="34" charset="0"/>
              </a:rPr>
              <a:t>absolute</a:t>
            </a:r>
            <a:r>
              <a:rPr lang="fr-FR" sz="2600" u="sng" dirty="0">
                <a:solidFill>
                  <a:schemeClr val="bg1"/>
                </a:solidFill>
                <a:latin typeface="Bahnschrift SemiBold" panose="020B0502040204020203" pitchFamily="34" charset="0"/>
              </a:rPr>
              <a:t> </a:t>
            </a:r>
            <a:r>
              <a:rPr lang="fr-FR" sz="2600" u="sng" dirty="0" err="1">
                <a:solidFill>
                  <a:schemeClr val="bg1"/>
                </a:solidFill>
                <a:latin typeface="Bahnschrift SemiBold" panose="020B0502040204020203" pitchFamily="34" charset="0"/>
              </a:rPr>
              <a:t>arasındaki</a:t>
            </a:r>
            <a:r>
              <a:rPr lang="fr-FR" sz="2600" u="sng" dirty="0">
                <a:solidFill>
                  <a:schemeClr val="bg1"/>
                </a:solidFill>
                <a:latin typeface="Bahnschrift SemiBold" panose="020B0502040204020203" pitchFamily="34" charset="0"/>
              </a:rPr>
              <a:t> </a:t>
            </a:r>
            <a:r>
              <a:rPr lang="fr-FR" sz="2600" u="sng" dirty="0" err="1">
                <a:solidFill>
                  <a:schemeClr val="bg1"/>
                </a:solidFill>
                <a:latin typeface="Bahnschrift SemiBold" panose="020B0502040204020203" pitchFamily="34" charset="0"/>
              </a:rPr>
              <a:t>fark</a:t>
            </a:r>
            <a:endParaRPr lang="tr-TR" sz="2600" u="sng"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r>
              <a:rPr lang="tr-TR" sz="2200" dirty="0" err="1">
                <a:solidFill>
                  <a:schemeClr val="bg1"/>
                </a:solidFill>
                <a:latin typeface="Bahnschrift SemiBold" panose="020B0502040204020203" pitchFamily="34" charset="0"/>
              </a:rPr>
              <a:t>Position</a:t>
            </a:r>
            <a:r>
              <a:rPr lang="tr-TR" sz="2200" dirty="0">
                <a:solidFill>
                  <a:schemeClr val="bg1"/>
                </a:solidFill>
                <a:latin typeface="Bahnschrift SemiBold" panose="020B0502040204020203" pitchFamily="34" charset="0"/>
              </a:rPr>
              <a:t> </a:t>
            </a:r>
            <a:r>
              <a:rPr lang="tr-TR" sz="2200" dirty="0" err="1">
                <a:solidFill>
                  <a:schemeClr val="bg1"/>
                </a:solidFill>
                <a:latin typeface="Bahnschrift SemiBold" panose="020B0502040204020203" pitchFamily="34" charset="0"/>
              </a:rPr>
              <a:t>relative</a:t>
            </a:r>
            <a:r>
              <a:rPr lang="tr-TR" sz="2200" dirty="0">
                <a:solidFill>
                  <a:schemeClr val="bg1"/>
                </a:solidFill>
                <a:latin typeface="Bahnschrift SemiBold" panose="020B0502040204020203" pitchFamily="34" charset="0"/>
              </a:rPr>
              <a:t> (göreli): bir önceki elemana göre konumu hesaplanarak </a:t>
            </a:r>
            <a:r>
              <a:rPr lang="tr-TR" sz="2200" dirty="0" err="1">
                <a:solidFill>
                  <a:schemeClr val="bg1"/>
                </a:solidFill>
                <a:latin typeface="Bahnschrift SemiBold" panose="020B0502040204020203" pitchFamily="34" charset="0"/>
              </a:rPr>
              <a:t>render</a:t>
            </a:r>
            <a:r>
              <a:rPr lang="tr-TR" sz="2200" dirty="0">
                <a:solidFill>
                  <a:schemeClr val="bg1"/>
                </a:solidFill>
                <a:latin typeface="Bahnschrift SemiBold" panose="020B0502040204020203" pitchFamily="34" charset="0"/>
              </a:rPr>
              <a:t> edilir</a:t>
            </a:r>
          </a:p>
          <a:p>
            <a:pPr marL="0" indent="0">
              <a:buNone/>
            </a:pPr>
            <a:endParaRPr lang="tr-TR" sz="2200" dirty="0">
              <a:solidFill>
                <a:schemeClr val="bg1"/>
              </a:solidFill>
              <a:latin typeface="Bahnschrift SemiBold" panose="020B0502040204020203" pitchFamily="34" charset="0"/>
            </a:endParaRPr>
          </a:p>
          <a:p>
            <a:pPr marL="0" indent="0">
              <a:buNone/>
            </a:pPr>
            <a:r>
              <a:rPr lang="tr-TR" sz="2200" dirty="0" err="1">
                <a:solidFill>
                  <a:schemeClr val="bg1"/>
                </a:solidFill>
                <a:latin typeface="Bahnschrift SemiBold" panose="020B0502040204020203" pitchFamily="34" charset="0"/>
              </a:rPr>
              <a:t>Position</a:t>
            </a:r>
            <a:r>
              <a:rPr lang="tr-TR" sz="2200" dirty="0">
                <a:solidFill>
                  <a:schemeClr val="bg1"/>
                </a:solidFill>
                <a:latin typeface="Bahnschrift SemiBold" panose="020B0502040204020203" pitchFamily="34" charset="0"/>
              </a:rPr>
              <a:t> </a:t>
            </a:r>
            <a:r>
              <a:rPr lang="tr-TR" sz="2200" dirty="0" err="1">
                <a:solidFill>
                  <a:schemeClr val="bg1"/>
                </a:solidFill>
                <a:latin typeface="Bahnschrift SemiBold" panose="020B0502040204020203" pitchFamily="34" charset="0"/>
              </a:rPr>
              <a:t>absolute</a:t>
            </a:r>
            <a:r>
              <a:rPr lang="tr-TR" sz="2200" dirty="0">
                <a:solidFill>
                  <a:schemeClr val="bg1"/>
                </a:solidFill>
                <a:latin typeface="Bahnschrift SemiBold" panose="020B0502040204020203" pitchFamily="34" charset="0"/>
              </a:rPr>
              <a:t>(mutlak): içinde bulunduğu elemanın 0,0 koordinatına göre konumlanır </a:t>
            </a:r>
          </a:p>
          <a:p>
            <a:pPr marL="0" indent="0">
              <a:buNone/>
            </a:pPr>
            <a:r>
              <a:rPr lang="tr-TR" sz="2200" dirty="0" err="1">
                <a:solidFill>
                  <a:schemeClr val="bg1"/>
                </a:solidFill>
                <a:latin typeface="Bahnschrift SemiBold" panose="020B0502040204020203" pitchFamily="34" charset="0"/>
              </a:rPr>
              <a:t>Relative</a:t>
            </a:r>
            <a:r>
              <a:rPr lang="tr-TR" sz="2200" dirty="0">
                <a:solidFill>
                  <a:schemeClr val="bg1"/>
                </a:solidFill>
                <a:latin typeface="Bahnschrift SemiBold" panose="020B0502040204020203" pitchFamily="34" charset="0"/>
              </a:rPr>
              <a:t> ‘e göre baskındır</a:t>
            </a: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en-US" sz="1800" dirty="0">
              <a:solidFill>
                <a:schemeClr val="bg1"/>
              </a:solidFill>
              <a:latin typeface="Bahnschrift SemiBold" panose="020B0502040204020203" pitchFamily="34" charset="0"/>
            </a:endParaRPr>
          </a:p>
        </p:txBody>
      </p:sp>
      <p:pic>
        <p:nvPicPr>
          <p:cNvPr id="6" name="Resim 5">
            <a:extLst>
              <a:ext uri="{FF2B5EF4-FFF2-40B4-BE49-F238E27FC236}">
                <a16:creationId xmlns:a16="http://schemas.microsoft.com/office/drawing/2014/main" id="{067BD6BB-A3EB-E93C-1C63-8C077D7C2590}"/>
              </a:ext>
            </a:extLst>
          </p:cNvPr>
          <p:cNvPicPr>
            <a:picLocks noChangeAspect="1"/>
          </p:cNvPicPr>
          <p:nvPr/>
        </p:nvPicPr>
        <p:blipFill rotWithShape="1">
          <a:blip r:embed="rId3"/>
          <a:srcRect t="23565" b="25076"/>
          <a:stretch/>
        </p:blipFill>
        <p:spPr>
          <a:xfrm>
            <a:off x="1029149" y="2286000"/>
            <a:ext cx="4271899" cy="3976847"/>
          </a:xfrm>
          <a:prstGeom prst="rect">
            <a:avLst/>
          </a:prstGeom>
        </p:spPr>
      </p:pic>
    </p:spTree>
    <p:extLst>
      <p:ext uri="{BB962C8B-B14F-4D97-AF65-F5344CB8AC3E}">
        <p14:creationId xmlns:p14="http://schemas.microsoft.com/office/powerpoint/2010/main" val="1615658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9344A"/>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8E173F-A0C7-86F2-E38E-8AC1948DAA06}"/>
              </a:ext>
            </a:extLst>
          </p:cNvPr>
          <p:cNvSpPr>
            <a:spLocks noGrp="1"/>
          </p:cNvSpPr>
          <p:nvPr>
            <p:ph type="title"/>
          </p:nvPr>
        </p:nvSpPr>
        <p:spPr>
          <a:xfrm>
            <a:off x="2088291" y="365125"/>
            <a:ext cx="8894805" cy="1040027"/>
          </a:xfrm>
          <a:solidFill>
            <a:srgbClr val="00C26C"/>
          </a:solidFill>
          <a:ln w="76200">
            <a:solidFill>
              <a:schemeClr val="bg1"/>
            </a:solidFill>
          </a:ln>
        </p:spPr>
        <p:txBody>
          <a:bodyPr/>
          <a:lstStyle/>
          <a:p>
            <a:r>
              <a:rPr lang="tr-TR" dirty="0">
                <a:solidFill>
                  <a:schemeClr val="bg1"/>
                </a:solidFill>
                <a:latin typeface="Adobe Fan Heiti Std B" panose="020B0700000000000000" pitchFamily="34" charset="-128"/>
                <a:ea typeface="Adobe Fan Heiti Std B" panose="020B0700000000000000" pitchFamily="34" charset="-128"/>
              </a:rPr>
              <a:t># 2.hafta Ödev1</a:t>
            </a:r>
          </a:p>
        </p:txBody>
      </p:sp>
      <p:pic>
        <p:nvPicPr>
          <p:cNvPr id="4" name="Resim 3">
            <a:extLst>
              <a:ext uri="{FF2B5EF4-FFF2-40B4-BE49-F238E27FC236}">
                <a16:creationId xmlns:a16="http://schemas.microsoft.com/office/drawing/2014/main" id="{06B69462-DC45-9F96-E523-2D80869D34E1}"/>
              </a:ext>
            </a:extLst>
          </p:cNvPr>
          <p:cNvPicPr>
            <a:picLocks noChangeAspect="1"/>
          </p:cNvPicPr>
          <p:nvPr/>
        </p:nvPicPr>
        <p:blipFill>
          <a:blip r:embed="rId2"/>
          <a:stretch>
            <a:fillRect/>
          </a:stretch>
        </p:blipFill>
        <p:spPr>
          <a:xfrm>
            <a:off x="838200" y="365125"/>
            <a:ext cx="1040027" cy="10400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İçerik Yer Tutucusu 2">
            <a:extLst>
              <a:ext uri="{FF2B5EF4-FFF2-40B4-BE49-F238E27FC236}">
                <a16:creationId xmlns:a16="http://schemas.microsoft.com/office/drawing/2014/main" id="{0167A820-179F-E710-798B-F26EED585CC0}"/>
              </a:ext>
            </a:extLst>
          </p:cNvPr>
          <p:cNvSpPr>
            <a:spLocks noGrp="1"/>
          </p:cNvSpPr>
          <p:nvPr>
            <p:ph idx="1"/>
          </p:nvPr>
        </p:nvSpPr>
        <p:spPr>
          <a:xfrm>
            <a:off x="838199" y="1553777"/>
            <a:ext cx="10144897" cy="4735812"/>
          </a:xfrm>
        </p:spPr>
        <p:txBody>
          <a:bodyPr numCol="2" spcCol="360000">
            <a:normAutofit/>
          </a:bodyPr>
          <a:lstStyle/>
          <a:p>
            <a:pPr marL="0" indent="0">
              <a:buNone/>
            </a:pPr>
            <a:r>
              <a:rPr lang="tr-TR" sz="2400" b="1" u="sng" dirty="0" err="1">
                <a:solidFill>
                  <a:schemeClr val="bg1"/>
                </a:solidFill>
                <a:latin typeface="Bahnschrift SemiBold" panose="020B0502040204020203" pitchFamily="34" charset="0"/>
              </a:rPr>
              <a:t>Bootstrap</a:t>
            </a:r>
            <a:r>
              <a:rPr lang="tr-TR" sz="2400" b="1" u="sng" dirty="0">
                <a:solidFill>
                  <a:schemeClr val="bg1"/>
                </a:solidFill>
                <a:latin typeface="Bahnschrift SemiBold" panose="020B0502040204020203" pitchFamily="34" charset="0"/>
              </a:rPr>
              <a:t>: </a:t>
            </a:r>
            <a:r>
              <a:rPr lang="tr-TR" sz="2400" b="1" u="sng" dirty="0" err="1">
                <a:solidFill>
                  <a:schemeClr val="bg1"/>
                </a:solidFill>
                <a:latin typeface="Bahnschrift SemiBold" panose="020B0502040204020203" pitchFamily="34" charset="0"/>
              </a:rPr>
              <a:t>integrity</a:t>
            </a:r>
            <a:r>
              <a:rPr lang="tr-TR" sz="2400" b="1" u="sng" dirty="0">
                <a:solidFill>
                  <a:schemeClr val="bg1"/>
                </a:solidFill>
                <a:latin typeface="Bahnschrift SemiBold" panose="020B0502040204020203" pitchFamily="34" charset="0"/>
              </a:rPr>
              <a:t> ve </a:t>
            </a:r>
            <a:r>
              <a:rPr lang="tr-TR" sz="2400" b="1" u="sng" dirty="0" err="1">
                <a:solidFill>
                  <a:schemeClr val="bg1"/>
                </a:solidFill>
                <a:latin typeface="Bahnschrift SemiBold" panose="020B0502040204020203" pitchFamily="34" charset="0"/>
              </a:rPr>
              <a:t>crossorigin</a:t>
            </a:r>
            <a:r>
              <a:rPr lang="tr-TR" sz="2400" b="1" u="sng" dirty="0">
                <a:solidFill>
                  <a:schemeClr val="bg1"/>
                </a:solidFill>
                <a:latin typeface="Bahnschrift SemiBold" panose="020B0502040204020203" pitchFamily="34" charset="0"/>
              </a:rPr>
              <a:t> Nedir?</a:t>
            </a:r>
          </a:p>
          <a:p>
            <a:pPr marL="0" indent="0">
              <a:buNone/>
            </a:pPr>
            <a:r>
              <a:rPr lang="tr-TR" sz="2000" b="1" u="sng" dirty="0" err="1">
                <a:solidFill>
                  <a:schemeClr val="bg1"/>
                </a:solidFill>
                <a:latin typeface="Bahnschrift SemiBold" panose="020B0502040204020203" pitchFamily="34" charset="0"/>
              </a:rPr>
              <a:t>İntegrity</a:t>
            </a:r>
            <a:r>
              <a:rPr lang="tr-TR" sz="2000" b="1" u="sng" dirty="0">
                <a:solidFill>
                  <a:schemeClr val="bg1"/>
                </a:solidFill>
                <a:latin typeface="Bahnschrift SemiBold" panose="020B0502040204020203" pitchFamily="34" charset="0"/>
              </a:rPr>
              <a:t>(Bütünlük)</a:t>
            </a:r>
          </a:p>
          <a:p>
            <a:pPr marL="0" indent="0">
              <a:buNone/>
            </a:pPr>
            <a:r>
              <a:rPr lang="tr-TR" sz="2000" b="1" dirty="0">
                <a:solidFill>
                  <a:schemeClr val="bg1"/>
                </a:solidFill>
                <a:latin typeface="Bahnschrift SemiBold" panose="020B0502040204020203" pitchFamily="34" charset="0"/>
              </a:rPr>
              <a:t>Bütünlük </a:t>
            </a:r>
            <a:r>
              <a:rPr lang="tr-TR" sz="2000" b="1" dirty="0" err="1">
                <a:solidFill>
                  <a:schemeClr val="bg1"/>
                </a:solidFill>
                <a:latin typeface="Bahnschrift SemiBold" panose="020B0502040204020203" pitchFamily="34" charset="0"/>
              </a:rPr>
              <a:t>cdn</a:t>
            </a:r>
            <a:r>
              <a:rPr lang="tr-TR" sz="2000" b="1" dirty="0">
                <a:solidFill>
                  <a:schemeClr val="bg1"/>
                </a:solidFill>
                <a:latin typeface="Bahnschrift SemiBold" panose="020B0502040204020203" pitchFamily="34" charset="0"/>
              </a:rPr>
              <a:t> kaynağına istek yapılırken yollanan </a:t>
            </a:r>
            <a:r>
              <a:rPr lang="tr-TR" sz="2000" b="1" dirty="0" err="1">
                <a:solidFill>
                  <a:schemeClr val="bg1"/>
                </a:solidFill>
                <a:latin typeface="Bahnschrift SemiBold" panose="020B0502040204020203" pitchFamily="34" charset="0"/>
              </a:rPr>
              <a:t>hash</a:t>
            </a:r>
            <a:r>
              <a:rPr lang="tr-TR" sz="2000" b="1" dirty="0">
                <a:solidFill>
                  <a:schemeClr val="bg1"/>
                </a:solidFill>
                <a:latin typeface="Bahnschrift SemiBold" panose="020B0502040204020203" pitchFamily="34" charset="0"/>
              </a:rPr>
              <a:t> kodunun içerdiği bilgilerin sunucu tarafında kıyaslanarak doğru veri eşleşmesi durumunda cevap </a:t>
            </a:r>
            <a:r>
              <a:rPr lang="tr-TR" sz="2000" b="1" dirty="0" err="1">
                <a:solidFill>
                  <a:schemeClr val="bg1"/>
                </a:solidFill>
                <a:latin typeface="Bahnschrift SemiBold" panose="020B0502040204020203" pitchFamily="34" charset="0"/>
              </a:rPr>
              <a:t>dödürülmesini</a:t>
            </a:r>
            <a:r>
              <a:rPr lang="tr-TR" sz="2000" b="1" dirty="0">
                <a:solidFill>
                  <a:schemeClr val="bg1"/>
                </a:solidFill>
                <a:latin typeface="Bahnschrift SemiBold" panose="020B0502040204020203" pitchFamily="34" charset="0"/>
              </a:rPr>
              <a:t> sağlanması durumudur.</a:t>
            </a:r>
          </a:p>
          <a:p>
            <a:pPr marL="0" indent="0">
              <a:buNone/>
            </a:pPr>
            <a:r>
              <a:rPr lang="tr-TR" sz="2000" b="1" dirty="0">
                <a:solidFill>
                  <a:schemeClr val="bg1"/>
                </a:solidFill>
                <a:latin typeface="Bahnschrift SemiBold" panose="020B0502040204020203" pitchFamily="34" charset="0"/>
              </a:rPr>
              <a:t>İstenen veri için bir sağlama yapılır. Eğer sağlama eşleşmez ise kötücül saldırılardan </a:t>
            </a:r>
            <a:r>
              <a:rPr lang="tr-TR" sz="2000" b="1" dirty="0" err="1">
                <a:solidFill>
                  <a:schemeClr val="bg1"/>
                </a:solidFill>
                <a:latin typeface="Bahnschrift SemiBold" panose="020B0502040204020203" pitchFamily="34" charset="0"/>
              </a:rPr>
              <a:t>bootstrap</a:t>
            </a:r>
            <a:r>
              <a:rPr lang="tr-TR" sz="2000" b="1" dirty="0">
                <a:solidFill>
                  <a:schemeClr val="bg1"/>
                </a:solidFill>
                <a:latin typeface="Bahnschrift SemiBold" panose="020B0502040204020203" pitchFamily="34" charset="0"/>
              </a:rPr>
              <a:t> kodu korunmuş olur.</a:t>
            </a:r>
          </a:p>
          <a:p>
            <a:pPr marL="0" indent="0">
              <a:buNone/>
            </a:pPr>
            <a:r>
              <a:rPr lang="tr-TR" sz="2000" b="1" dirty="0">
                <a:solidFill>
                  <a:schemeClr val="bg1"/>
                </a:solidFill>
                <a:latin typeface="Bahnschrift SemiBold" panose="020B0502040204020203" pitchFamily="34" charset="0"/>
              </a:rPr>
              <a:t>		</a:t>
            </a:r>
          </a:p>
          <a:p>
            <a:pPr marL="0" indent="0">
              <a:buNone/>
            </a:pPr>
            <a:endParaRPr lang="tr-TR" sz="2000" b="1" dirty="0">
              <a:solidFill>
                <a:schemeClr val="bg1"/>
              </a:solidFill>
              <a:latin typeface="Bahnschrift SemiBold" panose="020B0502040204020203" pitchFamily="34" charset="0"/>
            </a:endParaRPr>
          </a:p>
          <a:p>
            <a:pPr marL="0" indent="0">
              <a:buNone/>
            </a:pPr>
            <a:r>
              <a:rPr lang="tr-TR" sz="2000" b="1" dirty="0" err="1">
                <a:solidFill>
                  <a:schemeClr val="bg1"/>
                </a:solidFill>
                <a:latin typeface="Bahnschrift SemiBold" panose="020B0502040204020203" pitchFamily="34" charset="0"/>
              </a:rPr>
              <a:t>Crossorigin</a:t>
            </a:r>
            <a:r>
              <a:rPr lang="tr-TR" sz="2000" b="1" dirty="0">
                <a:solidFill>
                  <a:schemeClr val="bg1"/>
                </a:solidFill>
                <a:latin typeface="Bahnschrift SemiBold" panose="020B0502040204020203" pitchFamily="34" charset="0"/>
              </a:rPr>
              <a:t>(Çapraz kaynak)</a:t>
            </a:r>
          </a:p>
          <a:p>
            <a:pPr marL="0" indent="0">
              <a:buNone/>
            </a:pPr>
            <a:r>
              <a:rPr lang="tr-TR" sz="1800" dirty="0">
                <a:solidFill>
                  <a:schemeClr val="bg1"/>
                </a:solidFill>
                <a:latin typeface="Bahnschrift SemiBold" panose="020B0502040204020203" pitchFamily="34" charset="0"/>
                <a:cs typeface="Arial" panose="020B0604020202020204" pitchFamily="34" charset="0"/>
              </a:rPr>
              <a:t>Web sayfaları internetteki birçok </a:t>
            </a:r>
            <a:r>
              <a:rPr lang="tr-TR" sz="1800" dirty="0" err="1">
                <a:solidFill>
                  <a:schemeClr val="bg1"/>
                </a:solidFill>
                <a:latin typeface="Bahnschrift SemiBold" panose="020B0502040204020203" pitchFamily="34" charset="0"/>
                <a:cs typeface="Arial" panose="020B0604020202020204" pitchFamily="34" charset="0"/>
              </a:rPr>
              <a:t>kanağa</a:t>
            </a:r>
            <a:r>
              <a:rPr lang="tr-TR" sz="1800" dirty="0">
                <a:solidFill>
                  <a:schemeClr val="bg1"/>
                </a:solidFill>
                <a:latin typeface="Bahnschrift SemiBold" panose="020B0502040204020203" pitchFamily="34" charset="0"/>
                <a:cs typeface="Arial" panose="020B0604020202020204" pitchFamily="34" charset="0"/>
              </a:rPr>
              <a:t> istek yapar bu istekler http CORS olarak adlandırılır. Bu isteklerin yapıldığı kaynaklar kimlik doğrulaması yapabilir bu doğrulama için tarayıcı arka planda kimlik tanımlayıcı taşır bu tanımlayıcı çapraz kaynak olarak bizim istek yaptığımız site bilgilerini de beraberinde gönderir. Bu istekler iki durumda incelenir</a:t>
            </a:r>
          </a:p>
          <a:p>
            <a:pPr marL="0" indent="0">
              <a:buNone/>
            </a:pPr>
            <a:r>
              <a:rPr lang="tr-TR" sz="1800" dirty="0">
                <a:solidFill>
                  <a:schemeClr val="bg1"/>
                </a:solidFill>
                <a:latin typeface="Bahnschrift SemiBold" panose="020B0502040204020203" pitchFamily="34" charset="0"/>
                <a:cs typeface="Arial" panose="020B0604020202020204" pitchFamily="34" charset="0"/>
              </a:rPr>
              <a:t>anonim - Bir çapraz kaynak isteği gerçekleştirilir. Kimlik bilgileri gönderilmez</a:t>
            </a:r>
          </a:p>
          <a:p>
            <a:pPr marL="0" indent="0">
              <a:buNone/>
            </a:pPr>
            <a:r>
              <a:rPr lang="tr-TR" sz="1800" dirty="0" err="1">
                <a:solidFill>
                  <a:schemeClr val="bg1"/>
                </a:solidFill>
                <a:latin typeface="Bahnschrift SemiBold" panose="020B0502040204020203" pitchFamily="34" charset="0"/>
                <a:cs typeface="Arial" panose="020B0604020202020204" pitchFamily="34" charset="0"/>
              </a:rPr>
              <a:t>use-credentials</a:t>
            </a:r>
            <a:r>
              <a:rPr lang="tr-TR" sz="1800" dirty="0">
                <a:solidFill>
                  <a:schemeClr val="bg1"/>
                </a:solidFill>
                <a:latin typeface="Bahnschrift SemiBold" panose="020B0502040204020203" pitchFamily="34" charset="0"/>
                <a:cs typeface="Arial" panose="020B0604020202020204" pitchFamily="34" charset="0"/>
              </a:rPr>
              <a:t> - Bir çapraz kaynak isteği gerçekleştirilir. Kimlik bilgileri gönderilir (ör. tanımlama bilgisi, sertifika, HTTP Temel kimlik doğrulaması)</a:t>
            </a:r>
          </a:p>
          <a:p>
            <a:pPr marL="0" indent="0">
              <a:buNone/>
            </a:pPr>
            <a:endParaRPr lang="tr-TR" sz="1800" dirty="0">
              <a:solidFill>
                <a:schemeClr val="bg1"/>
              </a:solidFill>
              <a:latin typeface="Bahnschrift SemiBold" panose="020B0502040204020203" pitchFamily="34" charset="0"/>
              <a:cs typeface="Arial" panose="020B0604020202020204" pitchFamily="34" charset="0"/>
            </a:endParaRPr>
          </a:p>
          <a:p>
            <a:pPr marL="0" indent="0">
              <a:buNone/>
            </a:pPr>
            <a:endParaRPr lang="tr-TR" sz="1800" dirty="0">
              <a:solidFill>
                <a:schemeClr val="bg1"/>
              </a:solidFill>
              <a:latin typeface="Bahnschrift SemiBold" panose="020B0502040204020203" pitchFamily="34" charset="0"/>
              <a:cs typeface="Arial" panose="020B0604020202020204" pitchFamily="34" charset="0"/>
            </a:endParaRPr>
          </a:p>
        </p:txBody>
      </p:sp>
    </p:spTree>
    <p:extLst>
      <p:ext uri="{BB962C8B-B14F-4D97-AF65-F5344CB8AC3E}">
        <p14:creationId xmlns:p14="http://schemas.microsoft.com/office/powerpoint/2010/main" val="273523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9344A"/>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8E173F-A0C7-86F2-E38E-8AC1948DAA06}"/>
              </a:ext>
            </a:extLst>
          </p:cNvPr>
          <p:cNvSpPr>
            <a:spLocks noGrp="1"/>
          </p:cNvSpPr>
          <p:nvPr>
            <p:ph type="title"/>
          </p:nvPr>
        </p:nvSpPr>
        <p:spPr>
          <a:xfrm>
            <a:off x="2088291" y="365125"/>
            <a:ext cx="8894805" cy="1040027"/>
          </a:xfrm>
          <a:solidFill>
            <a:srgbClr val="00C26C"/>
          </a:solidFill>
          <a:ln w="76200">
            <a:solidFill>
              <a:schemeClr val="bg1"/>
            </a:solidFill>
          </a:ln>
        </p:spPr>
        <p:txBody>
          <a:bodyPr/>
          <a:lstStyle/>
          <a:p>
            <a:r>
              <a:rPr lang="tr-TR" dirty="0">
                <a:solidFill>
                  <a:schemeClr val="bg1"/>
                </a:solidFill>
                <a:latin typeface="Adobe Fan Heiti Std B" panose="020B0700000000000000" pitchFamily="34" charset="-128"/>
                <a:ea typeface="Adobe Fan Heiti Std B" panose="020B0700000000000000" pitchFamily="34" charset="-128"/>
              </a:rPr>
              <a:t># 2.hafta Ödev1</a:t>
            </a:r>
          </a:p>
        </p:txBody>
      </p:sp>
      <p:pic>
        <p:nvPicPr>
          <p:cNvPr id="4" name="Resim 3">
            <a:extLst>
              <a:ext uri="{FF2B5EF4-FFF2-40B4-BE49-F238E27FC236}">
                <a16:creationId xmlns:a16="http://schemas.microsoft.com/office/drawing/2014/main" id="{06B69462-DC45-9F96-E523-2D80869D34E1}"/>
              </a:ext>
            </a:extLst>
          </p:cNvPr>
          <p:cNvPicPr>
            <a:picLocks noChangeAspect="1"/>
          </p:cNvPicPr>
          <p:nvPr/>
        </p:nvPicPr>
        <p:blipFill>
          <a:blip r:embed="rId2"/>
          <a:stretch>
            <a:fillRect/>
          </a:stretch>
        </p:blipFill>
        <p:spPr>
          <a:xfrm>
            <a:off x="838200" y="365125"/>
            <a:ext cx="1040027" cy="10400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İçerik Yer Tutucusu 2">
            <a:extLst>
              <a:ext uri="{FF2B5EF4-FFF2-40B4-BE49-F238E27FC236}">
                <a16:creationId xmlns:a16="http://schemas.microsoft.com/office/drawing/2014/main" id="{0167A820-179F-E710-798B-F26EED585CC0}"/>
              </a:ext>
            </a:extLst>
          </p:cNvPr>
          <p:cNvSpPr>
            <a:spLocks noGrp="1"/>
          </p:cNvSpPr>
          <p:nvPr>
            <p:ph idx="1"/>
          </p:nvPr>
        </p:nvSpPr>
        <p:spPr>
          <a:xfrm>
            <a:off x="838199" y="1553777"/>
            <a:ext cx="10144897" cy="4735812"/>
          </a:xfrm>
        </p:spPr>
        <p:txBody>
          <a:bodyPr numCol="2" spcCol="360000">
            <a:normAutofit/>
          </a:bodyPr>
          <a:lstStyle/>
          <a:p>
            <a:pPr marL="0" indent="0">
              <a:buNone/>
            </a:pPr>
            <a:r>
              <a:rPr lang="tr-TR" sz="1800" dirty="0">
                <a:solidFill>
                  <a:schemeClr val="bg1"/>
                </a:solidFill>
                <a:latin typeface="Bahnschrift SemiBold" panose="020B0502040204020203" pitchFamily="34" charset="0"/>
                <a:cs typeface="Arial" panose="020B0604020202020204" pitchFamily="34" charset="0"/>
              </a:rPr>
              <a:t>Eğer </a:t>
            </a:r>
            <a:r>
              <a:rPr lang="tr-TR" sz="1800" dirty="0" err="1">
                <a:solidFill>
                  <a:schemeClr val="bg1"/>
                </a:solidFill>
                <a:latin typeface="Bahnschrift SemiBold" panose="020B0502040204020203" pitchFamily="34" charset="0"/>
                <a:cs typeface="Arial" panose="020B0604020202020204" pitchFamily="34" charset="0"/>
              </a:rPr>
              <a:t>use-credentials</a:t>
            </a:r>
            <a:r>
              <a:rPr lang="tr-TR" sz="1800" dirty="0">
                <a:solidFill>
                  <a:schemeClr val="bg1"/>
                </a:solidFill>
                <a:latin typeface="Bahnschrift SemiBold" panose="020B0502040204020203" pitchFamily="34" charset="0"/>
                <a:cs typeface="Arial" panose="020B0604020202020204" pitchFamily="34" charset="0"/>
              </a:rPr>
              <a:t> isteği hatalı tanımlanmışsa istek yapılan kaynak isteği reddetme imkanı bulunur</a:t>
            </a:r>
          </a:p>
          <a:p>
            <a:pPr marL="0" indent="0">
              <a:buNone/>
            </a:pPr>
            <a:endParaRPr lang="tr-TR" sz="1800" dirty="0">
              <a:solidFill>
                <a:schemeClr val="bg1"/>
              </a:solidFill>
              <a:latin typeface="Bahnschrift SemiBold" panose="020B0502040204020203" pitchFamily="34" charset="0"/>
              <a:cs typeface="Arial" panose="020B0604020202020204" pitchFamily="34" charset="0"/>
            </a:endParaRPr>
          </a:p>
          <a:p>
            <a:pPr marL="0" indent="0">
              <a:buNone/>
            </a:pPr>
            <a:r>
              <a:rPr lang="tr-TR" sz="1800" dirty="0">
                <a:solidFill>
                  <a:schemeClr val="bg1"/>
                </a:solidFill>
                <a:latin typeface="Bahnschrift SemiBold" panose="020B0502040204020203" pitchFamily="34" charset="0"/>
                <a:cs typeface="Arial" panose="020B0604020202020204" pitchFamily="34" charset="0"/>
              </a:rPr>
              <a:t>Anonim bir istek yapılırsa da daha önceden tanımlanmış kısıtlı erişim imkanına sahip oluruz.</a:t>
            </a:r>
          </a:p>
          <a:p>
            <a:pPr marL="0" indent="0">
              <a:buNone/>
            </a:pPr>
            <a:endParaRPr lang="tr-TR" sz="1800" dirty="0">
              <a:solidFill>
                <a:schemeClr val="bg1"/>
              </a:solidFill>
              <a:latin typeface="Bahnschrift SemiBold" panose="020B0502040204020203" pitchFamily="34" charset="0"/>
              <a:cs typeface="Arial" panose="020B0604020202020204" pitchFamily="34" charset="0"/>
            </a:endParaRPr>
          </a:p>
          <a:p>
            <a:pPr marL="0" indent="0">
              <a:buNone/>
            </a:pPr>
            <a:r>
              <a:rPr lang="tr-TR" sz="1800" dirty="0" err="1">
                <a:solidFill>
                  <a:schemeClr val="bg1"/>
                </a:solidFill>
                <a:latin typeface="Bahnschrift SemiBold" panose="020B0502040204020203" pitchFamily="34" charset="0"/>
                <a:cs typeface="Arial" panose="020B0604020202020204" pitchFamily="34" charset="0"/>
              </a:rPr>
              <a:t>Scroll</a:t>
            </a:r>
            <a:r>
              <a:rPr lang="tr-TR" sz="1800" dirty="0">
                <a:solidFill>
                  <a:schemeClr val="bg1"/>
                </a:solidFill>
                <a:latin typeface="Bahnschrift SemiBold" panose="020B0502040204020203" pitchFamily="34" charset="0"/>
                <a:cs typeface="Arial" panose="020B0604020202020204" pitchFamily="34" charset="0"/>
              </a:rPr>
              <a:t> </a:t>
            </a:r>
            <a:r>
              <a:rPr lang="tr-TR" sz="1800" dirty="0" err="1">
                <a:solidFill>
                  <a:schemeClr val="bg1"/>
                </a:solidFill>
                <a:latin typeface="Bahnschrift SemiBold" panose="020B0502040204020203" pitchFamily="34" charset="0"/>
                <a:cs typeface="Arial" panose="020B0604020202020204" pitchFamily="34" charset="0"/>
              </a:rPr>
              <a:t>spy</a:t>
            </a:r>
            <a:r>
              <a:rPr lang="tr-TR" sz="1800" dirty="0">
                <a:solidFill>
                  <a:schemeClr val="bg1"/>
                </a:solidFill>
                <a:latin typeface="Bahnschrift SemiBold" panose="020B0502040204020203" pitchFamily="34" charset="0"/>
                <a:cs typeface="Arial" panose="020B0604020202020204" pitchFamily="34" charset="0"/>
              </a:rPr>
              <a:t> örneği 2.hafta 2.</a:t>
            </a:r>
            <a:r>
              <a:rPr lang="tr-TR" sz="1800">
                <a:solidFill>
                  <a:schemeClr val="bg1"/>
                </a:solidFill>
                <a:latin typeface="Bahnschrift SemiBold" panose="020B0502040204020203" pitchFamily="34" charset="0"/>
                <a:cs typeface="Arial" panose="020B0604020202020204" pitchFamily="34" charset="0"/>
              </a:rPr>
              <a:t>ders klasöründe</a:t>
            </a:r>
            <a:endParaRPr lang="tr-TR" sz="1800" dirty="0">
              <a:solidFill>
                <a:schemeClr val="bg1"/>
              </a:solidFill>
              <a:latin typeface="Bahnschrift SemiBold" panose="020B0502040204020203" pitchFamily="34" charset="0"/>
              <a:cs typeface="Arial" panose="020B0604020202020204" pitchFamily="34" charset="0"/>
            </a:endParaRPr>
          </a:p>
          <a:p>
            <a:pPr marL="0" indent="0">
              <a:buNone/>
            </a:pPr>
            <a:endParaRPr lang="tr-TR" sz="1800" dirty="0">
              <a:solidFill>
                <a:schemeClr val="bg1"/>
              </a:solidFill>
              <a:latin typeface="Bahnschrift SemiBold" panose="020B0502040204020203" pitchFamily="34" charset="0"/>
              <a:cs typeface="Arial" panose="020B0604020202020204" pitchFamily="34" charset="0"/>
            </a:endParaRPr>
          </a:p>
          <a:p>
            <a:pPr marL="0" indent="0">
              <a:buNone/>
            </a:pPr>
            <a:endParaRPr lang="tr-TR" sz="1800" dirty="0">
              <a:solidFill>
                <a:schemeClr val="bg1"/>
              </a:solidFill>
              <a:latin typeface="Bahnschrift SemiBold" panose="020B0502040204020203" pitchFamily="34" charset="0"/>
              <a:cs typeface="Arial" panose="020B0604020202020204" pitchFamily="34" charset="0"/>
            </a:endParaRPr>
          </a:p>
        </p:txBody>
      </p:sp>
    </p:spTree>
    <p:extLst>
      <p:ext uri="{BB962C8B-B14F-4D97-AF65-F5344CB8AC3E}">
        <p14:creationId xmlns:p14="http://schemas.microsoft.com/office/powerpoint/2010/main" val="2311138658"/>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624</Words>
  <Application>Microsoft Office PowerPoint</Application>
  <PresentationFormat>Geniş ekran</PresentationFormat>
  <Paragraphs>88</Paragraphs>
  <Slides>7</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7</vt:i4>
      </vt:variant>
    </vt:vector>
  </HeadingPairs>
  <TitlesOfParts>
    <vt:vector size="13" baseType="lpstr">
      <vt:lpstr>Adobe Fan Heiti Std B</vt:lpstr>
      <vt:lpstr>Arial</vt:lpstr>
      <vt:lpstr>Bahnschrift SemiBold</vt:lpstr>
      <vt:lpstr>Calibri</vt:lpstr>
      <vt:lpstr>Calibri Light</vt:lpstr>
      <vt:lpstr>Office Teması</vt:lpstr>
      <vt:lpstr>TechCareer</vt:lpstr>
      <vt:lpstr># 1.hafta Ödev1</vt:lpstr>
      <vt:lpstr># 1.hafta Ödev1</vt:lpstr>
      <vt:lpstr># 2.hafta Ödev1</vt:lpstr>
      <vt:lpstr># 2.hafta Ödev1</vt:lpstr>
      <vt:lpstr># 2.hafta Ödev1</vt:lpstr>
      <vt:lpstr># 2.hafta Ödev1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TechCareer</dc:title>
  <dc:creator>Hami Berkay Aktaş</dc:creator>
  <cp:lastModifiedBy>Hami Berkay Aktaş</cp:lastModifiedBy>
  <cp:revision>4</cp:revision>
  <dcterms:created xsi:type="dcterms:W3CDTF">2022-05-25T10:55:10Z</dcterms:created>
  <dcterms:modified xsi:type="dcterms:W3CDTF">2022-05-29T11:16:10Z</dcterms:modified>
</cp:coreProperties>
</file>