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 id="{B8AE0747-BC82-4301-9C71-FE7D84A330BA}">
          <p14:sldIdLst>
            <p14:sldId id="256"/>
            <p14:sldId id="258"/>
            <p14:sldId id="259"/>
          </p14:sldIdLst>
        </p14:section>
        <p14:section name="2. Ödev" id="{6E2A246F-5DC0-4569-BC84-FA232A370D60}">
          <p14:sldIdLst>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3"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1682-46FB-4DC1-B803-0211A56AA803}" type="datetimeFigureOut">
              <a:rPr lang="tr-TR" smtClean="0"/>
              <a:t>3.06.2022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8A1EE-7F8B-457B-AF7E-B80B4B5CD929}" type="slidenum">
              <a:rPr lang="tr-TR" smtClean="0"/>
              <a:t>‹#›</a:t>
            </a:fld>
            <a:endParaRPr lang="tr-TR"/>
          </a:p>
        </p:txBody>
      </p:sp>
    </p:spTree>
    <p:extLst>
      <p:ext uri="{BB962C8B-B14F-4D97-AF65-F5344CB8AC3E}">
        <p14:creationId xmlns:p14="http://schemas.microsoft.com/office/powerpoint/2010/main" val="293739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F28A1EE-7F8B-457B-AF7E-B80B4B5CD929}" type="slidenum">
              <a:rPr lang="tr-TR" smtClean="0"/>
              <a:t>5</a:t>
            </a:fld>
            <a:endParaRPr lang="tr-TR"/>
          </a:p>
        </p:txBody>
      </p:sp>
    </p:spTree>
    <p:extLst>
      <p:ext uri="{BB962C8B-B14F-4D97-AF65-F5344CB8AC3E}">
        <p14:creationId xmlns:p14="http://schemas.microsoft.com/office/powerpoint/2010/main" val="276508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55047-94B0-CD37-FAD2-1613521B738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867A9A1-4AA4-94BE-F9C1-ECE20285C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A7AD53D-3FCA-27EC-B5F6-A33CDD87D00D}"/>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1A663449-D353-4277-C69A-CD2AEA7509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66ED63-F227-618E-D35A-F13707DE7723}"/>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13879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C163CD-8BF2-B5EF-55F9-3F0D310C551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72AB2C0-526B-0E8F-D94B-97DDA3A57F0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81F4306-3289-39CD-E7E5-0AD142FAA12E}"/>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B2DD68C2-9F09-7563-B3E4-47FDCA27C4D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2E2480-112A-2662-B063-55CE26E7926F}"/>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28668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DA76AE8-C8CD-1977-2F98-D0FB485F88A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7F03DAE-5582-7C38-7793-F9369F8C4E4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F777BA-9A25-F15D-1525-65337E92E185}"/>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42CA2A56-A063-3BB5-5578-0D62A5B444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60BECB2-E4A0-1E64-D00F-B0580A0E16AE}"/>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121928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DDE8E-C1B9-0917-0687-E19A3B5247F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436653-7838-2726-E0D0-B7748A8A39B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F75380-CC73-18CB-4151-F51582BFE523}"/>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69B96778-3BC4-C393-2376-E1C8C13A4B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481256-9F6E-C176-3328-E2C622840421}"/>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170517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C92E6D-DC65-2B5A-9789-2F371ED96E9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E9ED441-4CE7-7956-6760-2AB52970E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F2F8D8F-DDEA-4DE9-D4C2-37A8B7DABFAB}"/>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F4425BC0-E634-F2C1-9F50-B4FA227D9ED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068A2F-0CA5-B805-BD78-A1BD13E37CB7}"/>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366946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D7C80-01CA-222B-13A2-D7CE3F44234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01A6733-244B-C88A-5EC6-8B98F9716A9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B06E00F-FE41-3B60-56CB-3D1AE8B51E1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DD02D29-4C20-57E8-273D-3C580AC0B275}"/>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6" name="Alt Bilgi Yer Tutucusu 5">
            <a:extLst>
              <a:ext uri="{FF2B5EF4-FFF2-40B4-BE49-F238E27FC236}">
                <a16:creationId xmlns:a16="http://schemas.microsoft.com/office/drawing/2014/main" id="{F99251AF-B021-04FD-B836-272221B82D1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0410797-90F8-D532-192E-1890DE4B1221}"/>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194880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4E6C32-0598-7716-590C-D42E48FBEBD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E0F6730-F9CC-1CBD-E502-9365412C7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D72A0A2-DD8F-31AA-CC55-64B8F70FA22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3FB4639-5E11-55D9-450C-FAC3CA9EA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0EB023F-E84B-4DB4-9AEA-423DCC507C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556B5A9-E0F3-CDD0-F0ED-1139621C209C}"/>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8" name="Alt Bilgi Yer Tutucusu 7">
            <a:extLst>
              <a:ext uri="{FF2B5EF4-FFF2-40B4-BE49-F238E27FC236}">
                <a16:creationId xmlns:a16="http://schemas.microsoft.com/office/drawing/2014/main" id="{EA532F73-71A1-2A68-6555-97DCC9781C1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BA5D8B3-6205-CF07-88A0-7035C5F5A4B5}"/>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237652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3F28BA-22A4-2D9B-D110-8506C1109C6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9865613-A763-BA03-9172-7F9AFE980B4A}"/>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4" name="Alt Bilgi Yer Tutucusu 3">
            <a:extLst>
              <a:ext uri="{FF2B5EF4-FFF2-40B4-BE49-F238E27FC236}">
                <a16:creationId xmlns:a16="http://schemas.microsoft.com/office/drawing/2014/main" id="{C4D503CB-0C9B-C889-6141-BCF5E67A4C6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500601C-A7C8-EECE-E5C5-BE1FE860B418}"/>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80024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DB3DB61-108F-B532-AD13-B2890F0EB5DF}"/>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3" name="Alt Bilgi Yer Tutucusu 2">
            <a:extLst>
              <a:ext uri="{FF2B5EF4-FFF2-40B4-BE49-F238E27FC236}">
                <a16:creationId xmlns:a16="http://schemas.microsoft.com/office/drawing/2014/main" id="{08837CFA-648E-1B04-7C1A-53379D0A839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74A0EF0-FB05-FEDE-8667-B3D096C1A28E}"/>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298352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3BDB22-4600-39AD-739F-B75DE047187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F0FB7FB-B21F-D4A9-153A-16EFFDFE4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76F6627-6A78-E1BB-1B30-67CDB87D1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2849D1E-7097-4B40-41FF-3CC16128CA7F}"/>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6" name="Alt Bilgi Yer Tutucusu 5">
            <a:extLst>
              <a:ext uri="{FF2B5EF4-FFF2-40B4-BE49-F238E27FC236}">
                <a16:creationId xmlns:a16="http://schemas.microsoft.com/office/drawing/2014/main" id="{260002E6-80CC-051F-BD34-00A2202B4A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7DF4B1C-1E58-0AA0-1582-2953896A9E2F}"/>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90651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15D8CE-E9C1-FF3E-EEB4-C99D7151B21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D2873D6-6AE2-E5E7-DF03-38750DF1D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154AFBD-6FCD-178A-256F-BE9BA8F3C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875B971-5E85-FA70-017D-F5F2EB3988EA}"/>
              </a:ext>
            </a:extLst>
          </p:cNvPr>
          <p:cNvSpPr>
            <a:spLocks noGrp="1"/>
          </p:cNvSpPr>
          <p:nvPr>
            <p:ph type="dt" sz="half" idx="10"/>
          </p:nvPr>
        </p:nvSpPr>
        <p:spPr/>
        <p:txBody>
          <a:bodyPr/>
          <a:lstStyle/>
          <a:p>
            <a:fld id="{5910493F-5ECB-4AA1-A951-8BADA2814A93}" type="datetimeFigureOut">
              <a:rPr lang="tr-TR" smtClean="0"/>
              <a:t>3.06.2022</a:t>
            </a:fld>
            <a:endParaRPr lang="tr-TR"/>
          </a:p>
        </p:txBody>
      </p:sp>
      <p:sp>
        <p:nvSpPr>
          <p:cNvPr id="6" name="Alt Bilgi Yer Tutucusu 5">
            <a:extLst>
              <a:ext uri="{FF2B5EF4-FFF2-40B4-BE49-F238E27FC236}">
                <a16:creationId xmlns:a16="http://schemas.microsoft.com/office/drawing/2014/main" id="{753329CB-5484-6B0A-6D5D-2ED314A019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A1EF786-9CEA-EBA2-436C-5C9DF8FE9B40}"/>
              </a:ext>
            </a:extLst>
          </p:cNvPr>
          <p:cNvSpPr>
            <a:spLocks noGrp="1"/>
          </p:cNvSpPr>
          <p:nvPr>
            <p:ph type="sldNum" sz="quarter" idx="12"/>
          </p:nvPr>
        </p:nvSpPr>
        <p:spPr/>
        <p:txBody>
          <a:bodyPr/>
          <a:lstStyle/>
          <a:p>
            <a:fld id="{7CF838FF-3494-42E2-9C1E-427248130EE2}" type="slidenum">
              <a:rPr lang="tr-TR" smtClean="0"/>
              <a:t>‹#›</a:t>
            </a:fld>
            <a:endParaRPr lang="tr-TR"/>
          </a:p>
        </p:txBody>
      </p:sp>
    </p:spTree>
    <p:extLst>
      <p:ext uri="{BB962C8B-B14F-4D97-AF65-F5344CB8AC3E}">
        <p14:creationId xmlns:p14="http://schemas.microsoft.com/office/powerpoint/2010/main" val="241087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6E09F03-1A0B-BEAE-9EDE-F785A4AF9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5C078F5-1EC5-447D-6E3F-C0A5A65F2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AC48FFE-AEA4-EE8F-5E05-160566F2A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0493F-5ECB-4AA1-A951-8BADA2814A93}" type="datetimeFigureOut">
              <a:rPr lang="tr-TR" smtClean="0"/>
              <a:t>3.06.2022</a:t>
            </a:fld>
            <a:endParaRPr lang="tr-TR"/>
          </a:p>
        </p:txBody>
      </p:sp>
      <p:sp>
        <p:nvSpPr>
          <p:cNvPr id="5" name="Alt Bilgi Yer Tutucusu 4">
            <a:extLst>
              <a:ext uri="{FF2B5EF4-FFF2-40B4-BE49-F238E27FC236}">
                <a16:creationId xmlns:a16="http://schemas.microsoft.com/office/drawing/2014/main" id="{A07775F3-9809-CC7A-9D14-EC23DEFFA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8CF53A5-8C8D-826C-ED03-63EA64F53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838FF-3494-42E2-9C1E-427248130EE2}" type="slidenum">
              <a:rPr lang="tr-TR" smtClean="0"/>
              <a:t>‹#›</a:t>
            </a:fld>
            <a:endParaRPr lang="tr-TR"/>
          </a:p>
        </p:txBody>
      </p:sp>
    </p:spTree>
    <p:extLst>
      <p:ext uri="{BB962C8B-B14F-4D97-AF65-F5344CB8AC3E}">
        <p14:creationId xmlns:p14="http://schemas.microsoft.com/office/powerpoint/2010/main" val="374089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43376"/>
            <a:ext cx="10320997" cy="910175"/>
          </a:xfrm>
        </p:spPr>
        <p:txBody>
          <a:bodyPr>
            <a:normAutofit fontScale="90000"/>
          </a:bodyPr>
          <a:lstStyle/>
          <a:p>
            <a:r>
              <a:rPr lang="tr-TR" b="1" dirty="0" err="1">
                <a:solidFill>
                  <a:schemeClr val="accent1"/>
                </a:solidFill>
              </a:rPr>
              <a:t>Semantic</a:t>
            </a:r>
            <a:r>
              <a:rPr lang="tr-TR" b="1" dirty="0">
                <a:solidFill>
                  <a:schemeClr val="accent1"/>
                </a:solidFill>
              </a:rPr>
              <a:t> ve </a:t>
            </a:r>
            <a:r>
              <a:rPr lang="tr-TR" b="1" dirty="0" err="1">
                <a:solidFill>
                  <a:schemeClr val="accent1"/>
                </a:solidFill>
              </a:rPr>
              <a:t>Non-Semantic</a:t>
            </a:r>
            <a:r>
              <a:rPr lang="tr-TR" b="1" dirty="0">
                <a:solidFill>
                  <a:schemeClr val="accent1"/>
                </a:solidFill>
              </a:rPr>
              <a:t> Etiketler</a:t>
            </a: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1773238"/>
            <a:ext cx="10320997" cy="4841386"/>
          </a:xfrm>
        </p:spPr>
        <p:txBody>
          <a:bodyPr>
            <a:normAutofit/>
          </a:bodyPr>
          <a:lstStyle/>
          <a:p>
            <a:pPr algn="l"/>
            <a:r>
              <a:rPr lang="tr-TR" b="1" dirty="0" err="1">
                <a:solidFill>
                  <a:srgbClr val="FF0000"/>
                </a:solidFill>
              </a:rPr>
              <a:t>Semantic</a:t>
            </a:r>
            <a:r>
              <a:rPr lang="tr-TR" b="1" dirty="0">
                <a:solidFill>
                  <a:srgbClr val="FF0000"/>
                </a:solidFill>
              </a:rPr>
              <a:t> </a:t>
            </a:r>
            <a:r>
              <a:rPr lang="tr-TR" b="1" dirty="0" err="1">
                <a:solidFill>
                  <a:srgbClr val="FF0000"/>
                </a:solidFill>
              </a:rPr>
              <a:t>Elements</a:t>
            </a:r>
            <a:r>
              <a:rPr lang="tr-TR" b="1" dirty="0">
                <a:solidFill>
                  <a:srgbClr val="FF0000"/>
                </a:solidFill>
              </a:rPr>
              <a:t> = </a:t>
            </a:r>
            <a:r>
              <a:rPr lang="tr-TR" dirty="0"/>
              <a:t>Anlamsal etiketlerdir. İçeriğin belli bir anlam ifade ettiğini belirtir. Sayfanın farklı bölümlerini tanımlamak, daha anlaşılır ve okunaklı sayfa yapısı için kullanılır. Arama motorları açısından da önemlidir. Sitemizi üst sıralarda göstererek ziyaretçi sayımızda artışa neden olur. HTML5 ile gelen </a:t>
            </a:r>
            <a:r>
              <a:rPr lang="tr-TR" dirty="0" err="1"/>
              <a:t>semantic</a:t>
            </a:r>
            <a:r>
              <a:rPr lang="tr-TR" dirty="0"/>
              <a:t> etiketler;</a:t>
            </a:r>
          </a:p>
          <a:p>
            <a:pPr algn="l">
              <a:buFont typeface="Arial" panose="020B0604020202020204" pitchFamily="34" charset="0"/>
              <a:buChar char="•"/>
            </a:pPr>
            <a:r>
              <a:rPr lang="tr-TR" dirty="0">
                <a:solidFill>
                  <a:srgbClr val="00B050"/>
                </a:solidFill>
              </a:rPr>
              <a:t> </a:t>
            </a:r>
            <a:r>
              <a:rPr lang="en-US" dirty="0">
                <a:solidFill>
                  <a:srgbClr val="00B050"/>
                </a:solidFill>
              </a:rPr>
              <a:t>&lt;article&gt;</a:t>
            </a:r>
            <a:r>
              <a:rPr lang="tr-TR" dirty="0">
                <a:solidFill>
                  <a:srgbClr val="00B050"/>
                </a:solidFill>
              </a:rPr>
              <a:t>, </a:t>
            </a:r>
            <a:r>
              <a:rPr lang="en-US" dirty="0">
                <a:solidFill>
                  <a:srgbClr val="00B050"/>
                </a:solidFill>
              </a:rPr>
              <a:t>&lt;aside&gt;</a:t>
            </a:r>
            <a:r>
              <a:rPr lang="tr-TR" dirty="0">
                <a:solidFill>
                  <a:srgbClr val="00B050"/>
                </a:solidFill>
              </a:rPr>
              <a:t>,  </a:t>
            </a:r>
            <a:r>
              <a:rPr lang="en-US" dirty="0">
                <a:solidFill>
                  <a:srgbClr val="00B050"/>
                </a:solidFill>
              </a:rPr>
              <a:t>&lt;details&gt;</a:t>
            </a:r>
            <a:r>
              <a:rPr lang="tr-TR" dirty="0">
                <a:solidFill>
                  <a:srgbClr val="00B050"/>
                </a:solidFill>
              </a:rPr>
              <a:t>, </a:t>
            </a:r>
            <a:r>
              <a:rPr lang="en-US" dirty="0">
                <a:solidFill>
                  <a:srgbClr val="00B050"/>
                </a:solidFill>
              </a:rPr>
              <a:t>&lt;footer&gt;</a:t>
            </a:r>
            <a:r>
              <a:rPr lang="tr-TR" dirty="0">
                <a:solidFill>
                  <a:srgbClr val="00B050"/>
                </a:solidFill>
              </a:rPr>
              <a:t>, </a:t>
            </a:r>
            <a:r>
              <a:rPr lang="en-US" dirty="0">
                <a:solidFill>
                  <a:srgbClr val="00B050"/>
                </a:solidFill>
              </a:rPr>
              <a:t>&lt;header&gt;</a:t>
            </a:r>
            <a:r>
              <a:rPr lang="tr-TR" dirty="0">
                <a:solidFill>
                  <a:srgbClr val="00B050"/>
                </a:solidFill>
              </a:rPr>
              <a:t>, </a:t>
            </a:r>
            <a:r>
              <a:rPr lang="en-US" dirty="0">
                <a:solidFill>
                  <a:srgbClr val="00B050"/>
                </a:solidFill>
              </a:rPr>
              <a:t>&lt;main&gt;</a:t>
            </a:r>
            <a:r>
              <a:rPr lang="tr-TR" dirty="0">
                <a:solidFill>
                  <a:srgbClr val="00B050"/>
                </a:solidFill>
              </a:rPr>
              <a:t>, </a:t>
            </a:r>
            <a:r>
              <a:rPr lang="en-US" dirty="0">
                <a:solidFill>
                  <a:srgbClr val="00B050"/>
                </a:solidFill>
              </a:rPr>
              <a:t>&lt;mark&gt;</a:t>
            </a:r>
            <a:r>
              <a:rPr lang="tr-TR" dirty="0">
                <a:solidFill>
                  <a:srgbClr val="00B050"/>
                </a:solidFill>
              </a:rPr>
              <a:t>, </a:t>
            </a:r>
            <a:r>
              <a:rPr lang="en-US" dirty="0">
                <a:solidFill>
                  <a:srgbClr val="00B050"/>
                </a:solidFill>
              </a:rPr>
              <a:t>&lt;nav&gt;</a:t>
            </a:r>
            <a:r>
              <a:rPr lang="tr-TR" dirty="0">
                <a:solidFill>
                  <a:srgbClr val="00B050"/>
                </a:solidFill>
              </a:rPr>
              <a:t>, </a:t>
            </a:r>
            <a:r>
              <a:rPr lang="en-US" dirty="0">
                <a:solidFill>
                  <a:srgbClr val="00B050"/>
                </a:solidFill>
              </a:rPr>
              <a:t>&lt;section&gt;</a:t>
            </a:r>
            <a:r>
              <a:rPr lang="tr-TR" dirty="0">
                <a:solidFill>
                  <a:srgbClr val="00B050"/>
                </a:solidFill>
              </a:rPr>
              <a:t>, </a:t>
            </a:r>
            <a:r>
              <a:rPr lang="en-US" dirty="0">
                <a:solidFill>
                  <a:srgbClr val="00B050"/>
                </a:solidFill>
              </a:rPr>
              <a:t>&lt;summary&gt;</a:t>
            </a:r>
            <a:r>
              <a:rPr lang="tr-TR" dirty="0">
                <a:solidFill>
                  <a:srgbClr val="00B050"/>
                </a:solidFill>
              </a:rPr>
              <a:t>, </a:t>
            </a:r>
            <a:r>
              <a:rPr lang="en-US" dirty="0">
                <a:solidFill>
                  <a:srgbClr val="00B050"/>
                </a:solidFill>
              </a:rPr>
              <a:t>&lt;time&gt;</a:t>
            </a:r>
          </a:p>
          <a:p>
            <a:pPr algn="l"/>
            <a:endParaRPr lang="tr-TR" dirty="0"/>
          </a:p>
          <a:p>
            <a:pPr algn="l"/>
            <a:r>
              <a:rPr lang="tr-TR" b="1" dirty="0" err="1">
                <a:solidFill>
                  <a:srgbClr val="FF0000"/>
                </a:solidFill>
              </a:rPr>
              <a:t>Non-Semantic</a:t>
            </a:r>
            <a:r>
              <a:rPr lang="tr-TR" b="1" dirty="0">
                <a:solidFill>
                  <a:srgbClr val="FF0000"/>
                </a:solidFill>
              </a:rPr>
              <a:t> </a:t>
            </a:r>
            <a:r>
              <a:rPr lang="tr-TR" b="1" dirty="0" err="1">
                <a:solidFill>
                  <a:srgbClr val="FF0000"/>
                </a:solidFill>
              </a:rPr>
              <a:t>Elements</a:t>
            </a:r>
            <a:r>
              <a:rPr lang="tr-TR" b="1" dirty="0">
                <a:solidFill>
                  <a:srgbClr val="FF0000"/>
                </a:solidFill>
              </a:rPr>
              <a:t> = </a:t>
            </a:r>
            <a:r>
              <a:rPr lang="tr-TR" dirty="0"/>
              <a:t>Hiçbir anlamları yoktur. İçerdikleri içerik hakkında hiçbir şey söylemezler. Örneğin;</a:t>
            </a:r>
          </a:p>
          <a:p>
            <a:pPr algn="l">
              <a:buFont typeface="Arial" panose="020B0604020202020204" pitchFamily="34" charset="0"/>
              <a:buChar char="•"/>
            </a:pPr>
            <a:r>
              <a:rPr lang="tr-TR" dirty="0">
                <a:solidFill>
                  <a:srgbClr val="00B050"/>
                </a:solidFill>
              </a:rPr>
              <a:t> &lt;div&gt;, &lt;</a:t>
            </a:r>
            <a:r>
              <a:rPr lang="tr-TR" dirty="0" err="1">
                <a:solidFill>
                  <a:srgbClr val="00B050"/>
                </a:solidFill>
              </a:rPr>
              <a:t>span</a:t>
            </a:r>
            <a:r>
              <a:rPr lang="tr-TR" dirty="0">
                <a:solidFill>
                  <a:srgbClr val="00B050"/>
                </a:solidFill>
              </a:rPr>
              <a:t>&gt;</a:t>
            </a:r>
          </a:p>
        </p:txBody>
      </p:sp>
    </p:spTree>
    <p:extLst>
      <p:ext uri="{BB962C8B-B14F-4D97-AF65-F5344CB8AC3E}">
        <p14:creationId xmlns:p14="http://schemas.microsoft.com/office/powerpoint/2010/main" val="201892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43376"/>
            <a:ext cx="10320997" cy="910175"/>
          </a:xfrm>
        </p:spPr>
        <p:txBody>
          <a:bodyPr>
            <a:normAutofit/>
          </a:bodyPr>
          <a:lstStyle/>
          <a:p>
            <a:r>
              <a:rPr lang="tr-TR" sz="5400" b="1" dirty="0" err="1">
                <a:solidFill>
                  <a:schemeClr val="accent1"/>
                </a:solidFill>
              </a:rPr>
              <a:t>Jira</a:t>
            </a:r>
            <a:r>
              <a:rPr lang="tr-TR" sz="5400" b="1" dirty="0">
                <a:solidFill>
                  <a:schemeClr val="accent1"/>
                </a:solidFill>
              </a:rPr>
              <a:t> Nedir?</a:t>
            </a: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1773238"/>
            <a:ext cx="10320997" cy="4841386"/>
          </a:xfrm>
        </p:spPr>
        <p:txBody>
          <a:bodyPr>
            <a:normAutofit/>
          </a:bodyPr>
          <a:lstStyle/>
          <a:p>
            <a:pPr algn="l"/>
            <a:r>
              <a:rPr lang="tr-TR" dirty="0"/>
              <a:t>Proje yönetiminde kullanım kolaylığı ve esnek olması nedeniyle sektörde sık olarak kullanılan bir </a:t>
            </a:r>
            <a:r>
              <a:rPr lang="tr-TR" dirty="0">
                <a:solidFill>
                  <a:srgbClr val="FF0000"/>
                </a:solidFill>
              </a:rPr>
              <a:t>iş takibi uygulamasıdır. </a:t>
            </a:r>
          </a:p>
          <a:p>
            <a:pPr algn="l"/>
            <a:r>
              <a:rPr lang="tr-TR" b="1" i="0" dirty="0">
                <a:solidFill>
                  <a:srgbClr val="00B050"/>
                </a:solidFill>
                <a:effectLst/>
                <a:latin typeface="PT Serif" panose="020A0603040505020204" pitchFamily="18" charset="-94"/>
              </a:rPr>
              <a:t>Peki </a:t>
            </a:r>
            <a:r>
              <a:rPr lang="tr-TR" b="1" i="0" dirty="0" err="1">
                <a:solidFill>
                  <a:srgbClr val="00B050"/>
                </a:solidFill>
                <a:effectLst/>
                <a:latin typeface="PT Serif" panose="020A0603040505020204" pitchFamily="18" charset="-94"/>
              </a:rPr>
              <a:t>Jira</a:t>
            </a:r>
            <a:r>
              <a:rPr lang="tr-TR" b="1" i="0" dirty="0">
                <a:solidFill>
                  <a:srgbClr val="00B050"/>
                </a:solidFill>
                <a:effectLst/>
                <a:latin typeface="PT Serif" panose="020A0603040505020204" pitchFamily="18" charset="-94"/>
              </a:rPr>
              <a:t> ne işe yarar?</a:t>
            </a:r>
            <a:endParaRPr lang="tr-TR" b="0" i="0" dirty="0">
              <a:solidFill>
                <a:srgbClr val="00B050"/>
              </a:solidFill>
              <a:effectLst/>
              <a:latin typeface="PT Serif" panose="020A0603040505020204" pitchFamily="18" charset="-94"/>
            </a:endParaRPr>
          </a:p>
          <a:p>
            <a:pPr marL="342900" indent="-342900" algn="l">
              <a:buFont typeface="Arial" panose="020B0604020202020204" pitchFamily="34" charset="0"/>
              <a:buChar char="•"/>
            </a:pPr>
            <a:r>
              <a:rPr lang="tr-TR" dirty="0"/>
              <a:t>Hata izleme, sorun izleme, süreç ve proje yönetimi için kullanılır. </a:t>
            </a:r>
          </a:p>
          <a:p>
            <a:pPr marL="342900" indent="-342900" algn="l">
              <a:buFont typeface="Arial" panose="020B0604020202020204" pitchFamily="34" charset="0"/>
              <a:buChar char="•"/>
            </a:pPr>
            <a:r>
              <a:rPr lang="tr-TR" dirty="0"/>
              <a:t>Proje yöneticisi görevleri oluşturup ilgili kişilere atayabilir.</a:t>
            </a:r>
          </a:p>
          <a:p>
            <a:pPr marL="342900" indent="-342900" algn="l">
              <a:buFont typeface="Arial" panose="020B0604020202020204" pitchFamily="34" charset="0"/>
              <a:buChar char="•"/>
            </a:pPr>
            <a:r>
              <a:rPr lang="tr-TR" dirty="0"/>
              <a:t>Açılan işlerde ne kadar zaman ayrıldığını tutabilir, </a:t>
            </a:r>
            <a:r>
              <a:rPr lang="tr-TR" dirty="0" err="1"/>
              <a:t>tahminleme</a:t>
            </a:r>
            <a:r>
              <a:rPr lang="tr-TR" dirty="0"/>
              <a:t> yapabilir.</a:t>
            </a:r>
          </a:p>
          <a:p>
            <a:pPr marL="342900" indent="-342900" algn="l">
              <a:buFont typeface="Arial" panose="020B0604020202020204" pitchFamily="34" charset="0"/>
              <a:buChar char="•"/>
            </a:pPr>
            <a:r>
              <a:rPr lang="tr-TR" dirty="0" err="1"/>
              <a:t>Scrum</a:t>
            </a:r>
            <a:r>
              <a:rPr lang="tr-TR" dirty="0"/>
              <a:t> ya da </a:t>
            </a:r>
            <a:r>
              <a:rPr lang="tr-TR" dirty="0" err="1"/>
              <a:t>Kanban</a:t>
            </a:r>
            <a:r>
              <a:rPr lang="tr-TR" dirty="0"/>
              <a:t> metodolojilerini uygulayabilir.</a:t>
            </a:r>
          </a:p>
          <a:p>
            <a:pPr marL="342900" indent="-342900" algn="l">
              <a:buFont typeface="Arial" panose="020B0604020202020204" pitchFamily="34" charset="0"/>
              <a:buChar char="•"/>
            </a:pPr>
            <a:r>
              <a:rPr lang="tr-TR" dirty="0"/>
              <a:t>İş akışınızı (</a:t>
            </a:r>
            <a:r>
              <a:rPr lang="tr-TR" dirty="0" err="1"/>
              <a:t>workflow</a:t>
            </a:r>
            <a:r>
              <a:rPr lang="tr-TR" dirty="0"/>
              <a:t>) oluşturabilirsiniz.</a:t>
            </a:r>
          </a:p>
          <a:p>
            <a:br>
              <a:rPr lang="tr-TR" dirty="0"/>
            </a:br>
            <a:endParaRPr lang="tr-TR" b="0" i="0" dirty="0">
              <a:solidFill>
                <a:srgbClr val="FF0000"/>
              </a:solidFill>
              <a:effectLst/>
              <a:latin typeface="PT Serif" panose="020A0603040505020204" pitchFamily="18" charset="-94"/>
            </a:endParaRPr>
          </a:p>
        </p:txBody>
      </p:sp>
    </p:spTree>
    <p:extLst>
      <p:ext uri="{BB962C8B-B14F-4D97-AF65-F5344CB8AC3E}">
        <p14:creationId xmlns:p14="http://schemas.microsoft.com/office/powerpoint/2010/main" val="253343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43377"/>
            <a:ext cx="10320997" cy="893462"/>
          </a:xfrm>
        </p:spPr>
        <p:txBody>
          <a:bodyPr>
            <a:normAutofit fontScale="90000"/>
          </a:bodyPr>
          <a:lstStyle/>
          <a:p>
            <a:r>
              <a:rPr lang="tr-TR" b="1" dirty="0">
                <a:solidFill>
                  <a:schemeClr val="accent1"/>
                </a:solidFill>
              </a:rPr>
              <a:t>ASCII Kodlar Nedir?</a:t>
            </a: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499" y="1153551"/>
            <a:ext cx="10320997" cy="1200674"/>
          </a:xfrm>
        </p:spPr>
        <p:txBody>
          <a:bodyPr>
            <a:normAutofit/>
          </a:bodyPr>
          <a:lstStyle/>
          <a:p>
            <a:pPr algn="l"/>
            <a:r>
              <a:rPr lang="tr-TR" dirty="0"/>
              <a:t>Bizim bilgisayarda görsel olarak girdiğimiz karakter, harf ve rakamların bilgisayar dilindeki temsil edilme şeklidir. Yani bilgisayarımızın o karakteri, harfi veya rakamı belleğinde saklama biçimidir, bilgisayar dilindeki kodlama sistemidir.</a:t>
            </a:r>
          </a:p>
        </p:txBody>
      </p:sp>
      <p:sp>
        <p:nvSpPr>
          <p:cNvPr id="4" name="Başlık 1">
            <a:extLst>
              <a:ext uri="{FF2B5EF4-FFF2-40B4-BE49-F238E27FC236}">
                <a16:creationId xmlns:a16="http://schemas.microsoft.com/office/drawing/2014/main" id="{FCDC5D0A-738B-1720-C3D6-D1545C809A9A}"/>
              </a:ext>
            </a:extLst>
          </p:cNvPr>
          <p:cNvSpPr txBox="1">
            <a:spLocks/>
          </p:cNvSpPr>
          <p:nvPr/>
        </p:nvSpPr>
        <p:spPr>
          <a:xfrm>
            <a:off x="935499" y="2271768"/>
            <a:ext cx="10320997" cy="8934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5400" b="1" dirty="0">
                <a:solidFill>
                  <a:schemeClr val="accent1"/>
                </a:solidFill>
              </a:rPr>
              <a:t>Unicode Nedir?</a:t>
            </a:r>
          </a:p>
        </p:txBody>
      </p:sp>
      <p:sp>
        <p:nvSpPr>
          <p:cNvPr id="7" name="Alt Başlık 2">
            <a:extLst>
              <a:ext uri="{FF2B5EF4-FFF2-40B4-BE49-F238E27FC236}">
                <a16:creationId xmlns:a16="http://schemas.microsoft.com/office/drawing/2014/main" id="{CD1DEB82-5562-E31F-B4E5-369861EAAC25}"/>
              </a:ext>
            </a:extLst>
          </p:cNvPr>
          <p:cNvSpPr txBox="1">
            <a:spLocks/>
          </p:cNvSpPr>
          <p:nvPr/>
        </p:nvSpPr>
        <p:spPr>
          <a:xfrm>
            <a:off x="935499" y="3148885"/>
            <a:ext cx="10320997" cy="17558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Bir bilgisayarın, insanların anlayabileceği metin ve sayıları depolayabilmesi için, karakterleri sayılara dönüştüren bir kod olması gerekir. Unicode standardı, böyle bir kodu karakter kodlaması kullanarak tanımlar.  Unicode’un geliştirilmesinin arında yatan temel neden ASCII karakter kodlamasının daha gelişmiş ve stratejik bir sürümünün oluşturulabilmesidir.</a:t>
            </a:r>
          </a:p>
        </p:txBody>
      </p:sp>
      <p:sp>
        <p:nvSpPr>
          <p:cNvPr id="8" name="Alt Başlık 2">
            <a:extLst>
              <a:ext uri="{FF2B5EF4-FFF2-40B4-BE49-F238E27FC236}">
                <a16:creationId xmlns:a16="http://schemas.microsoft.com/office/drawing/2014/main" id="{FA363D8C-CC8E-A01E-6489-DED84A3B3E8B}"/>
              </a:ext>
            </a:extLst>
          </p:cNvPr>
          <p:cNvSpPr txBox="1">
            <a:spLocks/>
          </p:cNvSpPr>
          <p:nvPr/>
        </p:nvSpPr>
        <p:spPr>
          <a:xfrm>
            <a:off x="935499" y="5102183"/>
            <a:ext cx="10320997" cy="1115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ASCII karakterler sadece İngilizce üzerinde etkili olurken, Unicode tamamen evrenseldir. Yalnızca diller değil, Unicode kodlaması sayesinde karmaşık semboller ve karakterler kolayca meydana getirilebilirler.</a:t>
            </a:r>
          </a:p>
        </p:txBody>
      </p:sp>
    </p:spTree>
    <p:extLst>
      <p:ext uri="{BB962C8B-B14F-4D97-AF65-F5344CB8AC3E}">
        <p14:creationId xmlns:p14="http://schemas.microsoft.com/office/powerpoint/2010/main" val="122983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57444"/>
            <a:ext cx="10320997" cy="1360341"/>
          </a:xfrm>
        </p:spPr>
        <p:txBody>
          <a:bodyPr>
            <a:normAutofit fontScale="90000"/>
          </a:bodyPr>
          <a:lstStyle/>
          <a:p>
            <a:pPr algn="l"/>
            <a:r>
              <a:rPr lang="tr-TR" sz="5400" b="1" dirty="0" err="1">
                <a:solidFill>
                  <a:schemeClr val="accent1"/>
                </a:solidFill>
              </a:rPr>
              <a:t>visibility</a:t>
            </a:r>
            <a:r>
              <a:rPr lang="tr-TR" sz="5400" b="1" dirty="0">
                <a:solidFill>
                  <a:schemeClr val="accent1"/>
                </a:solidFill>
              </a:rPr>
              <a:t>: </a:t>
            </a:r>
            <a:r>
              <a:rPr lang="tr-TR" sz="5400" b="1" dirty="0" err="1">
                <a:solidFill>
                  <a:schemeClr val="accent1"/>
                </a:solidFill>
              </a:rPr>
              <a:t>hidden</a:t>
            </a:r>
            <a:r>
              <a:rPr lang="tr-TR" sz="5400" b="1" dirty="0">
                <a:solidFill>
                  <a:schemeClr val="accent1"/>
                </a:solidFill>
              </a:rPr>
              <a:t> ile </a:t>
            </a:r>
            <a:r>
              <a:rPr lang="tr-TR" sz="5400" b="1" dirty="0" err="1">
                <a:solidFill>
                  <a:schemeClr val="accent1"/>
                </a:solidFill>
              </a:rPr>
              <a:t>display</a:t>
            </a:r>
            <a:r>
              <a:rPr lang="tr-TR" sz="5400" b="1" dirty="0">
                <a:solidFill>
                  <a:schemeClr val="accent1"/>
                </a:solidFill>
              </a:rPr>
              <a:t>: </a:t>
            </a:r>
            <a:r>
              <a:rPr lang="tr-TR" sz="5400" b="1" dirty="0" err="1">
                <a:solidFill>
                  <a:schemeClr val="accent1"/>
                </a:solidFill>
              </a:rPr>
              <a:t>none</a:t>
            </a:r>
            <a:r>
              <a:rPr lang="tr-TR" sz="5400" b="1" dirty="0">
                <a:solidFill>
                  <a:schemeClr val="accent1"/>
                </a:solidFill>
              </a:rPr>
              <a:t> arasında fark nedir?</a:t>
            </a: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2388700"/>
            <a:ext cx="10320997" cy="2532184"/>
          </a:xfrm>
        </p:spPr>
        <p:txBody>
          <a:bodyPr>
            <a:normAutofit/>
          </a:bodyPr>
          <a:lstStyle/>
          <a:p>
            <a:pPr algn="l"/>
            <a:r>
              <a:rPr lang="en-US" dirty="0" err="1"/>
              <a:t>Kısaca</a:t>
            </a:r>
            <a:r>
              <a:rPr lang="en-US" dirty="0"/>
              <a:t> </a:t>
            </a:r>
            <a:r>
              <a:rPr lang="en-US" dirty="0" err="1"/>
              <a:t>açıklayacak</a:t>
            </a:r>
            <a:r>
              <a:rPr lang="en-US" dirty="0"/>
              <a:t> </a:t>
            </a:r>
            <a:r>
              <a:rPr lang="en-US" dirty="0" err="1"/>
              <a:t>olursam</a:t>
            </a:r>
            <a:r>
              <a:rPr lang="en-US" dirty="0"/>
              <a:t> </a:t>
            </a:r>
            <a:r>
              <a:rPr lang="en-US" b="1" dirty="0" err="1"/>
              <a:t>display:none</a:t>
            </a:r>
            <a:r>
              <a:rPr lang="en-US" b="1" dirty="0"/>
              <a:t> </a:t>
            </a:r>
            <a:r>
              <a:rPr lang="en-US" dirty="0" err="1"/>
              <a:t>elementi</a:t>
            </a:r>
            <a:r>
              <a:rPr lang="en-US" dirty="0"/>
              <a:t> yok </a:t>
            </a:r>
            <a:r>
              <a:rPr lang="en-US" dirty="0" err="1"/>
              <a:t>eder</a:t>
            </a:r>
            <a:r>
              <a:rPr lang="en-US" dirty="0"/>
              <a:t>, </a:t>
            </a:r>
            <a:r>
              <a:rPr lang="en-US" b="1" dirty="0" err="1"/>
              <a:t>visibility:hidden</a:t>
            </a:r>
            <a:r>
              <a:rPr lang="en-US" b="1" dirty="0"/>
              <a:t> </a:t>
            </a:r>
            <a:r>
              <a:rPr lang="en-US" dirty="0" err="1"/>
              <a:t>ise</a:t>
            </a:r>
            <a:r>
              <a:rPr lang="en-US" dirty="0"/>
              <a:t> </a:t>
            </a:r>
            <a:r>
              <a:rPr lang="en-US" dirty="0" err="1"/>
              <a:t>elementi</a:t>
            </a:r>
            <a:r>
              <a:rPr lang="en-US" dirty="0"/>
              <a:t> </a:t>
            </a:r>
            <a:r>
              <a:rPr lang="en-US" dirty="0" err="1"/>
              <a:t>gizler</a:t>
            </a:r>
            <a:r>
              <a:rPr lang="en-US" dirty="0"/>
              <a:t>.</a:t>
            </a:r>
            <a:endParaRPr lang="tr-TR" dirty="0"/>
          </a:p>
          <a:p>
            <a:pPr algn="l"/>
            <a:r>
              <a:rPr lang="tr-TR" dirty="0" err="1">
                <a:solidFill>
                  <a:srgbClr val="00B050"/>
                </a:solidFill>
              </a:rPr>
              <a:t>display:none</a:t>
            </a:r>
            <a:r>
              <a:rPr lang="tr-TR" dirty="0">
                <a:solidFill>
                  <a:srgbClr val="00B050"/>
                </a:solidFill>
              </a:rPr>
              <a:t> = </a:t>
            </a:r>
            <a:r>
              <a:rPr lang="tr-TR" dirty="0"/>
              <a:t>Elementi ve sayfada kapladığı boşluğu yok eder. Sayfa derlenirken element yokmuş gibi davranılır.</a:t>
            </a:r>
          </a:p>
          <a:p>
            <a:pPr algn="l"/>
            <a:r>
              <a:rPr lang="en-US" dirty="0" err="1">
                <a:solidFill>
                  <a:srgbClr val="00B050"/>
                </a:solidFill>
              </a:rPr>
              <a:t>visibility:hidden</a:t>
            </a:r>
            <a:r>
              <a:rPr lang="en-US" dirty="0">
                <a:solidFill>
                  <a:srgbClr val="00B050"/>
                </a:solidFill>
              </a:rPr>
              <a:t> </a:t>
            </a:r>
            <a:r>
              <a:rPr lang="tr-TR" dirty="0">
                <a:solidFill>
                  <a:srgbClr val="00B050"/>
                </a:solidFill>
              </a:rPr>
              <a:t>= </a:t>
            </a:r>
            <a:r>
              <a:rPr lang="tr-TR" dirty="0"/>
              <a:t>Elementi gizler, sayfada kapladığı boşluk kalır. Sayfa derlenirken element varmış gibi davranılır ancak element gösterilmez.</a:t>
            </a:r>
          </a:p>
        </p:txBody>
      </p:sp>
    </p:spTree>
    <p:extLst>
      <p:ext uri="{BB962C8B-B14F-4D97-AF65-F5344CB8AC3E}">
        <p14:creationId xmlns:p14="http://schemas.microsoft.com/office/powerpoint/2010/main" val="3038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57444"/>
            <a:ext cx="10320997" cy="825768"/>
          </a:xfrm>
        </p:spPr>
        <p:txBody>
          <a:bodyPr>
            <a:normAutofit fontScale="90000"/>
          </a:bodyPr>
          <a:lstStyle/>
          <a:p>
            <a:pPr algn="l"/>
            <a:r>
              <a:rPr lang="tr-TR" sz="5400" b="1" dirty="0" err="1">
                <a:solidFill>
                  <a:schemeClr val="accent1"/>
                </a:solidFill>
              </a:rPr>
              <a:t>box-sizing</a:t>
            </a:r>
            <a:r>
              <a:rPr lang="tr-TR" sz="5400" b="1" dirty="0">
                <a:solidFill>
                  <a:schemeClr val="accent1"/>
                </a:solidFill>
              </a:rPr>
              <a:t> nedir?</a:t>
            </a: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1311103"/>
            <a:ext cx="10320997" cy="5331656"/>
          </a:xfrm>
        </p:spPr>
        <p:txBody>
          <a:bodyPr>
            <a:normAutofit fontScale="92500" lnSpcReduction="10000"/>
          </a:bodyPr>
          <a:lstStyle/>
          <a:p>
            <a:pPr algn="l"/>
            <a:r>
              <a:rPr lang="tr-TR" sz="2600" dirty="0" err="1"/>
              <a:t>CSS’te</a:t>
            </a:r>
            <a:r>
              <a:rPr lang="tr-TR" sz="2600" dirty="0"/>
              <a:t> kutu modelinde her elementin bir </a:t>
            </a:r>
            <a:r>
              <a:rPr lang="tr-TR" sz="2600" dirty="0" err="1"/>
              <a:t>margin</a:t>
            </a:r>
            <a:r>
              <a:rPr lang="tr-TR" sz="2600" dirty="0"/>
              <a:t> değeri, bir </a:t>
            </a:r>
            <a:r>
              <a:rPr lang="tr-TR" sz="2600" dirty="0" err="1"/>
              <a:t>border</a:t>
            </a:r>
            <a:r>
              <a:rPr lang="tr-TR" sz="2600" dirty="0"/>
              <a:t> değeri, bir </a:t>
            </a:r>
            <a:r>
              <a:rPr lang="tr-TR" sz="2600" dirty="0" err="1"/>
              <a:t>padding</a:t>
            </a:r>
            <a:r>
              <a:rPr lang="tr-TR" sz="2600" dirty="0"/>
              <a:t> değeri ve de en sonunda içeriği bulunur.</a:t>
            </a:r>
          </a:p>
          <a:p>
            <a:pPr algn="l"/>
            <a:r>
              <a:rPr lang="tr-TR" sz="2600" dirty="0" err="1"/>
              <a:t>box-sizing</a:t>
            </a:r>
            <a:r>
              <a:rPr lang="tr-TR" sz="2600" dirty="0"/>
              <a:t> ise elementin içeriğinin genişlik ve yükseklik değerlerinin neresi referans alınarak belirlenmesini sağlar. Yani diyelim ki 300px genişliğinde bir </a:t>
            </a:r>
            <a:r>
              <a:rPr lang="tr-TR" sz="2600" dirty="0" err="1"/>
              <a:t>div’imiz</a:t>
            </a:r>
            <a:r>
              <a:rPr lang="tr-TR" sz="2600" dirty="0"/>
              <a:t> mevcut. Bu 300px genişlik tam olarak </a:t>
            </a:r>
            <a:r>
              <a:rPr lang="tr-TR" sz="2600" dirty="0" err="1"/>
              <a:t>padding</a:t>
            </a:r>
            <a:r>
              <a:rPr lang="tr-TR" sz="2600" dirty="0"/>
              <a:t> ve </a:t>
            </a:r>
            <a:r>
              <a:rPr lang="tr-TR" sz="2600" dirty="0" err="1"/>
              <a:t>border’lar</a:t>
            </a:r>
            <a:r>
              <a:rPr lang="tr-TR" sz="2600" dirty="0"/>
              <a:t> dahil mi yoksa </a:t>
            </a:r>
            <a:r>
              <a:rPr lang="tr-TR" sz="2600" dirty="0" err="1"/>
              <a:t>padding</a:t>
            </a:r>
            <a:r>
              <a:rPr lang="tr-TR" sz="2600" dirty="0"/>
              <a:t> ve </a:t>
            </a:r>
            <a:r>
              <a:rPr lang="tr-TR" sz="2600" dirty="0" err="1"/>
              <a:t>border</a:t>
            </a:r>
            <a:r>
              <a:rPr lang="tr-TR" sz="2600" dirty="0"/>
              <a:t> hariç mi sorusunun cevabını </a:t>
            </a:r>
            <a:r>
              <a:rPr lang="tr-TR" sz="2600" dirty="0" err="1"/>
              <a:t>box-sizing</a:t>
            </a:r>
            <a:r>
              <a:rPr lang="tr-TR" sz="2600" dirty="0"/>
              <a:t> kullanarak belirleyebilirsiniz.</a:t>
            </a:r>
          </a:p>
          <a:p>
            <a:pPr algn="l" fontAlgn="base"/>
            <a:r>
              <a:rPr lang="tr-TR" sz="2600" dirty="0" err="1"/>
              <a:t>box-sizing</a:t>
            </a:r>
            <a:r>
              <a:rPr lang="tr-TR" sz="2600" dirty="0"/>
              <a:t> </a:t>
            </a:r>
            <a:r>
              <a:rPr lang="tr-TR" sz="2600" dirty="0" err="1"/>
              <a:t>initial</a:t>
            </a:r>
            <a:r>
              <a:rPr lang="tr-TR" sz="2600" dirty="0"/>
              <a:t> ve </a:t>
            </a:r>
            <a:r>
              <a:rPr lang="tr-TR" sz="2600" dirty="0" err="1"/>
              <a:t>inherit</a:t>
            </a:r>
            <a:r>
              <a:rPr lang="tr-TR" sz="2600" dirty="0"/>
              <a:t> haricinde 2 adet değer alır. Bu değerler ve anlamları şu şekilde vuku bulmaktadır;</a:t>
            </a:r>
          </a:p>
          <a:p>
            <a:pPr algn="l" fontAlgn="base"/>
            <a:r>
              <a:rPr lang="tr-TR" sz="2600" b="1" dirty="0" err="1">
                <a:solidFill>
                  <a:srgbClr val="FF0000"/>
                </a:solidFill>
              </a:rPr>
              <a:t>border-box</a:t>
            </a:r>
            <a:r>
              <a:rPr lang="tr-TR" sz="2600" b="1" dirty="0">
                <a:solidFill>
                  <a:srgbClr val="FF0000"/>
                </a:solidFill>
              </a:rPr>
              <a:t> =</a:t>
            </a:r>
            <a:r>
              <a:rPr lang="tr-TR" sz="2600" b="1" dirty="0"/>
              <a:t> </a:t>
            </a:r>
            <a:r>
              <a:rPr lang="tr-TR" sz="2600" dirty="0"/>
              <a:t>elementin genişlik ve yüksekliğine </a:t>
            </a:r>
            <a:r>
              <a:rPr lang="tr-TR" sz="2600" dirty="0" err="1"/>
              <a:t>border</a:t>
            </a:r>
            <a:r>
              <a:rPr lang="tr-TR" sz="2600" dirty="0"/>
              <a:t> ve </a:t>
            </a:r>
            <a:r>
              <a:rPr lang="tr-TR" sz="2600" dirty="0" err="1"/>
              <a:t>padding</a:t>
            </a:r>
            <a:r>
              <a:rPr lang="tr-TR" sz="2600" dirty="0"/>
              <a:t> değerleri dahildir.</a:t>
            </a:r>
          </a:p>
          <a:p>
            <a:pPr algn="l" fontAlgn="base"/>
            <a:r>
              <a:rPr lang="tr-TR" sz="2600" b="1" dirty="0" err="1">
                <a:solidFill>
                  <a:srgbClr val="FF0000"/>
                </a:solidFill>
              </a:rPr>
              <a:t>content-box</a:t>
            </a:r>
            <a:r>
              <a:rPr lang="tr-TR" sz="2600" b="1" dirty="0">
                <a:solidFill>
                  <a:srgbClr val="FF0000"/>
                </a:solidFill>
              </a:rPr>
              <a:t> = </a:t>
            </a:r>
            <a:r>
              <a:rPr lang="tr-TR" sz="2600" dirty="0"/>
              <a:t>elementin genişlik ve yüksekliğine </a:t>
            </a:r>
            <a:r>
              <a:rPr lang="tr-TR" sz="2600" dirty="0" err="1"/>
              <a:t>border</a:t>
            </a:r>
            <a:r>
              <a:rPr lang="tr-TR" sz="2600" dirty="0"/>
              <a:t> ve </a:t>
            </a:r>
            <a:r>
              <a:rPr lang="tr-TR" sz="2600" dirty="0" err="1"/>
              <a:t>padding</a:t>
            </a:r>
            <a:r>
              <a:rPr lang="tr-TR" sz="2600" dirty="0"/>
              <a:t> değerleri dahil değildir.</a:t>
            </a:r>
          </a:p>
          <a:p>
            <a:pPr algn="l"/>
            <a:endParaRPr lang="tr-TR" dirty="0"/>
          </a:p>
          <a:p>
            <a:pPr algn="l" fontAlgn="base"/>
            <a:r>
              <a:rPr lang="tr-TR" dirty="0"/>
              <a:t> </a:t>
            </a:r>
          </a:p>
          <a:p>
            <a:pPr algn="l"/>
            <a:endParaRPr lang="tr-TR" dirty="0"/>
          </a:p>
        </p:txBody>
      </p:sp>
    </p:spTree>
    <p:extLst>
      <p:ext uri="{BB962C8B-B14F-4D97-AF65-F5344CB8AC3E}">
        <p14:creationId xmlns:p14="http://schemas.microsoft.com/office/powerpoint/2010/main" val="49741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C952-C061-7485-9FEB-130ECF91596A}"/>
              </a:ext>
            </a:extLst>
          </p:cNvPr>
          <p:cNvSpPr>
            <a:spLocks noGrp="1"/>
          </p:cNvSpPr>
          <p:nvPr>
            <p:ph type="ctrTitle"/>
          </p:nvPr>
        </p:nvSpPr>
        <p:spPr>
          <a:xfrm>
            <a:off x="935501" y="257447"/>
            <a:ext cx="10320997" cy="1472880"/>
          </a:xfrm>
        </p:spPr>
        <p:txBody>
          <a:bodyPr>
            <a:normAutofit fontScale="90000"/>
          </a:bodyPr>
          <a:lstStyle/>
          <a:p>
            <a:pPr algn="l"/>
            <a:r>
              <a:rPr lang="fr-FR" sz="5400" b="1" dirty="0">
                <a:solidFill>
                  <a:schemeClr val="accent1"/>
                </a:solidFill>
              </a:rPr>
              <a:t>position: relative ile </a:t>
            </a:r>
            <a:r>
              <a:rPr lang="fr-FR" sz="5400" b="1" dirty="0" err="1">
                <a:solidFill>
                  <a:schemeClr val="accent1"/>
                </a:solidFill>
              </a:rPr>
              <a:t>absolute</a:t>
            </a:r>
            <a:r>
              <a:rPr lang="fr-FR" sz="5400" b="1" dirty="0">
                <a:solidFill>
                  <a:schemeClr val="accent1"/>
                </a:solidFill>
              </a:rPr>
              <a:t> </a:t>
            </a:r>
            <a:r>
              <a:rPr lang="fr-FR" sz="5400" b="1" dirty="0" err="1">
                <a:solidFill>
                  <a:schemeClr val="accent1"/>
                </a:solidFill>
              </a:rPr>
              <a:t>arasındaki</a:t>
            </a:r>
            <a:r>
              <a:rPr lang="tr-TR" sz="5400" b="1" dirty="0">
                <a:solidFill>
                  <a:schemeClr val="accent1"/>
                </a:solidFill>
              </a:rPr>
              <a:t> </a:t>
            </a:r>
            <a:r>
              <a:rPr lang="fr-FR" sz="5400" b="1" dirty="0" err="1">
                <a:solidFill>
                  <a:schemeClr val="accent1"/>
                </a:solidFill>
              </a:rPr>
              <a:t>fark</a:t>
            </a:r>
            <a:r>
              <a:rPr lang="tr-TR" sz="5400" b="1" dirty="0">
                <a:solidFill>
                  <a:schemeClr val="accent1"/>
                </a:solidFill>
              </a:rPr>
              <a:t> nedir</a:t>
            </a:r>
            <a:r>
              <a:rPr lang="fr-FR" sz="5400" b="1" dirty="0">
                <a:solidFill>
                  <a:schemeClr val="accent1"/>
                </a:solidFill>
              </a:rPr>
              <a:t>?</a:t>
            </a:r>
            <a:endParaRPr lang="tr-TR" sz="5400" b="1" dirty="0">
              <a:solidFill>
                <a:schemeClr val="accent1"/>
              </a:solidFill>
            </a:endParaRPr>
          </a:p>
        </p:txBody>
      </p:sp>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1999013"/>
            <a:ext cx="10320997" cy="3815153"/>
          </a:xfrm>
        </p:spPr>
        <p:txBody>
          <a:bodyPr>
            <a:normAutofit/>
          </a:bodyPr>
          <a:lstStyle/>
          <a:p>
            <a:pPr algn="l"/>
            <a:r>
              <a:rPr lang="fr-FR" sz="2400" b="1" dirty="0">
                <a:solidFill>
                  <a:srgbClr val="00B050"/>
                </a:solidFill>
              </a:rPr>
              <a:t>position: </a:t>
            </a:r>
            <a:r>
              <a:rPr lang="tr-TR" sz="2400" b="1" dirty="0" err="1">
                <a:solidFill>
                  <a:srgbClr val="00B050"/>
                </a:solidFill>
              </a:rPr>
              <a:t>absolute</a:t>
            </a:r>
            <a:r>
              <a:rPr lang="fr-FR" sz="2400" b="1" dirty="0">
                <a:solidFill>
                  <a:srgbClr val="00B050"/>
                </a:solidFill>
              </a:rPr>
              <a:t> </a:t>
            </a:r>
            <a:r>
              <a:rPr lang="tr-TR" b="0" i="0" dirty="0">
                <a:solidFill>
                  <a:srgbClr val="00B050"/>
                </a:solidFill>
                <a:effectLst/>
                <a:latin typeface="Segoe UI" panose="020B0502040204020203" pitchFamily="34" charset="0"/>
              </a:rPr>
              <a:t>→</a:t>
            </a:r>
            <a:r>
              <a:rPr lang="tr-TR" b="0" i="0" dirty="0">
                <a:solidFill>
                  <a:srgbClr val="2E2E2E"/>
                </a:solidFill>
                <a:effectLst/>
                <a:latin typeface="Segoe UI" panose="020B0502040204020203" pitchFamily="34" charset="0"/>
              </a:rPr>
              <a:t> kesin konumlandırma ile içinde bulunduğu en yakın </a:t>
            </a:r>
            <a:r>
              <a:rPr lang="tr-TR" b="0" i="0" dirty="0" err="1">
                <a:solidFill>
                  <a:srgbClr val="2E2E2E"/>
                </a:solidFill>
                <a:effectLst/>
                <a:latin typeface="Segoe UI" panose="020B0502040204020203" pitchFamily="34" charset="0"/>
              </a:rPr>
              <a:t>parent</a:t>
            </a:r>
            <a:r>
              <a:rPr lang="tr-TR" b="0" i="0" dirty="0">
                <a:solidFill>
                  <a:srgbClr val="2E2E2E"/>
                </a:solidFill>
                <a:effectLst/>
                <a:latin typeface="Segoe UI" panose="020B0502040204020203" pitchFamily="34" charset="0"/>
              </a:rPr>
              <a:t> (ebeveyn) elemana göre konumlandırma yapar.</a:t>
            </a:r>
          </a:p>
          <a:p>
            <a:pPr algn="l"/>
            <a:r>
              <a:rPr lang="fr-FR" sz="2400" b="1" dirty="0">
                <a:solidFill>
                  <a:srgbClr val="00B050"/>
                </a:solidFill>
              </a:rPr>
              <a:t>position: relative </a:t>
            </a:r>
            <a:r>
              <a:rPr lang="tr-TR" b="0" i="0" dirty="0">
                <a:solidFill>
                  <a:srgbClr val="00B050"/>
                </a:solidFill>
                <a:effectLst/>
                <a:latin typeface="Segoe UI" panose="020B0502040204020203" pitchFamily="34" charset="0"/>
              </a:rPr>
              <a:t>→</a:t>
            </a:r>
            <a:r>
              <a:rPr lang="tr-TR" b="0" i="0" dirty="0">
                <a:solidFill>
                  <a:srgbClr val="2E2E2E"/>
                </a:solidFill>
                <a:effectLst/>
                <a:latin typeface="Segoe UI" panose="020B0502040204020203" pitchFamily="34" charset="0"/>
              </a:rPr>
              <a:t> göreceli konumlandırma sayesinde içinde bulunduğu düzeni değiştirmeden eski konumuna bağlı olarak geçerli bir konuma konumlandırmadır.</a:t>
            </a:r>
          </a:p>
          <a:p>
            <a:pPr algn="l"/>
            <a:endParaRPr lang="tr-TR" dirty="0"/>
          </a:p>
          <a:p>
            <a:pPr algn="l" fontAlgn="base"/>
            <a:r>
              <a:rPr lang="tr-TR" dirty="0"/>
              <a:t> </a:t>
            </a:r>
          </a:p>
          <a:p>
            <a:pPr algn="l"/>
            <a:endParaRPr lang="tr-TR" dirty="0"/>
          </a:p>
        </p:txBody>
      </p:sp>
      <p:pic>
        <p:nvPicPr>
          <p:cNvPr id="7" name="Resim 6">
            <a:extLst>
              <a:ext uri="{FF2B5EF4-FFF2-40B4-BE49-F238E27FC236}">
                <a16:creationId xmlns:a16="http://schemas.microsoft.com/office/drawing/2014/main" id="{BC0B6D1C-C5EC-0357-1209-931F107AD70D}"/>
              </a:ext>
            </a:extLst>
          </p:cNvPr>
          <p:cNvPicPr>
            <a:picLocks noChangeAspect="1"/>
          </p:cNvPicPr>
          <p:nvPr/>
        </p:nvPicPr>
        <p:blipFill>
          <a:blip r:embed="rId2"/>
          <a:stretch>
            <a:fillRect/>
          </a:stretch>
        </p:blipFill>
        <p:spPr>
          <a:xfrm>
            <a:off x="6293976" y="3906589"/>
            <a:ext cx="4962525" cy="2038350"/>
          </a:xfrm>
          <a:prstGeom prst="rect">
            <a:avLst/>
          </a:prstGeom>
        </p:spPr>
      </p:pic>
      <p:pic>
        <p:nvPicPr>
          <p:cNvPr id="9" name="Resim 8">
            <a:extLst>
              <a:ext uri="{FF2B5EF4-FFF2-40B4-BE49-F238E27FC236}">
                <a16:creationId xmlns:a16="http://schemas.microsoft.com/office/drawing/2014/main" id="{3CAECA90-12C7-BF2A-18D9-EF8C0C07EC65}"/>
              </a:ext>
            </a:extLst>
          </p:cNvPr>
          <p:cNvPicPr>
            <a:picLocks noChangeAspect="1"/>
          </p:cNvPicPr>
          <p:nvPr/>
        </p:nvPicPr>
        <p:blipFill>
          <a:blip r:embed="rId3"/>
          <a:stretch>
            <a:fillRect/>
          </a:stretch>
        </p:blipFill>
        <p:spPr>
          <a:xfrm>
            <a:off x="935501" y="3906589"/>
            <a:ext cx="4962525" cy="2057400"/>
          </a:xfrm>
          <a:prstGeom prst="rect">
            <a:avLst/>
          </a:prstGeom>
        </p:spPr>
      </p:pic>
    </p:spTree>
    <p:extLst>
      <p:ext uri="{BB962C8B-B14F-4D97-AF65-F5344CB8AC3E}">
        <p14:creationId xmlns:p14="http://schemas.microsoft.com/office/powerpoint/2010/main" val="20160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B6E6D26-84C0-5846-8B9D-B81688D4BE96}"/>
              </a:ext>
            </a:extLst>
          </p:cNvPr>
          <p:cNvSpPr>
            <a:spLocks noGrp="1"/>
          </p:cNvSpPr>
          <p:nvPr>
            <p:ph type="subTitle" idx="1"/>
          </p:nvPr>
        </p:nvSpPr>
        <p:spPr>
          <a:xfrm>
            <a:off x="935501" y="675249"/>
            <a:ext cx="10320997" cy="5138917"/>
          </a:xfrm>
        </p:spPr>
        <p:txBody>
          <a:bodyPr>
            <a:normAutofit/>
          </a:bodyPr>
          <a:lstStyle/>
          <a:p>
            <a:pPr algn="just"/>
            <a:r>
              <a:rPr lang="fr-FR" sz="2400" b="1" dirty="0">
                <a:solidFill>
                  <a:srgbClr val="00B050"/>
                </a:solidFill>
              </a:rPr>
              <a:t>*</a:t>
            </a:r>
            <a:r>
              <a:rPr lang="tr-TR" sz="2400" b="1" dirty="0">
                <a:solidFill>
                  <a:srgbClr val="00B050"/>
                </a:solidFill>
              </a:rPr>
              <a:t> </a:t>
            </a:r>
            <a:r>
              <a:rPr lang="fr-FR" sz="2400" b="1" dirty="0">
                <a:solidFill>
                  <a:srgbClr val="00B050"/>
                </a:solidFill>
              </a:rPr>
              <a:t>{} </a:t>
            </a:r>
            <a:r>
              <a:rPr lang="fr-FR" sz="2400" b="1" dirty="0">
                <a:solidFill>
                  <a:srgbClr val="FF0000"/>
                </a:solidFill>
              </a:rPr>
              <a:t>=&gt;</a:t>
            </a:r>
            <a:r>
              <a:rPr lang="fr-FR" sz="2400" b="1" dirty="0">
                <a:solidFill>
                  <a:srgbClr val="00B050"/>
                </a:solidFill>
              </a:rPr>
              <a:t> </a:t>
            </a:r>
            <a:r>
              <a:rPr lang="fr-FR" sz="2400" b="1" dirty="0" err="1"/>
              <a:t>bütün</a:t>
            </a:r>
            <a:r>
              <a:rPr lang="fr-FR" sz="2400" b="1" dirty="0"/>
              <a:t> </a:t>
            </a:r>
            <a:r>
              <a:rPr lang="fr-FR" sz="2400" b="1" dirty="0" err="1"/>
              <a:t>tag'ler</a:t>
            </a:r>
            <a:endParaRPr lang="fr-FR" sz="2400" b="1" dirty="0"/>
          </a:p>
          <a:p>
            <a:pPr algn="l"/>
            <a:r>
              <a:rPr lang="fr-FR" sz="2400" b="1" dirty="0">
                <a:solidFill>
                  <a:srgbClr val="00B050"/>
                </a:solidFill>
              </a:rPr>
              <a:t>div,</a:t>
            </a:r>
            <a:r>
              <a:rPr lang="tr-TR" sz="2400" b="1" dirty="0">
                <a:solidFill>
                  <a:srgbClr val="00B050"/>
                </a:solidFill>
              </a:rPr>
              <a:t> </a:t>
            </a:r>
            <a:r>
              <a:rPr lang="fr-FR" sz="2400" b="1" dirty="0">
                <a:solidFill>
                  <a:srgbClr val="00B050"/>
                </a:solidFill>
              </a:rPr>
              <a:t>p</a:t>
            </a:r>
            <a:r>
              <a:rPr lang="tr-TR" sz="2400" b="1" dirty="0">
                <a:solidFill>
                  <a:srgbClr val="00B050"/>
                </a:solidFill>
              </a:rPr>
              <a:t> </a:t>
            </a:r>
            <a:r>
              <a:rPr lang="fr-FR" sz="2400" b="1" dirty="0">
                <a:solidFill>
                  <a:srgbClr val="00B050"/>
                </a:solidFill>
              </a:rPr>
              <a:t>{} </a:t>
            </a:r>
            <a:r>
              <a:rPr lang="fr-FR" sz="2400" b="1" dirty="0">
                <a:solidFill>
                  <a:srgbClr val="FF0000"/>
                </a:solidFill>
              </a:rPr>
              <a:t>=&gt;</a:t>
            </a:r>
            <a:r>
              <a:rPr lang="fr-FR" sz="2400" b="1" dirty="0">
                <a:solidFill>
                  <a:srgbClr val="00B050"/>
                </a:solidFill>
              </a:rPr>
              <a:t> </a:t>
            </a:r>
            <a:r>
              <a:rPr lang="fr-FR" sz="2400" b="1" dirty="0" err="1"/>
              <a:t>bütün</a:t>
            </a:r>
            <a:r>
              <a:rPr lang="fr-FR" sz="2400" b="1" dirty="0"/>
              <a:t> div </a:t>
            </a:r>
            <a:r>
              <a:rPr lang="fr-FR" sz="2400" b="1" dirty="0" err="1"/>
              <a:t>ve</a:t>
            </a:r>
            <a:r>
              <a:rPr lang="fr-FR" sz="2400" b="1" dirty="0"/>
              <a:t> </a:t>
            </a:r>
            <a:r>
              <a:rPr lang="fr-FR" sz="2400" b="1" dirty="0" err="1"/>
              <a:t>bütün</a:t>
            </a:r>
            <a:r>
              <a:rPr lang="fr-FR" sz="2400" b="1" dirty="0"/>
              <a:t> </a:t>
            </a:r>
            <a:r>
              <a:rPr lang="fr-FR" sz="2400" b="1" dirty="0" err="1"/>
              <a:t>p'ler</a:t>
            </a:r>
            <a:endParaRPr lang="fr-FR" sz="2400" b="1" dirty="0"/>
          </a:p>
          <a:p>
            <a:pPr algn="l"/>
            <a:r>
              <a:rPr lang="tr-TR" b="1" dirty="0">
                <a:solidFill>
                  <a:srgbClr val="00B050"/>
                </a:solidFill>
              </a:rPr>
              <a:t>d</a:t>
            </a:r>
            <a:r>
              <a:rPr lang="fr-FR" sz="2400" b="1" dirty="0">
                <a:solidFill>
                  <a:srgbClr val="00B050"/>
                </a:solidFill>
              </a:rPr>
              <a:t>iv</a:t>
            </a:r>
            <a:r>
              <a:rPr lang="tr-TR" sz="2400" b="1" dirty="0">
                <a:solidFill>
                  <a:srgbClr val="00B050"/>
                </a:solidFill>
              </a:rPr>
              <a:t> </a:t>
            </a:r>
            <a:r>
              <a:rPr lang="fr-FR" sz="2400" b="1" dirty="0">
                <a:solidFill>
                  <a:srgbClr val="00B050"/>
                </a:solidFill>
              </a:rPr>
              <a:t>&gt;</a:t>
            </a:r>
            <a:r>
              <a:rPr lang="tr-TR" sz="2400" b="1" dirty="0">
                <a:solidFill>
                  <a:srgbClr val="00B050"/>
                </a:solidFill>
              </a:rPr>
              <a:t> </a:t>
            </a:r>
            <a:r>
              <a:rPr lang="fr-FR" sz="2400" b="1" dirty="0">
                <a:solidFill>
                  <a:srgbClr val="00B050"/>
                </a:solidFill>
              </a:rPr>
              <a:t>p</a:t>
            </a:r>
            <a:r>
              <a:rPr lang="tr-TR" sz="2400" b="1" dirty="0">
                <a:solidFill>
                  <a:srgbClr val="00B050"/>
                </a:solidFill>
              </a:rPr>
              <a:t> </a:t>
            </a:r>
            <a:r>
              <a:rPr lang="fr-FR" sz="2400" b="1" dirty="0">
                <a:solidFill>
                  <a:srgbClr val="00B050"/>
                </a:solidFill>
              </a:rPr>
              <a:t>{} </a:t>
            </a:r>
            <a:r>
              <a:rPr lang="fr-FR" sz="2400" b="1" dirty="0">
                <a:solidFill>
                  <a:srgbClr val="FF0000"/>
                </a:solidFill>
              </a:rPr>
              <a:t>=&gt;</a:t>
            </a:r>
            <a:r>
              <a:rPr lang="fr-FR" sz="2400" b="1" dirty="0">
                <a:solidFill>
                  <a:srgbClr val="00B050"/>
                </a:solidFill>
              </a:rPr>
              <a:t> </a:t>
            </a:r>
            <a:r>
              <a:rPr lang="fr-FR" sz="2400" b="1" dirty="0" err="1"/>
              <a:t>div'in</a:t>
            </a:r>
            <a:r>
              <a:rPr lang="fr-FR" sz="2400" b="1" dirty="0"/>
              <a:t> </a:t>
            </a:r>
            <a:r>
              <a:rPr lang="fr-FR" sz="2400" b="1" dirty="0" err="1"/>
              <a:t>içindeki</a:t>
            </a:r>
            <a:r>
              <a:rPr lang="fr-FR" sz="2400" b="1" dirty="0"/>
              <a:t> </a:t>
            </a:r>
            <a:r>
              <a:rPr lang="fr-FR" sz="2400" b="1" dirty="0" err="1"/>
              <a:t>bütün</a:t>
            </a:r>
            <a:r>
              <a:rPr lang="fr-FR" sz="2400" b="1" dirty="0"/>
              <a:t> </a:t>
            </a:r>
            <a:r>
              <a:rPr lang="fr-FR" sz="2400" b="1" dirty="0" err="1"/>
              <a:t>p'ler</a:t>
            </a:r>
            <a:endParaRPr lang="fr-FR" sz="2400" b="1" dirty="0"/>
          </a:p>
          <a:p>
            <a:pPr algn="l"/>
            <a:r>
              <a:rPr lang="tr-TR" b="1" dirty="0">
                <a:solidFill>
                  <a:srgbClr val="00B050"/>
                </a:solidFill>
              </a:rPr>
              <a:t>d</a:t>
            </a:r>
            <a:r>
              <a:rPr lang="fr-FR" sz="2400" b="1" dirty="0">
                <a:solidFill>
                  <a:srgbClr val="00B050"/>
                </a:solidFill>
              </a:rPr>
              <a:t>iv</a:t>
            </a:r>
            <a:r>
              <a:rPr lang="tr-TR" sz="2400" b="1" dirty="0">
                <a:solidFill>
                  <a:srgbClr val="00B050"/>
                </a:solidFill>
              </a:rPr>
              <a:t> </a:t>
            </a:r>
            <a:r>
              <a:rPr lang="fr-FR" sz="2400" b="1" dirty="0">
                <a:solidFill>
                  <a:srgbClr val="00B050"/>
                </a:solidFill>
              </a:rPr>
              <a:t>~</a:t>
            </a:r>
            <a:r>
              <a:rPr lang="tr-TR" sz="2400" b="1" dirty="0">
                <a:solidFill>
                  <a:srgbClr val="00B050"/>
                </a:solidFill>
              </a:rPr>
              <a:t> </a:t>
            </a:r>
            <a:r>
              <a:rPr lang="fr-FR" sz="2400" b="1" dirty="0">
                <a:solidFill>
                  <a:srgbClr val="00B050"/>
                </a:solidFill>
              </a:rPr>
              <a:t>p</a:t>
            </a:r>
            <a:r>
              <a:rPr lang="tr-TR" sz="2400" b="1" dirty="0">
                <a:solidFill>
                  <a:srgbClr val="00B050"/>
                </a:solidFill>
              </a:rPr>
              <a:t> </a:t>
            </a:r>
            <a:r>
              <a:rPr lang="fr-FR" sz="2400" b="1" dirty="0">
                <a:solidFill>
                  <a:srgbClr val="00B050"/>
                </a:solidFill>
              </a:rPr>
              <a:t>{} </a:t>
            </a:r>
            <a:r>
              <a:rPr lang="fr-FR" sz="2400" b="1" dirty="0">
                <a:solidFill>
                  <a:srgbClr val="FF0000"/>
                </a:solidFill>
              </a:rPr>
              <a:t>=&gt;</a:t>
            </a:r>
            <a:r>
              <a:rPr lang="fr-FR" sz="2400" b="1" dirty="0">
                <a:solidFill>
                  <a:srgbClr val="00B050"/>
                </a:solidFill>
              </a:rPr>
              <a:t> </a:t>
            </a:r>
            <a:r>
              <a:rPr lang="fr-FR" sz="2400" b="1" dirty="0"/>
              <a:t>div ile p </a:t>
            </a:r>
            <a:r>
              <a:rPr lang="fr-FR" sz="2400" b="1" dirty="0" err="1"/>
              <a:t>aynı</a:t>
            </a:r>
            <a:r>
              <a:rPr lang="fr-FR" sz="2400" b="1" dirty="0"/>
              <a:t> </a:t>
            </a:r>
            <a:r>
              <a:rPr lang="fr-FR" sz="2400" b="1" dirty="0" err="1"/>
              <a:t>seviyede</a:t>
            </a:r>
            <a:r>
              <a:rPr lang="fr-FR" sz="2400" b="1" dirty="0"/>
              <a:t> </a:t>
            </a:r>
            <a:r>
              <a:rPr lang="fr-FR" sz="2400" b="1" dirty="0" err="1"/>
              <a:t>olacak</a:t>
            </a:r>
            <a:r>
              <a:rPr lang="fr-FR" sz="2400" b="1" dirty="0"/>
              <a:t> </a:t>
            </a:r>
            <a:r>
              <a:rPr lang="fr-FR" sz="2400" b="1" dirty="0" err="1"/>
              <a:t>ve</a:t>
            </a:r>
            <a:r>
              <a:rPr lang="fr-FR" sz="2400" b="1" dirty="0"/>
              <a:t> </a:t>
            </a:r>
            <a:r>
              <a:rPr lang="fr-FR" sz="2400" b="1" dirty="0" err="1"/>
              <a:t>bütün</a:t>
            </a:r>
            <a:r>
              <a:rPr lang="fr-FR" sz="2400" b="1" dirty="0"/>
              <a:t> </a:t>
            </a:r>
            <a:r>
              <a:rPr lang="fr-FR" sz="2400" b="1" dirty="0" err="1"/>
              <a:t>p'ler</a:t>
            </a:r>
            <a:endParaRPr lang="fr-FR" sz="2400" b="1" dirty="0"/>
          </a:p>
          <a:p>
            <a:pPr algn="l"/>
            <a:r>
              <a:rPr lang="tr-TR" b="1" dirty="0">
                <a:solidFill>
                  <a:srgbClr val="00B050"/>
                </a:solidFill>
              </a:rPr>
              <a:t>d</a:t>
            </a:r>
            <a:r>
              <a:rPr lang="fr-FR" sz="2400" b="1" dirty="0">
                <a:solidFill>
                  <a:srgbClr val="00B050"/>
                </a:solidFill>
              </a:rPr>
              <a:t>iv</a:t>
            </a:r>
            <a:r>
              <a:rPr lang="tr-TR" sz="2400" b="1" dirty="0">
                <a:solidFill>
                  <a:srgbClr val="00B050"/>
                </a:solidFill>
              </a:rPr>
              <a:t> </a:t>
            </a:r>
            <a:r>
              <a:rPr lang="fr-FR" sz="2400" b="1" dirty="0">
                <a:solidFill>
                  <a:srgbClr val="00B050"/>
                </a:solidFill>
              </a:rPr>
              <a:t>+</a:t>
            </a:r>
            <a:r>
              <a:rPr lang="tr-TR" sz="2400" b="1" dirty="0">
                <a:solidFill>
                  <a:srgbClr val="00B050"/>
                </a:solidFill>
              </a:rPr>
              <a:t> </a:t>
            </a:r>
            <a:r>
              <a:rPr lang="fr-FR" sz="2400" b="1" dirty="0">
                <a:solidFill>
                  <a:srgbClr val="00B050"/>
                </a:solidFill>
              </a:rPr>
              <a:t>p</a:t>
            </a:r>
            <a:r>
              <a:rPr lang="tr-TR" sz="2400" b="1" dirty="0">
                <a:solidFill>
                  <a:srgbClr val="00B050"/>
                </a:solidFill>
              </a:rPr>
              <a:t> </a:t>
            </a:r>
            <a:r>
              <a:rPr lang="fr-FR" sz="2400" b="1" dirty="0">
                <a:solidFill>
                  <a:srgbClr val="00B050"/>
                </a:solidFill>
              </a:rPr>
              <a:t>{} </a:t>
            </a:r>
            <a:r>
              <a:rPr lang="fr-FR" sz="2400" b="1" dirty="0">
                <a:solidFill>
                  <a:srgbClr val="FF0000"/>
                </a:solidFill>
              </a:rPr>
              <a:t>=&gt;</a:t>
            </a:r>
            <a:r>
              <a:rPr lang="fr-FR" sz="2400" b="1" dirty="0">
                <a:solidFill>
                  <a:srgbClr val="00B050"/>
                </a:solidFill>
              </a:rPr>
              <a:t> </a:t>
            </a:r>
            <a:r>
              <a:rPr lang="fr-FR" b="1" dirty="0"/>
              <a:t>div</a:t>
            </a:r>
            <a:r>
              <a:rPr lang="tr-TR" b="1" dirty="0"/>
              <a:t> etiketinden sonra gelen aynı seviyedeki </a:t>
            </a:r>
            <a:r>
              <a:rPr lang="fr-FR" sz="2400" b="1" dirty="0" err="1"/>
              <a:t>bütün</a:t>
            </a:r>
            <a:r>
              <a:rPr lang="fr-FR" sz="2400" b="1" dirty="0"/>
              <a:t> </a:t>
            </a:r>
            <a:r>
              <a:rPr lang="fr-FR" b="1" dirty="0"/>
              <a:t>p</a:t>
            </a:r>
            <a:r>
              <a:rPr lang="tr-TR" b="1" dirty="0"/>
              <a:t>’</a:t>
            </a:r>
            <a:r>
              <a:rPr lang="tr-TR" b="1" dirty="0" err="1"/>
              <a:t>ler</a:t>
            </a:r>
            <a:endParaRPr lang="tr-TR" b="1" dirty="0"/>
          </a:p>
          <a:p>
            <a:pPr algn="l" fontAlgn="base"/>
            <a:r>
              <a:rPr lang="tr-TR" dirty="0"/>
              <a:t> </a:t>
            </a:r>
          </a:p>
          <a:p>
            <a:pPr algn="l"/>
            <a:endParaRPr lang="tr-TR" dirty="0"/>
          </a:p>
        </p:txBody>
      </p:sp>
    </p:spTree>
    <p:extLst>
      <p:ext uri="{BB962C8B-B14F-4D97-AF65-F5344CB8AC3E}">
        <p14:creationId xmlns:p14="http://schemas.microsoft.com/office/powerpoint/2010/main" val="357892775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600</Words>
  <Application>Microsoft Office PowerPoint</Application>
  <PresentationFormat>Geniş ekran</PresentationFormat>
  <Paragraphs>44</Paragraphs>
  <Slides>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Calibri Light</vt:lpstr>
      <vt:lpstr>PT Serif</vt:lpstr>
      <vt:lpstr>Segoe UI</vt:lpstr>
      <vt:lpstr>Office Teması</vt:lpstr>
      <vt:lpstr>Semantic ve Non-Semantic Etiketler</vt:lpstr>
      <vt:lpstr>Jira Nedir?</vt:lpstr>
      <vt:lpstr>ASCII Kodlar Nedir?</vt:lpstr>
      <vt:lpstr>visibility: hidden ile display: none arasında fark nedir?</vt:lpstr>
      <vt:lpstr>box-sizing nedir?</vt:lpstr>
      <vt:lpstr>position: relative ile absolute arasındaki fark nedir?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ve Non-Semantic Etiketler</dc:title>
  <dc:creator>UYGAR SÜSLÜ</dc:creator>
  <cp:lastModifiedBy>UYGAR SÜSLÜ</cp:lastModifiedBy>
  <cp:revision>15</cp:revision>
  <dcterms:created xsi:type="dcterms:W3CDTF">2022-06-03T10:23:42Z</dcterms:created>
  <dcterms:modified xsi:type="dcterms:W3CDTF">2022-06-03T14:08:49Z</dcterms:modified>
</cp:coreProperties>
</file>