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8" r:id="rId3"/>
    <p:sldId id="257" r:id="rId4"/>
    <p:sldId id="263" r:id="rId5"/>
    <p:sldId id="283" r:id="rId6"/>
    <p:sldId id="285" r:id="rId7"/>
    <p:sldId id="286" r:id="rId8"/>
    <p:sldId id="287" r:id="rId9"/>
    <p:sldId id="288" r:id="rId10"/>
    <p:sldId id="289" r:id="rId11"/>
    <p:sldId id="290" r:id="rId12"/>
    <p:sldId id="291"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330" y="1884680"/>
            <a:ext cx="5796915" cy="2122805"/>
          </a:xfrm>
          <a:prstGeom prst="rect">
            <a:avLst/>
          </a:prstGeom>
          <a:noFill/>
        </p:spPr>
        <p:txBody>
          <a:bodyPr wrap="square" rtlCol="0">
            <a:spAutoFit/>
          </a:bodyPr>
          <a:lstStyle/>
          <a:p>
            <a:pPr algn="ctr"/>
            <a:r>
              <a:rPr lang="tr-TR" altLang="zh-CN" sz="4400" b="1" dirty="0">
                <a:solidFill>
                  <a:srgbClr val="333333"/>
                </a:solidFill>
                <a:latin typeface="Arial" panose="020B0604020202020204" pitchFamily="34" charset="0"/>
                <a:ea typeface="Arial" panose="020B0604020202020204" pitchFamily="34" charset="0"/>
              </a:rPr>
              <a:t>Tübisad-TechCareer:</a:t>
            </a:r>
            <a:endParaRPr lang="tr-TR" altLang="zh-CN" sz="4400" b="1" dirty="0">
              <a:solidFill>
                <a:srgbClr val="333333"/>
              </a:solidFill>
              <a:latin typeface="Arial" panose="020B0604020202020204" pitchFamily="34" charset="0"/>
              <a:ea typeface="Arial" panose="020B0604020202020204" pitchFamily="34" charset="0"/>
            </a:endParaRPr>
          </a:p>
          <a:p>
            <a:pPr algn="ctr"/>
            <a:r>
              <a:rPr lang="tr-TR" altLang="zh-CN" sz="4400" b="1" dirty="0">
                <a:solidFill>
                  <a:srgbClr val="333333"/>
                </a:solidFill>
                <a:latin typeface="Arial" panose="020B0604020202020204" pitchFamily="34" charset="0"/>
                <a:ea typeface="Arial" panose="020B0604020202020204" pitchFamily="34" charset="0"/>
              </a:rPr>
              <a:t>Research Homeworks</a:t>
            </a:r>
            <a:endParaRPr lang="tr-TR"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3"/>
          <p:cNvSpPr txBox="1"/>
          <p:nvPr/>
        </p:nvSpPr>
        <p:spPr>
          <a:xfrm>
            <a:off x="5918200" y="4256405"/>
            <a:ext cx="5796915" cy="645160"/>
          </a:xfrm>
          <a:prstGeom prst="rect">
            <a:avLst/>
          </a:prstGeom>
          <a:noFill/>
        </p:spPr>
        <p:txBody>
          <a:bodyPr wrap="square" rtlCol="0">
            <a:spAutoFit/>
          </a:bodyPr>
          <a:p>
            <a:pPr algn="ctr"/>
            <a:r>
              <a:rPr lang="tr-TR" altLang="zh-CN" sz="3600" b="1" dirty="0">
                <a:solidFill>
                  <a:srgbClr val="333333"/>
                </a:solidFill>
                <a:latin typeface="Arial" panose="020B0604020202020204" pitchFamily="34" charset="0"/>
                <a:ea typeface="Arial" panose="020B0604020202020204" pitchFamily="34" charset="0"/>
              </a:rPr>
              <a:t>Halil YOLLU</a:t>
            </a:r>
            <a:endParaRPr lang="tr-TR" altLang="zh-CN" sz="3600" b="1" dirty="0">
              <a:solidFill>
                <a:srgbClr val="333333"/>
              </a:solidFill>
              <a:latin typeface="Arial" panose="020B0604020202020204" pitchFamily="34" charset="0"/>
              <a:ea typeface="Arial" panose="020B0604020202020204" pitchFamily="34" charset="0"/>
            </a:endParaRPr>
          </a:p>
        </p:txBody>
      </p:sp>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678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95450"/>
            <a:ext cx="11483340" cy="4419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Bir nesnenin kapladığı alanın yani nesnenin genişliği + padding + border değerlerinin toplamıdır.</a:t>
            </a:r>
            <a:endParaRPr lang="tr-TR" altLang="en-US" sz="20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81355" y="2338070"/>
            <a:ext cx="4587240" cy="4335145"/>
          </a:xfrm>
          <a:prstGeom prst="rect">
            <a:avLst/>
          </a:prstGeom>
        </p:spPr>
      </p:pic>
      <p:pic>
        <p:nvPicPr>
          <p:cNvPr id="3" name="Picture 2" descr="2"/>
          <p:cNvPicPr>
            <a:picLocks noChangeAspect="1"/>
          </p:cNvPicPr>
          <p:nvPr/>
        </p:nvPicPr>
        <p:blipFill>
          <a:blip r:embed="rId3"/>
          <a:stretch>
            <a:fillRect/>
          </a:stretch>
        </p:blipFill>
        <p:spPr>
          <a:xfrm>
            <a:off x="6320790" y="2338070"/>
            <a:ext cx="5092065" cy="433514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6344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149415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Önceki sayfada da görüldüğü gibi genişlikleri ve yükseklikleri aynı olduğu halde sarı kutunun kapladığı alan daha fazla görünüyor. Çünkü bir nesneye verdiğimiz genişlik ve yükseklikten başka bir de padding ve border değerlerini işin içine katmamız gerekiyor ki; nesnenin kapladığı toplam alanı bulalım. Bunu da border-box ile sağlayabiliyoruz.</a:t>
            </a:r>
            <a:endParaRPr lang="tr-TR" altLang="en-US" sz="2000" dirty="0">
              <a:solidFill>
                <a:srgbClr val="333333"/>
              </a:solidFill>
              <a:latin typeface="Arial" panose="020B0604020202020204" pitchFamily="34" charset="0"/>
              <a:ea typeface="+mj-ea"/>
            </a:endParaRPr>
          </a:p>
        </p:txBody>
      </p:sp>
      <p:pic>
        <p:nvPicPr>
          <p:cNvPr id="7" name="Picture 6" descr="3"/>
          <p:cNvPicPr>
            <a:picLocks noChangeAspect="1"/>
          </p:cNvPicPr>
          <p:nvPr/>
        </p:nvPicPr>
        <p:blipFill>
          <a:blip r:embed="rId2"/>
          <a:stretch>
            <a:fillRect/>
          </a:stretch>
        </p:blipFill>
        <p:spPr>
          <a:xfrm>
            <a:off x="1188720" y="3378835"/>
            <a:ext cx="4419600" cy="3336925"/>
          </a:xfrm>
          <a:prstGeom prst="rect">
            <a:avLst/>
          </a:prstGeom>
        </p:spPr>
      </p:pic>
      <p:pic>
        <p:nvPicPr>
          <p:cNvPr id="9" name="Picture 8" descr="4"/>
          <p:cNvPicPr>
            <a:picLocks noChangeAspect="1"/>
          </p:cNvPicPr>
          <p:nvPr/>
        </p:nvPicPr>
        <p:blipFill>
          <a:blip r:embed="rId3"/>
          <a:stretch>
            <a:fillRect/>
          </a:stretch>
        </p:blipFill>
        <p:spPr>
          <a:xfrm>
            <a:off x="7348855" y="3379470"/>
            <a:ext cx="3771265" cy="333248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1391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7924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Sadece div etiketlerine box-sizing:border-box vermek yerine sayfanın en başında * ile tüm etiketlere ulaşıp bu değeri vermek işimizi daha kolay hale getirir.</a:t>
            </a:r>
            <a:endParaRPr lang="tr-TR" altLang="en-US" sz="2000" dirty="0">
              <a:solidFill>
                <a:srgbClr val="333333"/>
              </a:solidFill>
              <a:latin typeface="Arial" panose="020B0604020202020204" pitchFamily="34" charset="0"/>
              <a:ea typeface="+mj-ea"/>
            </a:endParaRPr>
          </a:p>
        </p:txBody>
      </p:sp>
      <p:pic>
        <p:nvPicPr>
          <p:cNvPr id="2" name="Picture 1" descr="5"/>
          <p:cNvPicPr>
            <a:picLocks noChangeAspect="1"/>
          </p:cNvPicPr>
          <p:nvPr/>
        </p:nvPicPr>
        <p:blipFill>
          <a:blip r:embed="rId2"/>
          <a:stretch>
            <a:fillRect/>
          </a:stretch>
        </p:blipFill>
        <p:spPr>
          <a:xfrm>
            <a:off x="232410" y="2883535"/>
            <a:ext cx="11793855" cy="3794760"/>
          </a:xfrm>
          <a:prstGeom prst="rect">
            <a:avLst/>
          </a:prstGeom>
        </p:spPr>
      </p:pic>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0900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relative;~</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Bir nesneye “position:relative;” dediğimizde nesne normal akış içerisinde olmaya devam eder ancak top, right, bottom ve left özelliklerini kullanma fırsatı verir.</a:t>
            </a:r>
            <a:endParaRPr lang="tr-TR" altLang="en-US" sz="20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#red div' ine verdiğimiz position:relative; özelliğinden dolayı left:50px; kullanımını yapabildik ve nesne soldan yani olduğu konumdan itibaren 50px sola doğru ilerledi.</a:t>
            </a:r>
            <a:r>
              <a:rPr lang="tr-TR" altLang="en-US" sz="1600" dirty="0">
                <a:solidFill>
                  <a:srgbClr val="333333"/>
                </a:solidFill>
                <a:latin typeface="Arial" panose="020B0604020202020204" pitchFamily="34" charset="0"/>
                <a:ea typeface="+mj-ea"/>
              </a:rPr>
              <a:t> </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5922645" y="1598930"/>
            <a:ext cx="2926080" cy="5158105"/>
          </a:xfrm>
          <a:prstGeom prst="rect">
            <a:avLst/>
          </a:prstGeom>
        </p:spPr>
      </p:pic>
      <p:pic>
        <p:nvPicPr>
          <p:cNvPr id="10" name="Picture 9" descr="2"/>
          <p:cNvPicPr>
            <a:picLocks noChangeAspect="1"/>
          </p:cNvPicPr>
          <p:nvPr/>
        </p:nvPicPr>
        <p:blipFill>
          <a:blip r:embed="rId3"/>
          <a:stretch>
            <a:fillRect/>
          </a:stretch>
        </p:blipFill>
        <p:spPr>
          <a:xfrm>
            <a:off x="9257030" y="1598930"/>
            <a:ext cx="2628900" cy="515810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21920" y="1403985"/>
            <a:ext cx="6497955" cy="535368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513205"/>
            <a:ext cx="6328410" cy="510476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absolute;~</a:t>
            </a:r>
            <a:endParaRPr lang="tr-TR" altLang="en-US" sz="2800" dirty="0">
              <a:solidFill>
                <a:srgbClr val="FF0000"/>
              </a:solidFill>
              <a:latin typeface="Arial" panose="020B0604020202020204" pitchFamily="34" charset="0"/>
              <a:ea typeface="+mj-ea"/>
            </a:endParaRPr>
          </a:p>
          <a:p>
            <a:pPr algn="l">
              <a:lnSpc>
                <a:spcPct val="114000"/>
              </a:lnSpc>
            </a:pPr>
            <a:r>
              <a:rPr lang="tr-TR" altLang="en-US" dirty="0">
                <a:solidFill>
                  <a:srgbClr val="333333"/>
                </a:solidFill>
                <a:latin typeface="Arial" panose="020B0604020202020204" pitchFamily="34" charset="0"/>
                <a:ea typeface="+mj-ea"/>
              </a:rPr>
              <a:t>Bir nesnenin position özelliğini absolute yaptığımızda o nesne normal akış içinden çıkar ve 4 köşeden konumlandırma yapabilmemizi sağlar. </a:t>
            </a:r>
            <a:r>
              <a:rPr lang="tr-TR" altLang="en-US" dirty="0">
                <a:solidFill>
                  <a:srgbClr val="FF0000"/>
                </a:solidFill>
                <a:latin typeface="Arial" panose="020B0604020202020204" pitchFamily="34" charset="0"/>
                <a:ea typeface="+mj-ea"/>
              </a:rPr>
              <a:t>“R</a:t>
            </a:r>
            <a:r>
              <a:rPr lang="tr-TR" altLang="en-US" sz="2000" dirty="0">
                <a:solidFill>
                  <a:srgbClr val="FF0000"/>
                </a:solidFill>
                <a:latin typeface="Arial" panose="020B0604020202020204" pitchFamily="34" charset="0"/>
                <a:ea typeface="+mj-ea"/>
              </a:rPr>
              <a:t>elative ile Absolute’ un farkı normal akış içinde olup olmadığı farkıdır.”</a:t>
            </a:r>
            <a:r>
              <a:rPr lang="tr-TR" altLang="en-US" dirty="0">
                <a:solidFill>
                  <a:srgbClr val="333333"/>
                </a:solidFill>
                <a:latin typeface="Arial" panose="020B0604020202020204" pitchFamily="34" charset="0"/>
                <a:ea typeface="+mj-ea"/>
              </a:rPr>
              <a:t> Yanda görüldüğü gibi sarı kutu normal akışın dışına çıktığından dolayı diğer iki kutu sarı kutuyu görmezden geldi ve sarı kutunun olduğu yeri doldururdu. Sarı kutu normal akış içinde olmadığından dolayı konumlandırma başlangıcını sayfanın sol üst köşesinden yani body’ den yaptı. Çünkü herhangi bir absolute nesnenin kendisini konumlandırması için bir relative nesnenin kapsamında olması lazım. Burada kapsayıcı hiç bir eleman olmadığından dolayı body sarı kutu için kapsayıcı eleman oldu ve konumlandırmasını body 'e göre yaptı.</a:t>
            </a:r>
            <a:endParaRPr lang="tr-TR" altLang="en-US"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798945" y="1365885"/>
            <a:ext cx="2882900" cy="5391785"/>
          </a:xfrm>
          <a:prstGeom prst="rect">
            <a:avLst/>
          </a:prstGeom>
        </p:spPr>
      </p:pic>
      <p:pic>
        <p:nvPicPr>
          <p:cNvPr id="3" name="Picture 2" descr="2"/>
          <p:cNvPicPr>
            <a:picLocks noChangeAspect="1"/>
          </p:cNvPicPr>
          <p:nvPr/>
        </p:nvPicPr>
        <p:blipFill>
          <a:blip r:embed="rId3"/>
          <a:stretch>
            <a:fillRect/>
          </a:stretch>
        </p:blipFill>
        <p:spPr>
          <a:xfrm>
            <a:off x="9860280" y="1365885"/>
            <a:ext cx="2331720" cy="5392420"/>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Ödev-3</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858816" y="189709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856592" y="3304082"/>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65086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9079795" y="4925872"/>
            <a:ext cx="174371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4887788"/>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305395" y="51083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38087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Web uygulama geliştiricilerine, CDN gibi üçüncü parti servislerde barındırılan kaynakların herhangi bir beklenmeyen etki olmadan dağıtıldığını garanti altına alan metoda denir. SRI, hash karşılaştırmalarını kullanarak çalışır. Web sunucusundaki kaynakların hash değeriyle üçüncü parti bir servisteki kaynakların hash değerlerini karşılaştırır.</a:t>
            </a:r>
            <a:endParaRPr lang="tr-TR" altLang="en-US" sz="2000" dirty="0">
              <a:solidFill>
                <a:schemeClr val="tx1"/>
              </a:solidFill>
              <a:latin typeface="Arial" panose="020B0604020202020204" pitchFamily="34" charset="0"/>
              <a:ea typeface="+mj-ea"/>
            </a:endParaRPr>
          </a:p>
        </p:txBody>
      </p:sp>
      <p:sp>
        <p:nvSpPr>
          <p:cNvPr id="2" name="矩形 7"/>
          <p:cNvSpPr/>
          <p:nvPr/>
        </p:nvSpPr>
        <p:spPr>
          <a:xfrm>
            <a:off x="655828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6694170" y="1680845"/>
            <a:ext cx="4832350" cy="331406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400" dirty="0">
                <a:solidFill>
                  <a:srgbClr val="FF0000"/>
                </a:solidFill>
                <a:latin typeface="Arial" panose="020B0604020202020204" pitchFamily="34" charset="0"/>
                <a:ea typeface="+mj-ea"/>
              </a:rPr>
              <a:t>Neden Kullanılır?</a:t>
            </a:r>
            <a:endParaRPr lang="tr-TR" altLang="en-US" sz="2400" dirty="0">
              <a:solidFill>
                <a:srgbClr val="FF0000"/>
              </a:solidFill>
              <a:latin typeface="Arial" panose="020B0604020202020204" pitchFamily="34" charset="0"/>
              <a:ea typeface="+mj-ea"/>
            </a:endParaRPr>
          </a:p>
          <a:p>
            <a:pPr algn="l">
              <a:lnSpc>
                <a:spcPct val="114000"/>
              </a:lnSpc>
            </a:pPr>
            <a:r>
              <a:rPr lang="tr-TR" altLang="en-US" sz="1600" dirty="0">
                <a:solidFill>
                  <a:schemeClr val="tx1"/>
                </a:solidFill>
                <a:latin typeface="Arial" panose="020B0604020202020204" pitchFamily="34" charset="0"/>
                <a:ea typeface="+mj-ea"/>
              </a:rPr>
              <a:t>Geliştirilen web uygulamasında kullanılan CDN ya da herhangi bir üçüncü parti servisin hacklenmesi ya da saldırıya maruz kalması durumunda aynı zamanda geliştirilen web uygulaması da hacklenebilir. Böyle bir saldırı durumunda saldırgan, CDN servisinde barındırılan bir script dosyasında zaafiyete yol açabilr. SRI sayesinde geliştirilen web uygulamasının güçlendirilmiş bir dosyayı işaret eder ve dosya değişse dahi tarayıcı bu dosyayı yüklemez ve saldırı başarısız olur.</a:t>
            </a:r>
            <a:endParaRPr lang="tr-TR" altLang="en-US" sz="1600" dirty="0">
              <a:solidFill>
                <a:schemeClr val="tx1"/>
              </a:solidFill>
              <a:latin typeface="Arial" panose="020B0604020202020204" pitchFamily="34" charset="0"/>
              <a:ea typeface="+mj-ea"/>
            </a:endParaRPr>
          </a:p>
        </p:txBody>
      </p:sp>
      <p:sp>
        <p:nvSpPr>
          <p:cNvPr id="7" name="Text Box 6"/>
          <p:cNvSpPr txBox="1"/>
          <p:nvPr/>
        </p:nvSpPr>
        <p:spPr>
          <a:xfrm>
            <a:off x="6694170" y="4973955"/>
            <a:ext cx="4858385" cy="1630045"/>
          </a:xfrm>
          <a:prstGeom prst="rect">
            <a:avLst/>
          </a:prstGeom>
          <a:noFill/>
        </p:spPr>
        <p:txBody>
          <a:bodyPr wrap="square" rtlCol="0">
            <a:spAutoFit/>
          </a:bodyPr>
          <a:p>
            <a:pPr algn="ctr"/>
            <a:r>
              <a:rPr lang="tr-TR" altLang="en-US" sz="2000">
                <a:solidFill>
                  <a:srgbClr val="FF0000"/>
                </a:solidFill>
              </a:rPr>
              <a:t>Örnek</a:t>
            </a:r>
            <a:endParaRPr lang="tr-TR" altLang="en-US" sz="2000">
              <a:solidFill>
                <a:srgbClr val="FF0000"/>
              </a:solidFill>
            </a:endParaRPr>
          </a:p>
          <a:p>
            <a:pPr algn="l"/>
            <a:r>
              <a:rPr lang="tr-TR" altLang="en-US" sz="1600">
                <a:solidFill>
                  <a:schemeClr val="bg2">
                    <a:lumMod val="50000"/>
                  </a:schemeClr>
                </a:solidFill>
              </a:rPr>
              <a:t>&lt;script src="https://code.jquery.com/jquery-2.1.4.min.js" integrity="sha384-R4/ztc4ZlRqWjqIuvf6RX5yb/v90qNGx6fS48N0tRxiGkqveZETq72KgDVJCp2TC" crossorigin="anonymous"&gt;&lt;/script&gt;</a:t>
            </a:r>
            <a:endParaRPr lang="tr-TR" altLang="en-US" sz="1600">
              <a:solidFill>
                <a:schemeClr val="bg2">
                  <a:lumMod val="50000"/>
                </a:schemeClr>
              </a:solidFill>
            </a:endParaRPr>
          </a:p>
        </p:txBody>
      </p:sp>
      <p:sp>
        <p:nvSpPr>
          <p:cNvPr id="11" name="Text Box 10"/>
          <p:cNvSpPr txBox="1"/>
          <p:nvPr/>
        </p:nvSpPr>
        <p:spPr>
          <a:xfrm>
            <a:off x="681990" y="5527675"/>
            <a:ext cx="4858385" cy="1076325"/>
          </a:xfrm>
          <a:prstGeom prst="rect">
            <a:avLst/>
          </a:prstGeom>
          <a:noFill/>
        </p:spPr>
        <p:txBody>
          <a:bodyPr wrap="square" rtlCol="0">
            <a:spAutoFit/>
          </a:bodyPr>
          <a:p>
            <a:pPr algn="ctr"/>
            <a:r>
              <a:rPr lang="tr-TR" altLang="en-US" sz="2400">
                <a:solidFill>
                  <a:srgbClr val="FF0000"/>
                </a:solidFill>
              </a:rPr>
              <a:t>Formatı</a:t>
            </a:r>
            <a:endParaRPr lang="tr-TR" altLang="en-US" sz="2400">
              <a:solidFill>
                <a:srgbClr val="FF0000"/>
              </a:solidFill>
            </a:endParaRPr>
          </a:p>
          <a:p>
            <a:pPr algn="l"/>
            <a:r>
              <a:rPr lang="tr-TR" altLang="en-US" sz="2000">
                <a:solidFill>
                  <a:schemeClr val="bg2">
                    <a:lumMod val="50000"/>
                  </a:schemeClr>
                </a:solidFill>
              </a:rPr>
              <a:t>integrity=”[hash algoritması]-[base64 ile encode edilmiş kriptolu hash değeri]</a:t>
            </a:r>
            <a:endParaRPr lang="tr-TR" altLang="en-US" sz="2000">
              <a:solidFill>
                <a:schemeClr val="bg2">
                  <a:lumMod val="50000"/>
                </a:schemeClr>
              </a:solidFill>
            </a:endParaRPr>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38378" y="510837"/>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51040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CORS kökenler arası kaynak paylaşımı anlamına gelir. Tarayıcı tarafından yönetilen ve ek HTTP başlıkları kullanarak bir kökende çalışan web uygulamasının başka bir kökende çalışan web uygulamasına erişim izni kontrolünü sağlar. Uygulama, tarayıcı üzerinden baika bir kökene istek gönderdiğinde cross-origin Http isteği oluşturur. Yani sitenin dışarıya açılan kapısı da diyebiliriz.</a:t>
            </a:r>
            <a:endParaRPr lang="tr-TR" altLang="en-US" sz="2000" dirty="0">
              <a:solidFill>
                <a:schemeClr val="tx1"/>
              </a:solidFill>
              <a:latin typeface="Arial" panose="020B0604020202020204" pitchFamily="34" charset="0"/>
              <a:ea typeface="+mj-ea"/>
            </a:endParaRPr>
          </a:p>
        </p:txBody>
      </p:sp>
      <p:pic>
        <p:nvPicPr>
          <p:cNvPr id="10" name="Picture 9" descr="cors"/>
          <p:cNvPicPr>
            <a:picLocks noChangeAspect="1"/>
          </p:cNvPicPr>
          <p:nvPr/>
        </p:nvPicPr>
        <p:blipFill>
          <a:blip r:embed="rId2"/>
          <a:stretch>
            <a:fillRect/>
          </a:stretch>
        </p:blipFill>
        <p:spPr>
          <a:xfrm>
            <a:off x="5835015" y="2315210"/>
            <a:ext cx="6266180" cy="331787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26020" y="510837"/>
            <a:ext cx="174371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13538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Otomatik kaydırmaya dayalı bir gezinme listesinde bağlantıları güncelleştirir.</a:t>
            </a:r>
            <a:endParaRPr lang="tr-TR" altLang="en-US" sz="2000" dirty="0">
              <a:solidFill>
                <a:schemeClr val="tx1"/>
              </a:solidFill>
              <a:latin typeface="Arial" panose="020B0604020202020204" pitchFamily="34" charset="0"/>
              <a:ea typeface="+mj-ea"/>
            </a:endParaRPr>
          </a:p>
        </p:txBody>
      </p:sp>
      <p:sp>
        <p:nvSpPr>
          <p:cNvPr id="3" name="文本框 21"/>
          <p:cNvSpPr txBox="1"/>
          <p:nvPr/>
        </p:nvSpPr>
        <p:spPr>
          <a:xfrm>
            <a:off x="842010" y="3183890"/>
            <a:ext cx="4832350" cy="338836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800" dirty="0">
                <a:solidFill>
                  <a:srgbClr val="FF0000"/>
                </a:solidFill>
                <a:latin typeface="Arial" panose="020B0604020202020204" pitchFamily="34" charset="0"/>
                <a:ea typeface="+mj-ea"/>
              </a:rPr>
              <a:t>Nasıl Kullanılır?</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chemeClr val="tx1"/>
                </a:solidFill>
                <a:latin typeface="Arial" panose="020B0604020202020204" pitchFamily="34" charset="0"/>
                <a:ea typeface="+mj-ea"/>
              </a:rPr>
              <a:t>Kaydırılabilir alan olarak kullanılmak istenen öğeye </a:t>
            </a:r>
            <a:r>
              <a:rPr lang="tr-TR" altLang="en-US" sz="2000" b="1" dirty="0">
                <a:solidFill>
                  <a:schemeClr val="tx1"/>
                </a:solidFill>
                <a:latin typeface="Arial" panose="020B0604020202020204" pitchFamily="34" charset="0"/>
                <a:ea typeface="+mj-ea"/>
              </a:rPr>
              <a:t>data-spy=”scroll” </a:t>
            </a:r>
            <a:r>
              <a:rPr lang="tr-TR" altLang="en-US" sz="2000" dirty="0">
                <a:solidFill>
                  <a:schemeClr val="tx1"/>
                </a:solidFill>
                <a:latin typeface="Arial" panose="020B0604020202020204" pitchFamily="34" charset="0"/>
                <a:ea typeface="+mj-ea"/>
              </a:rPr>
              <a:t>eklenir. Ardından gezinme çubuğunun id si veya class değerine </a:t>
            </a:r>
            <a:r>
              <a:rPr lang="tr-TR" altLang="en-US" sz="2000" b="1" dirty="0">
                <a:solidFill>
                  <a:schemeClr val="tx1"/>
                </a:solidFill>
                <a:latin typeface="Arial" panose="020B0604020202020204" pitchFamily="34" charset="0"/>
                <a:ea typeface="+mj-ea"/>
              </a:rPr>
              <a:t>data-target </a:t>
            </a:r>
            <a:r>
              <a:rPr lang="tr-TR" altLang="en-US" sz="2000" dirty="0">
                <a:solidFill>
                  <a:schemeClr val="tx1"/>
                </a:solidFill>
                <a:latin typeface="Arial" panose="020B0604020202020204" pitchFamily="34" charset="0"/>
                <a:ea typeface="+mj-ea"/>
              </a:rPr>
              <a:t>attribute ü eklenir. Ancak kaydırılabilir öğelerin, gezinme çubuğunun liste öğeleri içindeki bağlantıların id si ile eşleşiyor olması gerekiyor.</a:t>
            </a:r>
            <a:endParaRPr lang="tr-TR" altLang="en-US" sz="2000" dirty="0">
              <a:solidFill>
                <a:schemeClr val="tx1"/>
              </a:solidFill>
              <a:latin typeface="Arial" panose="020B0604020202020204" pitchFamily="34" charset="0"/>
              <a:ea typeface="+mj-ea"/>
            </a:endParaRPr>
          </a:p>
        </p:txBody>
      </p:sp>
      <p:pic>
        <p:nvPicPr>
          <p:cNvPr id="9" name="Picture 8" descr="2"/>
          <p:cNvPicPr>
            <a:picLocks noChangeAspect="1"/>
          </p:cNvPicPr>
          <p:nvPr/>
        </p:nvPicPr>
        <p:blipFill>
          <a:blip r:embed="rId2"/>
          <a:stretch>
            <a:fillRect/>
          </a:stretch>
        </p:blipFill>
        <p:spPr>
          <a:xfrm>
            <a:off x="6330950" y="1598930"/>
            <a:ext cx="5151120" cy="508254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Ödev-4</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780393" y="1878682"/>
            <a:ext cx="178117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text-reset</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643107" y="3058972"/>
            <a:ext cx="4600575" cy="829945"/>
          </a:xfrm>
          <a:prstGeom prst="rect">
            <a:avLst/>
          </a:prstGeom>
          <a:noFill/>
        </p:spPr>
        <p:txBody>
          <a:bodyPr wrap="none" rtlCol="0">
            <a:spAutoFit/>
          </a:bodyPr>
          <a:lstStyle/>
          <a:p>
            <a:pPr algn="ctr"/>
            <a:r>
              <a:rPr lang="tr-TR" altLang="zh-CN" sz="2400" b="1" dirty="0">
                <a:solidFill>
                  <a:srgbClr val="333333"/>
                </a:solidFill>
                <a:latin typeface="Arial" panose="020B0604020202020204" pitchFamily="34" charset="0"/>
                <a:ea typeface="Arial" panose="020B0604020202020204" pitchFamily="34" charset="0"/>
              </a:rPr>
              <a:t>background / bacground-color</a:t>
            </a:r>
            <a:endParaRPr lang="tr-TR" altLang="zh-CN" sz="2400" b="1" dirty="0">
              <a:solidFill>
                <a:srgbClr val="333333"/>
              </a:solidFill>
              <a:latin typeface="Arial" panose="020B0604020202020204" pitchFamily="34" charset="0"/>
              <a:ea typeface="Arial" panose="020B0604020202020204" pitchFamily="34" charset="0"/>
            </a:endParaRPr>
          </a:p>
          <a:p>
            <a:pPr algn="ctr"/>
            <a:r>
              <a:rPr lang="tr-TR" altLang="zh-CN" sz="2400" b="1" dirty="0">
                <a:solidFill>
                  <a:srgbClr val="333333"/>
                </a:solidFill>
                <a:latin typeface="Arial" panose="020B0604020202020204" pitchFamily="34" charset="0"/>
                <a:ea typeface="Arial" panose="020B0604020202020204" pitchFamily="34" charset="0"/>
              </a:rPr>
              <a:t>Arasındaki Fark</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080623" y="4765852"/>
            <a:ext cx="3758565" cy="95313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fast forward / rebase </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cxnSp>
        <p:nvCxnSpPr>
          <p:cNvPr id="2"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161290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3" name="文本框 19"/>
          <p:cNvSpPr txBox="1"/>
          <p:nvPr/>
        </p:nvSpPr>
        <p:spPr>
          <a:xfrm>
            <a:off x="8661013" y="910307"/>
            <a:ext cx="2019935"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sweet alert</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4" name="图片 23"/>
          <p:cNvPicPr>
            <a:picLocks noChangeAspect="1"/>
          </p:cNvPicPr>
          <p:nvPr/>
        </p:nvPicPr>
        <p:blipFill rotWithShape="1">
          <a:blip r:embed="rId2"/>
          <a:srcRect r="65386"/>
          <a:stretch>
            <a:fillRect/>
          </a:stretch>
        </p:blipFill>
        <p:spPr>
          <a:xfrm rot="16200000">
            <a:off x="7147395" y="892372"/>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Ödev-1</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83195" y="88773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208851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324675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442722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07891" y="227047"/>
            <a:ext cx="36804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807889" y="1480362"/>
            <a:ext cx="4371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NonSemantic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884892" y="2656355"/>
            <a:ext cx="815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Jira</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7884891" y="3832478"/>
            <a:ext cx="113157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ASCII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84860" y="167202"/>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84858" y="1325438"/>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11444" y="2501964"/>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11442" y="3660200"/>
            <a:ext cx="288000" cy="832066"/>
          </a:xfrm>
          <a:prstGeom prst="rect">
            <a:avLst/>
          </a:prstGeom>
        </p:spPr>
      </p:pic>
      <p:cxnSp>
        <p:nvCxnSpPr>
          <p:cNvPr id="2"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525462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3"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643509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4" name="文本框 21"/>
          <p:cNvSpPr txBox="1"/>
          <p:nvPr/>
        </p:nvSpPr>
        <p:spPr>
          <a:xfrm>
            <a:off x="7884892" y="4664860"/>
            <a:ext cx="182245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UNICODE</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5" name="文本框 22"/>
          <p:cNvSpPr txBox="1"/>
          <p:nvPr/>
        </p:nvSpPr>
        <p:spPr>
          <a:xfrm>
            <a:off x="7875049" y="5853683"/>
            <a:ext cx="4162425" cy="46037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ASCII VE UNICODE Farkları</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6" name="图片 25"/>
          <p:cNvPicPr>
            <a:picLocks noChangeAspect="1"/>
          </p:cNvPicPr>
          <p:nvPr/>
        </p:nvPicPr>
        <p:blipFill rotWithShape="1">
          <a:blip r:embed="rId2"/>
          <a:srcRect r="65386"/>
          <a:stretch>
            <a:fillRect/>
          </a:stretch>
        </p:blipFill>
        <p:spPr>
          <a:xfrm rot="16200000">
            <a:off x="7211444" y="4509834"/>
            <a:ext cx="288000" cy="832066"/>
          </a:xfrm>
          <a:prstGeom prst="rect">
            <a:avLst/>
          </a:prstGeom>
        </p:spPr>
      </p:pic>
      <p:pic>
        <p:nvPicPr>
          <p:cNvPr id="7" name="图片 26"/>
          <p:cNvPicPr>
            <a:picLocks noChangeAspect="1"/>
          </p:cNvPicPr>
          <p:nvPr/>
        </p:nvPicPr>
        <p:blipFill rotWithShape="1">
          <a:blip r:embed="rId2"/>
          <a:srcRect r="65386"/>
          <a:stretch>
            <a:fillRect/>
          </a:stretch>
        </p:blipFill>
        <p:spPr>
          <a:xfrm rot="16200000">
            <a:off x="7211442" y="5668070"/>
            <a:ext cx="288000" cy="832066"/>
          </a:xfrm>
          <a:prstGeom prst="rect">
            <a:avLst/>
          </a:prstGeom>
        </p:spPr>
      </p:pic>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97115" y="418762"/>
            <a:ext cx="246888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text-reset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10324465" cy="10153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9850755"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Bootstrap’ de bir metnin veya bağlantının rengini sıfırlamamızı sağlar. Böylelikle metin ya da bağlantı rengini bir üst öğeden devralır.</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1"/>
          <p:cNvPicPr>
            <a:picLocks noChangeAspect="1"/>
          </p:cNvPicPr>
          <p:nvPr/>
        </p:nvPicPr>
        <p:blipFill>
          <a:blip r:embed="rId2"/>
          <a:stretch>
            <a:fillRect/>
          </a:stretch>
        </p:blipFill>
        <p:spPr>
          <a:xfrm>
            <a:off x="830580" y="2881630"/>
            <a:ext cx="10292715" cy="3704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83170" y="417492"/>
            <a:ext cx="28079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sweet alert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24644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33299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Projelerde görsel olarak güzel bir görüntü ile kullanabileceğiniz Alert durumları için güzel bir jQuery kütüphanesidir. Aynı zamanda responsive tasarıma sahiptir ve ekstradan mobil cihazlar için bi tasarım gerektirmez. Sweet Alert kütüphanesini sitenize CDN bağlantısı ile veya kütüphaneyi indirerek ekleyebiliriz.</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7"/>
          <p:cNvSpPr/>
          <p:nvPr/>
        </p:nvSpPr>
        <p:spPr>
          <a:xfrm>
            <a:off x="6757670" y="1598295"/>
            <a:ext cx="4524375" cy="24644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21"/>
          <p:cNvSpPr txBox="1"/>
          <p:nvPr/>
        </p:nvSpPr>
        <p:spPr>
          <a:xfrm>
            <a:off x="6861810" y="1664970"/>
            <a:ext cx="4316730" cy="931545"/>
          </a:xfrm>
          <a:prstGeom prst="rect">
            <a:avLst/>
          </a:prstGeom>
          <a:noFill/>
        </p:spPr>
        <p:txBody>
          <a:bodyPr wrap="square" rtlCol="0">
            <a:spAutoFit/>
            <a:scene3d>
              <a:camera prst="orthographicFront"/>
              <a:lightRig rig="threePt" dir="t"/>
            </a:scene3d>
            <a:sp3d contourW="12700"/>
          </a:bodyPr>
          <a:p>
            <a:pPr algn="l">
              <a:lnSpc>
                <a:spcPct val="114000"/>
              </a:lnSpc>
            </a:pPr>
            <a:r>
              <a:rPr lang="tr-TR" altLang="en-US" sz="1600" dirty="0">
                <a:solidFill>
                  <a:srgbClr val="333333"/>
                </a:solidFill>
                <a:latin typeface="Arial" panose="020B0604020202020204" pitchFamily="34" charset="0"/>
                <a:ea typeface="+mj-ea"/>
              </a:rPr>
              <a:t>Aşağıdaki php cümlesini eklediğimizde alert yazısını ikon ve diğer fonksiyonlarını echo ediyoruz.</a:t>
            </a:r>
            <a:endParaRPr lang="tr-TR" altLang="en-US" sz="1600" dirty="0">
              <a:solidFill>
                <a:srgbClr val="333333"/>
              </a:solidFill>
              <a:latin typeface="Arial" panose="020B0604020202020204" pitchFamily="34" charset="0"/>
              <a:ea typeface="+mj-ea"/>
            </a:endParaRPr>
          </a:p>
        </p:txBody>
      </p:sp>
      <p:sp>
        <p:nvSpPr>
          <p:cNvPr id="10" name="Text Box 9"/>
          <p:cNvSpPr txBox="1"/>
          <p:nvPr/>
        </p:nvSpPr>
        <p:spPr>
          <a:xfrm>
            <a:off x="6917055" y="2788285"/>
            <a:ext cx="4239895" cy="922020"/>
          </a:xfrm>
          <a:prstGeom prst="rect">
            <a:avLst/>
          </a:prstGeom>
          <a:noFill/>
        </p:spPr>
        <p:txBody>
          <a:bodyPr wrap="square" rtlCol="0">
            <a:spAutoFit/>
          </a:bodyPr>
          <a:p>
            <a:r>
              <a:rPr lang="en-US">
                <a:solidFill>
                  <a:schemeClr val="bg2">
                    <a:lumMod val="50000"/>
                  </a:schemeClr>
                </a:solidFill>
              </a:rPr>
              <a:t>echo</a:t>
            </a:r>
            <a:r>
              <a:rPr lang="tr-TR" altLang="en-US">
                <a:solidFill>
                  <a:schemeClr val="bg2">
                    <a:lumMod val="50000"/>
                  </a:schemeClr>
                </a:solidFill>
              </a:rPr>
              <a:t> </a:t>
            </a:r>
            <a:r>
              <a:rPr lang="en-US">
                <a:solidFill>
                  <a:schemeClr val="bg2">
                    <a:lumMod val="50000"/>
                  </a:schemeClr>
                </a:solidFill>
              </a:rPr>
              <a:t>swal('İşlem','Başarılı','success','Tamam','sayfaadi.php',$LANG);</a:t>
            </a:r>
            <a:endParaRPr lang="en-US">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83170" y="417492"/>
            <a:ext cx="28079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sweet alert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88265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Ancak kullanabilmek için bir de fonksiyona ihtiyacımız var.</a:t>
            </a:r>
            <a:endParaRPr lang="tr-TR" altLang="en-US" sz="16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314325" y="2745105"/>
            <a:ext cx="5080000" cy="2470785"/>
          </a:xfrm>
          <a:prstGeom prst="rect">
            <a:avLst/>
          </a:prstGeom>
        </p:spPr>
      </p:pic>
      <p:pic>
        <p:nvPicPr>
          <p:cNvPr id="3" name="Picture 2" descr="2"/>
          <p:cNvPicPr>
            <a:picLocks noChangeAspect="1"/>
          </p:cNvPicPr>
          <p:nvPr/>
        </p:nvPicPr>
        <p:blipFill>
          <a:blip r:embed="rId3"/>
          <a:stretch>
            <a:fillRect/>
          </a:stretch>
        </p:blipFill>
        <p:spPr>
          <a:xfrm>
            <a:off x="5522595" y="1598930"/>
            <a:ext cx="6569710" cy="3616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3094355" y="1593215"/>
            <a:ext cx="5814060" cy="6445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244215" y="1729740"/>
            <a:ext cx="5497195" cy="37147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Her ikisini de css de arka planı ayarlamak için kullanıyoruz.</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88967" y="237667"/>
            <a:ext cx="4600575" cy="82994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background / bacground-color</a:t>
            </a:r>
            <a:endParaRPr lang="tr-TR" altLang="zh-CN" sz="2400" b="1" dirty="0">
              <a:solidFill>
                <a:srgbClr val="333333"/>
              </a:solidFill>
              <a:latin typeface="Arial" panose="020B0604020202020204" pitchFamily="34" charset="0"/>
              <a:ea typeface="Arial" panose="020B0604020202020204" pitchFamily="34" charset="0"/>
            </a:endParaRPr>
          </a:p>
          <a:p>
            <a:pPr algn="ctr"/>
            <a:r>
              <a:rPr lang="tr-TR" altLang="zh-CN" sz="2400" b="1" dirty="0">
                <a:solidFill>
                  <a:srgbClr val="333333"/>
                </a:solidFill>
                <a:latin typeface="Arial" panose="020B0604020202020204" pitchFamily="34" charset="0"/>
                <a:ea typeface="Arial" panose="020B0604020202020204" pitchFamily="34" charset="0"/>
              </a:rPr>
              <a:t>Arasındaki Fark</a:t>
            </a:r>
            <a:endParaRPr lang="tr-TR" altLang="zh-CN" sz="2400" b="1" dirty="0">
              <a:solidFill>
                <a:srgbClr val="333333"/>
              </a:solidFill>
              <a:latin typeface="Arial" panose="020B0604020202020204" pitchFamily="34" charset="0"/>
              <a:ea typeface="Arial" panose="020B0604020202020204" pitchFamily="34" charset="0"/>
            </a:endParaRPr>
          </a:p>
        </p:txBody>
      </p:sp>
      <p:sp>
        <p:nvSpPr>
          <p:cNvPr id="2" name="矩形 7"/>
          <p:cNvSpPr/>
          <p:nvPr/>
        </p:nvSpPr>
        <p:spPr>
          <a:xfrm>
            <a:off x="278765" y="2763520"/>
            <a:ext cx="11681460" cy="23107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510540" y="3110230"/>
            <a:ext cx="11164570" cy="1844675"/>
          </a:xfrm>
          <a:prstGeom prst="rect">
            <a:avLst/>
          </a:prstGeom>
          <a:noFill/>
        </p:spPr>
        <p:txBody>
          <a:bodyPr wrap="square" rtlCol="0">
            <a:spAutoFit/>
            <a:scene3d>
              <a:camera prst="orthographicFront"/>
              <a:lightRig rig="threePt" dir="t"/>
            </a:scene3d>
            <a:sp3d contourW="12700"/>
          </a:bodyPr>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background-color’ a göre daha performanslı olarak çalışır. (34.45ms / 69.34ms)</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özelliği ile renk, resim, tekrar etme, pozisyon vb. gibi özellikleri tek seferde ayarlayabiliriz.</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u kullanıyorsak bunu background-color özelliği ile geçersiz kılamayız.</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Background-color ile degrade ayarlayamayız.</a:t>
            </a:r>
            <a:endParaRPr lang="tr-TR" altLang="en-US" sz="2000" dirty="0">
              <a:solidFill>
                <a:srgbClr val="333333"/>
              </a:solidFill>
              <a:latin typeface="Arial" panose="020B0604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240665" y="1606550"/>
            <a:ext cx="5814060" cy="42081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0525" y="1743075"/>
            <a:ext cx="5497195" cy="40138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1600" dirty="0">
                <a:solidFill>
                  <a:srgbClr val="FF0000"/>
                </a:solidFill>
                <a:latin typeface="Arial" panose="020B0604020202020204" pitchFamily="34" charset="0"/>
                <a:ea typeface="+mj-ea"/>
              </a:rPr>
              <a:t>Rebase</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Rebase komutu iki branch'ı entegre etmek için kullanılan merge komutuna alternatif bir komuttur. Örnek olarak Brach-B’ deki değişiklikleri Branch-A’ya entengre etemek istersek şu komutu kullanırız.: “$git rebase Branch-B”</a:t>
            </a:r>
            <a:endParaRPr lang="tr-TR" altLang="en-US" sz="1600" dirty="0">
              <a:solidFill>
                <a:srgbClr val="333333"/>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Bo komut ile Git öncelike Branch-A ile Branch-B'nin ortak en son commit'ini bulup ortak commit sonrasında Branch-A'da yapılan diğer tüm commit'leri geri alır. Aslında bu commitler silinmez sadece geçici olarak farklı bir yerde saklanır. Daha sonra Branch-B'deki tüm commitler Branch-A'ya uygulanır. Son aşamada ise Branch-A'nın geçici olarak farklı bir yerde saklanan commit'leri tekrar uygulanır. Bu işlemler sonrasında tüm değişiklikler sanki sadece Branch-A üzerinde gerçekleşmiş gibi görünür.</a:t>
            </a:r>
            <a:endParaRPr lang="tr-TR" altLang="en-US" sz="1600" dirty="0">
              <a:solidFill>
                <a:srgbClr val="333333"/>
              </a:solidFill>
              <a:latin typeface="Arial" panose="020B0604020202020204" pitchFamily="34" charset="0"/>
              <a:ea typeface="+mj-ea"/>
            </a:endParaRPr>
          </a:p>
        </p:txBody>
      </p:sp>
      <p:sp>
        <p:nvSpPr>
          <p:cNvPr id="11" name="文本框 20"/>
          <p:cNvSpPr txBox="1"/>
          <p:nvPr/>
        </p:nvSpPr>
        <p:spPr>
          <a:xfrm>
            <a:off x="1635373" y="114477"/>
            <a:ext cx="3758565" cy="95313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fast forward / rebase </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6" name="矩形 7"/>
          <p:cNvSpPr/>
          <p:nvPr/>
        </p:nvSpPr>
        <p:spPr>
          <a:xfrm>
            <a:off x="6262688" y="1645920"/>
            <a:ext cx="5814060" cy="42081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21"/>
          <p:cNvSpPr txBox="1"/>
          <p:nvPr/>
        </p:nvSpPr>
        <p:spPr>
          <a:xfrm>
            <a:off x="6421120" y="1743075"/>
            <a:ext cx="5497195" cy="401383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Fast Forward</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Basit bazı durumlarda branch'lerden bir tanesinde herhangi bir değişiklik yapılmamıştır ve bu branch'in ortak commit'i ve son commit'i aynıdır. Bu durumda merge işlemi çok basitleşir ve git diğer branch'in tüm commit'lerini ortak commit'in üzerine ekleyerek merge işlemini yapar. Bu özel duruma Git terminolojisinde "Fast-Forward Merge" denir ve her iki branch'in geçmişi de ortaktır.</a:t>
            </a:r>
            <a:endParaRPr lang="tr-TR" altLang="en-US" sz="1600" dirty="0">
              <a:solidFill>
                <a:srgbClr val="333333"/>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Fakat çoğu zaman her iki branch'de birbirinden bağımsız olarak değişikliğe uğrar ve geçmiş açısından birbirinden uzaklaşırlar. Bu durumda merge işlemini yapmak için Git'in her iki branch arasındaki değişiklikleri içeren otomatik bir commit oluşturması gerekir. Oluşturulan bu commit'e Git terminolojisinde "Merge Commit" denir.</a:t>
            </a:r>
            <a:endParaRPr lang="tr-TR" altLang="en-US" sz="1600" dirty="0">
              <a:solidFill>
                <a:srgbClr val="333333"/>
              </a:solidFill>
              <a:latin typeface="Arial" panose="020B0604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Ödev-5</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62240" y="385445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7947908" y="2698292"/>
            <a:ext cx="4043045" cy="95313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for ile while Arasındaki</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Fark</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63903" y="3091373"/>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182245" y="2308225"/>
            <a:ext cx="5814060" cy="10674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2105" y="2444750"/>
            <a:ext cx="5497195"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1600" dirty="0">
                <a:solidFill>
                  <a:srgbClr val="FF0000"/>
                </a:solidFill>
                <a:latin typeface="Arial" panose="020B0604020202020204" pitchFamily="34" charset="0"/>
                <a:ea typeface="+mj-ea"/>
              </a:rPr>
              <a:t>For Döngüsü</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For döngüsünü belirttiğimiz aralıkta çalıştırabiliriz.</a:t>
            </a:r>
            <a:endParaRPr lang="tr-TR" altLang="en-US" sz="1600" dirty="0">
              <a:solidFill>
                <a:srgbClr val="333333"/>
              </a:solidFill>
              <a:latin typeface="Arial" panose="020B0604020202020204" pitchFamily="34" charset="0"/>
              <a:ea typeface="+mj-ea"/>
            </a:endParaRPr>
          </a:p>
        </p:txBody>
      </p:sp>
      <p:sp>
        <p:nvSpPr>
          <p:cNvPr id="11" name="文本框 20"/>
          <p:cNvSpPr txBox="1"/>
          <p:nvPr/>
        </p:nvSpPr>
        <p:spPr>
          <a:xfrm>
            <a:off x="1437005" y="600710"/>
            <a:ext cx="4928235" cy="521970"/>
          </a:xfrm>
          <a:prstGeom prst="rect">
            <a:avLst/>
          </a:prstGeom>
          <a:noFill/>
        </p:spPr>
        <p:txBody>
          <a:bodyPr wrap="square" rtlCol="0">
            <a:spAutoFit/>
          </a:bodyPr>
          <a:p>
            <a:pPr algn="ctr"/>
            <a:r>
              <a:rPr lang="tr-TR" altLang="zh-CN" sz="2800" b="1" dirty="0">
                <a:solidFill>
                  <a:srgbClr val="333333"/>
                </a:solidFill>
                <a:latin typeface="Arial" panose="020B0604020202020204" pitchFamily="34" charset="0"/>
                <a:ea typeface="Arial" panose="020B0604020202020204" pitchFamily="34" charset="0"/>
                <a:sym typeface="+mn-ea"/>
              </a:rPr>
              <a:t>for ile while Arasındaki Fark</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6" name="矩形 7"/>
          <p:cNvSpPr/>
          <p:nvPr/>
        </p:nvSpPr>
        <p:spPr>
          <a:xfrm>
            <a:off x="6204585" y="2308860"/>
            <a:ext cx="5814060" cy="106680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21"/>
          <p:cNvSpPr txBox="1"/>
          <p:nvPr/>
        </p:nvSpPr>
        <p:spPr>
          <a:xfrm>
            <a:off x="6362700" y="2444750"/>
            <a:ext cx="5497195" cy="93154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While Döngüsü</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While döngüsünün içerisine yazdığımız şart sağlandığı sürece döngü çalışmaya devam eder.  </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173355" y="3616325"/>
            <a:ext cx="11845290" cy="178816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332740" y="3788410"/>
            <a:ext cx="11526520" cy="149225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Farklar</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For döngüsünü ‘’iterative’’ yani tekrarlayan bir yapı iken While döngüsünü ise bir koşulumuz sağlanana kadar devam etmesini istediğimiz durumlarda kullanırız. </a:t>
            </a:r>
            <a:endParaRPr lang="tr-TR" altLang="en-US" sz="1600" dirty="0">
              <a:solidFill>
                <a:srgbClr val="333333"/>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For döngüsünü kullanırken bailangıç, bitiş yani şart ve artırma miktarı olarak 3 adet parametre kullanabilirken, while döngüsünde ise bir adet kullanabiliriz.</a:t>
            </a:r>
            <a:endParaRPr lang="tr-TR" altLang="en-US" sz="1600" dirty="0">
              <a:solidFill>
                <a:srgbClr val="333333"/>
              </a:solidFill>
              <a:latin typeface="Arial" panose="020B0604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Ödev-6</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62240" y="385445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076178" y="2361742"/>
            <a:ext cx="3636645"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let dizi=[] ile </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let dizi2=new Array()</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63903" y="3091373"/>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145415" y="2824480"/>
            <a:ext cx="5814060" cy="353695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95275" y="2961005"/>
            <a:ext cx="5497195" cy="37147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1600" dirty="0">
                <a:solidFill>
                  <a:srgbClr val="FF0000"/>
                </a:solidFill>
                <a:latin typeface="Arial" panose="020B0604020202020204" pitchFamily="34" charset="0"/>
                <a:ea typeface="+mj-ea"/>
              </a:rPr>
              <a:t>let dizi=[]</a:t>
            </a:r>
            <a:endParaRPr lang="tr-TR" altLang="en-US" sz="1600" dirty="0">
              <a:solidFill>
                <a:srgbClr val="333333"/>
              </a:solidFill>
              <a:latin typeface="Arial" panose="020B0604020202020204" pitchFamily="34" charset="0"/>
              <a:ea typeface="+mj-ea"/>
            </a:endParaRPr>
          </a:p>
        </p:txBody>
      </p:sp>
      <p:sp>
        <p:nvSpPr>
          <p:cNvPr id="11" name="文本框 20"/>
          <p:cNvSpPr txBox="1"/>
          <p:nvPr/>
        </p:nvSpPr>
        <p:spPr>
          <a:xfrm>
            <a:off x="1427480" y="177165"/>
            <a:ext cx="6256655" cy="953135"/>
          </a:xfrm>
          <a:prstGeom prst="rect">
            <a:avLst/>
          </a:prstGeom>
          <a:noFill/>
        </p:spPr>
        <p:txBody>
          <a:bodyPr wrap="square" rtlCol="0">
            <a:spAutoFit/>
          </a:bodyPr>
          <a:p>
            <a:pPr algn="ctr"/>
            <a:r>
              <a:rPr lang="tr-TR" altLang="zh-CN" sz="2800" b="1" dirty="0">
                <a:solidFill>
                  <a:srgbClr val="333333"/>
                </a:solidFill>
                <a:latin typeface="Arial" panose="020B0604020202020204" pitchFamily="34" charset="0"/>
                <a:ea typeface="Arial" panose="020B0604020202020204" pitchFamily="34" charset="0"/>
                <a:sym typeface="+mn-ea"/>
              </a:rPr>
              <a:t>let dizi=[] ile let dizi2=new Array() </a:t>
            </a:r>
            <a:endParaRPr lang="tr-TR" altLang="zh-CN" sz="2800" b="1" dirty="0">
              <a:solidFill>
                <a:srgbClr val="333333"/>
              </a:solidFill>
              <a:latin typeface="Arial" panose="020B0604020202020204" pitchFamily="34" charset="0"/>
              <a:ea typeface="Arial" panose="020B0604020202020204" pitchFamily="34" charset="0"/>
              <a:sym typeface="+mn-ea"/>
            </a:endParaRPr>
          </a:p>
          <a:p>
            <a:pPr algn="ctr"/>
            <a:r>
              <a:rPr lang="tr-TR" altLang="zh-CN" sz="2800" b="1" dirty="0">
                <a:solidFill>
                  <a:srgbClr val="333333"/>
                </a:solidFill>
                <a:latin typeface="Arial" panose="020B0604020202020204" pitchFamily="34" charset="0"/>
                <a:ea typeface="Arial" panose="020B0604020202020204" pitchFamily="34" charset="0"/>
                <a:sym typeface="+mn-ea"/>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6" name="矩形 7"/>
          <p:cNvSpPr/>
          <p:nvPr/>
        </p:nvSpPr>
        <p:spPr>
          <a:xfrm>
            <a:off x="6167755" y="2825115"/>
            <a:ext cx="5814060" cy="3535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21"/>
          <p:cNvSpPr txBox="1"/>
          <p:nvPr/>
        </p:nvSpPr>
        <p:spPr>
          <a:xfrm>
            <a:off x="6325870" y="2961005"/>
            <a:ext cx="5497195" cy="37147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let dizi2=new Array()</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145415" y="1585595"/>
            <a:ext cx="11845290" cy="90932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304800" y="1757680"/>
            <a:ext cx="11526520" cy="65151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Farklar</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Fonksiyonel olarak bir farkı yoktur. Yazım itibari ile farkı vardır. İkisi de aynı çıktıları verir ve aynı işlevleri yaparlar.</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6248400" y="3332480"/>
            <a:ext cx="5651500" cy="906780"/>
          </a:xfrm>
          <a:prstGeom prst="rect">
            <a:avLst/>
          </a:prstGeom>
        </p:spPr>
      </p:pic>
      <p:pic>
        <p:nvPicPr>
          <p:cNvPr id="10" name="Picture 9" descr="2"/>
          <p:cNvPicPr>
            <a:picLocks noChangeAspect="1"/>
          </p:cNvPicPr>
          <p:nvPr/>
        </p:nvPicPr>
        <p:blipFill>
          <a:blip r:embed="rId3"/>
          <a:stretch>
            <a:fillRect/>
          </a:stretch>
        </p:blipFill>
        <p:spPr>
          <a:xfrm>
            <a:off x="8024495" y="4653915"/>
            <a:ext cx="2100580" cy="429260"/>
          </a:xfrm>
          <a:prstGeom prst="rect">
            <a:avLst/>
          </a:prstGeom>
        </p:spPr>
      </p:pic>
      <p:pic>
        <p:nvPicPr>
          <p:cNvPr id="12" name="Picture 11" descr="3"/>
          <p:cNvPicPr>
            <a:picLocks noChangeAspect="1"/>
          </p:cNvPicPr>
          <p:nvPr/>
        </p:nvPicPr>
        <p:blipFill>
          <a:blip r:embed="rId4"/>
          <a:stretch>
            <a:fillRect/>
          </a:stretch>
        </p:blipFill>
        <p:spPr>
          <a:xfrm>
            <a:off x="401320" y="3275965"/>
            <a:ext cx="5422900" cy="1047750"/>
          </a:xfrm>
          <a:prstGeom prst="rect">
            <a:avLst/>
          </a:prstGeom>
        </p:spPr>
      </p:pic>
      <p:pic>
        <p:nvPicPr>
          <p:cNvPr id="13" name="Picture 12" descr="2"/>
          <p:cNvPicPr>
            <a:picLocks noChangeAspect="1"/>
          </p:cNvPicPr>
          <p:nvPr/>
        </p:nvPicPr>
        <p:blipFill>
          <a:blip r:embed="rId3"/>
          <a:stretch>
            <a:fillRect/>
          </a:stretch>
        </p:blipFill>
        <p:spPr>
          <a:xfrm>
            <a:off x="1957705" y="4370705"/>
            <a:ext cx="2172335" cy="443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097307" y="417492"/>
            <a:ext cx="517969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9296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dirty="0">
                <a:solidFill>
                  <a:srgbClr val="333333"/>
                </a:solidFill>
                <a:latin typeface="Arial" panose="020B0604020202020204" pitchFamily="34" charset="0"/>
                <a:ea typeface="+mj-ea"/>
              </a:rPr>
              <a:t>İçeriği hem tarayıcıya hem kullanıcıya açıkça belirten elementlerdir.</a:t>
            </a:r>
            <a:endParaRPr lang="tr-TR" altLang="en-US"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458470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969385"/>
          </a:xfrm>
          <a:prstGeom prst="rect">
            <a:avLst/>
          </a:prstGeom>
          <a:noFill/>
        </p:spPr>
        <p:txBody>
          <a:bodyPr wrap="square" rtlCol="0">
            <a:spAutoFit/>
          </a:bodyPr>
          <a:p>
            <a:r>
              <a:rPr lang="en-US">
                <a:solidFill>
                  <a:srgbClr val="FF0000"/>
                </a:solidFill>
              </a:rPr>
              <a:t>&lt;header&gt;:</a:t>
            </a:r>
            <a:r>
              <a:rPr lang="en-US"/>
              <a:t>  Bir sayfa veya bölüm için giriş niteliğinde olan veya gezinme elemanlarını barındıran alanları ifade eder.</a:t>
            </a:r>
            <a:endParaRPr lang="en-US"/>
          </a:p>
          <a:p>
            <a:r>
              <a:rPr lang="en-US">
                <a:solidFill>
                  <a:srgbClr val="FF0000"/>
                </a:solidFill>
              </a:rPr>
              <a:t>&lt;nav&gt;:</a:t>
            </a:r>
            <a:r>
              <a:rPr lang="en-US"/>
              <a:t> Navigasyon bağlantıları olan sayfalar için</a:t>
            </a:r>
            <a:r>
              <a:rPr lang="tr-TR" altLang="en-US"/>
              <a:t>dir</a:t>
            </a:r>
            <a:r>
              <a:rPr lang="en-US"/>
              <a:t>. </a:t>
            </a:r>
            <a:r>
              <a:rPr lang="tr-TR" altLang="en-US"/>
              <a:t>Ancak</a:t>
            </a:r>
            <a:r>
              <a:rPr lang="en-US"/>
              <a:t> tüm linkler bu elementin içinde olmak zorunda değildir. Daha çok menüler için</a:t>
            </a:r>
            <a:r>
              <a:rPr lang="tr-TR" altLang="en-US"/>
              <a:t> kullanılır.</a:t>
            </a:r>
            <a:endParaRPr lang="tr-TR" altLang="en-US"/>
          </a:p>
          <a:p>
            <a:r>
              <a:rPr lang="tr-TR" altLang="en-US">
                <a:solidFill>
                  <a:srgbClr val="FF0000"/>
                </a:solidFill>
              </a:rPr>
              <a:t>&lt;section&gt;:</a:t>
            </a:r>
            <a:r>
              <a:rPr lang="tr-TR" altLang="en-US"/>
              <a:t> Belge genelini veya uygulama bölümünü belirtir.</a:t>
            </a:r>
            <a:endParaRPr lang="tr-TR" altLang="en-US"/>
          </a:p>
          <a:p>
            <a:r>
              <a:rPr lang="tr-TR" altLang="en-US">
                <a:solidFill>
                  <a:srgbClr val="FF0000"/>
                </a:solidFill>
              </a:rPr>
              <a:t>&lt;article&gt;:</a:t>
            </a:r>
            <a:r>
              <a:rPr lang="tr-TR" altLang="en-US"/>
              <a:t> Kendine yeten, birlik oluşturabilen veya tekrar kullanılabilen ifadelerin yer aldığı elementtir.</a:t>
            </a:r>
            <a:endParaRPr lang="tr-TR" altLang="en-US"/>
          </a:p>
          <a:p>
            <a:r>
              <a:rPr lang="tr-TR" altLang="en-US">
                <a:solidFill>
                  <a:srgbClr val="FF0000"/>
                </a:solidFill>
              </a:rPr>
              <a:t>&lt;aside&gt;: </a:t>
            </a:r>
            <a:r>
              <a:rPr lang="tr-TR" altLang="en-US">
                <a:solidFill>
                  <a:schemeClr val="tx1"/>
                </a:solidFill>
              </a:rPr>
              <a:t>K</a:t>
            </a:r>
            <a:r>
              <a:rPr lang="tr-TR" altLang="en-US"/>
              <a:t>enar çubuğu görevi görmektedir. Genelde bloglarda benzer yazılar, ek bilgiler vb. burada yer alır.</a:t>
            </a:r>
            <a:endParaRPr lang="tr-TR" altLang="en-US"/>
          </a:p>
          <a:p>
            <a:r>
              <a:rPr lang="tr-TR" altLang="en-US">
                <a:solidFill>
                  <a:srgbClr val="FF0000"/>
                </a:solidFill>
              </a:rPr>
              <a:t>&lt;figure&gt;:</a:t>
            </a:r>
            <a:r>
              <a:rPr lang="tr-TR" altLang="en-US"/>
              <a:t> Resim(img), çizim(svg) gibi elemanları belirtmek için kullanılan etikettir.</a:t>
            </a:r>
            <a:endParaRPr lang="tr-TR" altLang="en-US"/>
          </a:p>
          <a:p>
            <a:r>
              <a:rPr lang="tr-TR" altLang="en-US">
                <a:solidFill>
                  <a:srgbClr val="FF0000"/>
                </a:solidFill>
              </a:rPr>
              <a:t>&lt;figcaption&gt;:</a:t>
            </a:r>
            <a:r>
              <a:rPr lang="tr-TR" altLang="en-US"/>
              <a:t> "&lt;figure&gt;" elementinin başlığını tanımlamamızı sağlar.</a:t>
            </a:r>
            <a:endParaRPr lang="tr-TR" altLang="en-US"/>
          </a:p>
        </p:txBody>
      </p:sp>
      <p:sp>
        <p:nvSpPr>
          <p:cNvPr id="26" name="矩形 7"/>
          <p:cNvSpPr/>
          <p:nvPr/>
        </p:nvSpPr>
        <p:spPr>
          <a:xfrm>
            <a:off x="869315" y="2628265"/>
            <a:ext cx="4524375" cy="35553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Text Box 26"/>
          <p:cNvSpPr txBox="1"/>
          <p:nvPr/>
        </p:nvSpPr>
        <p:spPr>
          <a:xfrm>
            <a:off x="949325" y="2768600"/>
            <a:ext cx="4359910" cy="3415030"/>
          </a:xfrm>
          <a:prstGeom prst="rect">
            <a:avLst/>
          </a:prstGeom>
          <a:noFill/>
        </p:spPr>
        <p:txBody>
          <a:bodyPr wrap="square" rtlCol="0">
            <a:spAutoFit/>
          </a:bodyPr>
          <a:p>
            <a:r>
              <a:rPr lang="en-US">
                <a:solidFill>
                  <a:srgbClr val="FF0000"/>
                </a:solidFill>
              </a:rPr>
              <a:t>&lt;details&gt;:</a:t>
            </a:r>
            <a:r>
              <a:rPr lang="en-US"/>
              <a:t> Sayfa içindeki uzun yazılarımızı kategorize etmek için kullanırız. "&lt;summary&gt;" ile başlık bilgisi girilir ve details ile içerik belirlenir.</a:t>
            </a:r>
            <a:endParaRPr lang="en-US"/>
          </a:p>
          <a:p>
            <a:r>
              <a:rPr lang="en-US">
                <a:solidFill>
                  <a:srgbClr val="FF0000"/>
                </a:solidFill>
              </a:rPr>
              <a:t>&lt;mark&gt;:</a:t>
            </a:r>
            <a:r>
              <a:rPr lang="en-US"/>
              <a:t> Cümle içindeki üstünde durulması gereken kelimeleri belirler. Fosforlu kalemle çizilmiş gibi görürüz.</a:t>
            </a:r>
            <a:endParaRPr lang="en-US"/>
          </a:p>
          <a:p>
            <a:r>
              <a:rPr lang="en-US">
                <a:solidFill>
                  <a:srgbClr val="FF0000"/>
                </a:solidFill>
              </a:rPr>
              <a:t>&lt;time&gt;:</a:t>
            </a:r>
            <a:r>
              <a:rPr lang="en-US"/>
              <a:t> Tarih, saat verilerini kapsar.</a:t>
            </a:r>
            <a:endParaRPr lang="en-US"/>
          </a:p>
          <a:p>
            <a:r>
              <a:rPr lang="en-US">
                <a:solidFill>
                  <a:srgbClr val="FF0000"/>
                </a:solidFill>
              </a:rPr>
              <a:t>&lt;main&gt;:</a:t>
            </a:r>
            <a:r>
              <a:rPr lang="en-US"/>
              <a:t> Belgenin baskın içeriğini kapsar.</a:t>
            </a:r>
            <a:endParaRPr lang="en-US"/>
          </a:p>
          <a:p>
            <a:r>
              <a:rPr lang="tr-TR" altLang="en-US">
                <a:solidFill>
                  <a:srgbClr val="FF0000"/>
                </a:solidFill>
                <a:sym typeface="+mn-ea"/>
              </a:rPr>
              <a:t>&lt;footer&gt;:</a:t>
            </a:r>
            <a:r>
              <a:rPr lang="tr-TR" altLang="en-US">
                <a:sym typeface="+mn-ea"/>
              </a:rPr>
              <a:t> Sitenin en alt kısmını içine alır. Genelde sitenin yazarı, telif hakkı vb. şeyleri içerir.</a:t>
            </a:r>
            <a:endParaRPr 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616775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NonSemantic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3852545" y="2200910"/>
            <a:ext cx="4524375" cy="23247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37635" y="2331720"/>
            <a:ext cx="4316730" cy="21945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400" dirty="0">
                <a:solidFill>
                  <a:srgbClr val="333333"/>
                </a:solidFill>
                <a:latin typeface="Arial" panose="020B0604020202020204" pitchFamily="34" charset="0"/>
                <a:ea typeface="+mj-ea"/>
              </a:rPr>
              <a:t>İçeriği hakkında net bir şekilde fikir sahibi olamadığımız elementlerdir. Bunlara örnek olarak; &lt;div&gt;, &lt;span&gt; vb. verilebilir.</a:t>
            </a:r>
            <a:endParaRPr lang="tr-TR" altLang="en-US" sz="24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68882" y="417492"/>
            <a:ext cx="283654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Jira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30911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89687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Hata izleme, sorun izleme, süreç ve proje yönetimi için kullanılır. Temel kullanımı yazılımlarda veya mobil uygulamalarda ilgili sorun ve hataları takip etmektir. Kullanım kolaylığı, stabilliği ve Agile yöntemlerini desteklediği için yazılım sektörününde çokça tercih edilir.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3091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2891790"/>
          </a:xfrm>
          <a:prstGeom prst="rect">
            <a:avLst/>
          </a:prstGeom>
          <a:noFill/>
        </p:spPr>
        <p:txBody>
          <a:bodyPr wrap="square" rtlCol="0">
            <a:spAutoFit/>
          </a:bodyPr>
          <a:p>
            <a:r>
              <a:rPr lang="en-US" sz="2000">
                <a:solidFill>
                  <a:srgbClr val="FF0000"/>
                </a:solidFill>
              </a:rPr>
              <a:t>Ne İşe Yarar?</a:t>
            </a:r>
            <a:endParaRPr lang="en-US" sz="2000">
              <a:solidFill>
                <a:srgbClr val="FF0000"/>
              </a:solidFill>
            </a:endParaRPr>
          </a:p>
          <a:p>
            <a:pPr marL="285750" indent="-285750">
              <a:buFont typeface="Wingdings" panose="05000000000000000000" charset="0"/>
              <a:buChar char="ü"/>
            </a:pPr>
            <a:r>
              <a:rPr lang="en-US"/>
              <a:t>Proje yöneticisi görevleri oluşturup iki kişiye atabilir.</a:t>
            </a:r>
            <a:endParaRPr lang="en-US"/>
          </a:p>
          <a:p>
            <a:pPr marL="285750" indent="-285750">
              <a:buFont typeface="Wingdings" panose="05000000000000000000" charset="0"/>
              <a:buChar char="ü"/>
            </a:pPr>
            <a:r>
              <a:rPr lang="en-US"/>
              <a:t>Açılan işlerde ne kadar zaman ayrıldığını tutabilir, tahminleme yapabilir.</a:t>
            </a:r>
            <a:endParaRPr lang="en-US"/>
          </a:p>
          <a:p>
            <a:pPr marL="285750" indent="-285750">
              <a:buFont typeface="Wingdings" panose="05000000000000000000" charset="0"/>
              <a:buChar char="ü"/>
            </a:pPr>
            <a:r>
              <a:rPr lang="en-US"/>
              <a:t>Continuous Integration, Messaging, Version Control vb. uygulamalarla tamamen uyumlu çalışabilir.</a:t>
            </a:r>
            <a:endParaRPr lang="en-US"/>
          </a:p>
          <a:p>
            <a:pPr marL="285750" indent="-285750">
              <a:buFont typeface="Wingdings" panose="05000000000000000000" charset="0"/>
              <a:buChar char="ü"/>
            </a:pPr>
            <a:r>
              <a:rPr lang="en-US"/>
              <a:t>Planlama, sürüm yönetimi, gelişmiş raporlama gibi işlemleri çok rahat gerçekleştirebilir.</a:t>
            </a:r>
            <a:endParaRPr lang="en-US"/>
          </a:p>
          <a:p>
            <a:pPr marL="285750" indent="-285750">
              <a:buFont typeface="Wingdings" panose="05000000000000000000" charset="0"/>
              <a:buChar char="ü"/>
            </a:pPr>
            <a:r>
              <a:rPr lang="en-US"/>
              <a:t>Scrum ya da Kanban metodolojilerini uygulayabilir.</a:t>
            </a:r>
            <a:endParaRPr lang="en-US"/>
          </a:p>
          <a:p>
            <a:pPr marL="285750" indent="-285750">
              <a:buFont typeface="Wingdings" panose="05000000000000000000" charset="0"/>
              <a:buChar char="ü"/>
            </a:pPr>
            <a:r>
              <a:rPr lang="en-US"/>
              <a:t>İş akışı(workflow) oluşturabilir.</a:t>
            </a:r>
            <a:endParaRPr lang="en-US"/>
          </a:p>
        </p:txBody>
      </p:sp>
      <p:sp>
        <p:nvSpPr>
          <p:cNvPr id="26" name="矩形 7"/>
          <p:cNvSpPr/>
          <p:nvPr/>
        </p:nvSpPr>
        <p:spPr>
          <a:xfrm>
            <a:off x="88900" y="4818380"/>
            <a:ext cx="11915140" cy="18281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149860" y="4921250"/>
            <a:ext cx="11788775" cy="1599565"/>
          </a:xfrm>
          <a:prstGeom prst="rect">
            <a:avLst/>
          </a:prstGeom>
          <a:noFill/>
        </p:spPr>
        <p:txBody>
          <a:bodyPr wrap="square" rtlCol="0">
            <a:spAutoFit/>
          </a:bodyPr>
          <a:p>
            <a:r>
              <a:rPr lang="en-US" sz="1400">
                <a:solidFill>
                  <a:srgbClr val="FF0000"/>
                </a:solidFill>
              </a:rPr>
              <a:t>JIRA' daki Kavramlar Nelerdir?</a:t>
            </a:r>
            <a:endParaRPr lang="en-US" sz="1400">
              <a:solidFill>
                <a:srgbClr val="FF0000"/>
              </a:solidFill>
            </a:endParaRPr>
          </a:p>
          <a:p>
            <a:r>
              <a:rPr lang="en-US" sz="1200">
                <a:solidFill>
                  <a:srgbClr val="FF0000"/>
                </a:solidFill>
              </a:rPr>
              <a:t>Issue:</a:t>
            </a:r>
            <a:r>
              <a:rPr lang="en-US" sz="1200"/>
              <a:t> Jira’nın en temel kavramıdır. Tüm işler birer issue olarak açılır ve tüm sistem bu issue kavramı üzerinde çalışır. Jira’nın en kuvvetli özelliklerinden biri de issue’ların projelere ve tiplerine göre özelleştirilebilir olmasıdır. Issue’lara standart özelliklerinin yanında başka fonksiyonalite de yükleyebiliriz.</a:t>
            </a:r>
            <a:endParaRPr lang="en-US" sz="1200"/>
          </a:p>
          <a:p>
            <a:r>
              <a:rPr lang="en-US" sz="1200">
                <a:solidFill>
                  <a:srgbClr val="FF0000"/>
                </a:solidFill>
              </a:rPr>
              <a:t>Project:</a:t>
            </a:r>
            <a:r>
              <a:rPr lang="en-US" sz="1200"/>
              <a:t> Jira’da iş akışlarını sınıflandırmanın en iyi yolu proje kullanmaktan geçer. Farklı konular, farklı ekranlar, farklı iş akışları, farklı haklar, farklı kullanıcılar vs. için her seferinde yeni bir proje kullanabiliriz.</a:t>
            </a:r>
            <a:endParaRPr lang="en-US" sz="1200"/>
          </a:p>
          <a:p>
            <a:r>
              <a:rPr lang="en-US" sz="1200">
                <a:solidFill>
                  <a:srgbClr val="FF0000"/>
                </a:solidFill>
              </a:rPr>
              <a:t>Dashboard:</a:t>
            </a:r>
            <a:r>
              <a:rPr lang="en-US" sz="1200"/>
              <a:t> Oluşturulan issueları, durumlarını, kime atanmış olduğunu görüntüleyebileceğimiz panodur. Jira, Scrum ve Kanban panolarını destekler. Bu panolar, takıma projenin anlık bir görüntüsünü sağlar. Projenin ilerlemesini hızlı bir şekilde</a:t>
            </a:r>
            <a:r>
              <a:rPr lang="tr-TR" altLang="en-US" sz="1200"/>
              <a:t> </a:t>
            </a:r>
            <a:r>
              <a:rPr lang="en-US" sz="1200"/>
              <a:t>gözden geçirmeye ve bireysel görevlerin durumunu görmeye yardımcı olur. Pano iş akışı, bir ekibin ilerlemek istediği şekilde gerçekleştirilecek şekilde özelleştirilebilir.</a:t>
            </a:r>
            <a:r>
              <a:rPr lang="en-US" sz="1000"/>
              <a:t>	</a:t>
            </a:r>
            <a:endParaRPr lang="en-US" sz="1000"/>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762"/>
            <a:ext cx="64782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02235" y="1598930"/>
            <a:ext cx="5291455"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718945"/>
            <a:ext cx="5084445" cy="408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~ASCII~</a:t>
            </a:r>
            <a:endParaRPr lang="tr-TR" altLang="en-US" sz="20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	Sayıların bazı karakterlerle eşleştirildiği basit bir tablodur. ASCII tablosunda toplam 128 karakter sayılarla eşleştirilmiştir. 128 sayı 7 bite karşılık geliyor. Yani ASCII 7 bitlik bir sistemdir diyebiliriz. ASCII tablosunda ilk 32 öğe göze ilk başta anlamsız görünen karakterlerden oluşur. Bu ilk 32 karakter "Kontrol Karakterleri" dir. Bu karakterler ekranda görüntülenmek yerine, metnin akışını kontrol eder. Geri kalan sayılar ise doğrudan karakterlere, sayılara ve noktalama işaretlerine tahsis edilmiştir. ASCII adı verilen bu eşleştirme tablosu sayesinde bilgisayarların sayılarla birlikte karakterleri de işleyebilmesini sağlayabiliriz.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5571490" y="1598930"/>
            <a:ext cx="6432550"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599815"/>
          </a:xfrm>
          <a:prstGeom prst="rect">
            <a:avLst/>
          </a:prstGeom>
          <a:noFill/>
        </p:spPr>
        <p:txBody>
          <a:bodyPr wrap="square" rtlCol="0">
            <a:spAutoFit/>
          </a:bodyPr>
          <a:p>
            <a:pPr algn="ctr"/>
            <a:r>
              <a:rPr lang="en-US" sz="2000">
                <a:solidFill>
                  <a:srgbClr val="FF0000"/>
                </a:solidFill>
              </a:rPr>
              <a:t>~UNICODE~</a:t>
            </a:r>
            <a:endParaRPr lang="en-US" sz="2000">
              <a:solidFill>
                <a:srgbClr val="FF0000"/>
              </a:solidFill>
            </a:endParaRPr>
          </a:p>
          <a:p>
            <a:r>
              <a:rPr lang="tr-TR" altLang="en-US" sz="1600"/>
              <a:t>	</a:t>
            </a:r>
            <a:r>
              <a:rPr lang="en-US" sz="1600"/>
              <a:t>Dijital ve geleneksel medyada her bir karakter ve sembolleri benzersiz bir rakam yardımıyla oluşturmak için geliştirilen bir metin standartıdır. Adı “Universal” ve “Code” kelimelerinin bir araya getirilmesiyle oluşmuştur. Unicode’un geliştirilmesinin ardında yatan temel neden ASCII karakter kodlamasının daha gelişmiş ve stratejik bir sürümünün oluşturulabilmesidir. ASCII karakterler sadece İngilizce üzerinde etkili olurken, Unicode tamamen evrenseldir.</a:t>
            </a:r>
            <a:r>
              <a:rPr lang="tr-TR" altLang="en-US" sz="1600"/>
              <a:t> </a:t>
            </a:r>
            <a:r>
              <a:rPr lang="en-US" sz="1600"/>
              <a:t>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en-US" sz="1600"/>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84167"/>
            <a:ext cx="928306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Arasındaki Farklar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188720" y="1948815"/>
            <a:ext cx="9947910" cy="45129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65580" y="2099310"/>
            <a:ext cx="9393555" cy="4300220"/>
          </a:xfrm>
          <a:prstGeom prst="rect">
            <a:avLst/>
          </a:prstGeom>
          <a:noFill/>
        </p:spPr>
        <p:txBody>
          <a:bodyPr wrap="square" rtlCol="0">
            <a:spAutoFit/>
            <a:scene3d>
              <a:camera prst="orthographicFront"/>
              <a:lightRig rig="threePt" dir="t"/>
            </a:scene3d>
            <a:sp3d contourW="12700"/>
          </a:bodyPr>
          <a:lstStyle/>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yalnızca Latin alfabesi için kullanılabilir ve Latin alfabelerinde bile çoğu zaman yeteri kadar verimli değildir. Unicode ise evrensel olarak tüm dillerin kullanımına uygun şekilde tasarlanmıştır.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ASCII’nin kullanımına 1963 yılında başlanırken ASCII’nin yerini alan Unicode’un geliştirilmesine 1980 yılında başlanmıştır.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 hala Unicode Konsoriyum’u tarafından kar amacı gütmeden geliştirilmeye devam edilmektedir. ASCII’nin geliştirilmesi yıllar önce durdurulmuştur.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Unicode’un geliştirilmesinin amacı evrensel olması ve platformlar arası yaşanan karmaşaların ortadan kaldırılmasıdır.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tam olarak bir standart değilken Unicode tüm dünyada kabül görmeyi başaran bir standarttır.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Ödev-2</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7753" y="1036672"/>
            <a:ext cx="3284855" cy="138366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visibility: hidden;</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display: none;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264137" y="2872917"/>
            <a:ext cx="3358515" cy="95313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box-sizing Nedir?</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ve Kullanım Yerleri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270805" y="4327702"/>
            <a:ext cx="3361690"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position: relative;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position: absolute;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127"/>
            <a:ext cx="1020191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visibility: hidden; / display: none; Farkları</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4823460" cy="14820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608195" cy="12827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~visibility: hidden;~</a:t>
            </a:r>
            <a:endParaRPr lang="tr-TR" altLang="en-US" sz="2000" dirty="0">
              <a:solidFill>
                <a:srgbClr val="FF0000"/>
              </a:solidFill>
              <a:latin typeface="Arial" panose="020B0604020202020204" pitchFamily="34" charset="0"/>
              <a:ea typeface="+mj-ea"/>
            </a:endParaRPr>
          </a:p>
          <a:p>
            <a:pPr algn="l">
              <a:lnSpc>
                <a:spcPct val="114000"/>
              </a:lnSpc>
            </a:pPr>
            <a:r>
              <a:rPr sz="1600">
                <a:sym typeface="+mn-ea"/>
              </a:rPr>
              <a:t>Elementi gizler, sayfada kapladığı boşluk kalır. Sayfa derlenirken element varmış gibi davranılır ancak element gösterilmez.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6338570" y="1598930"/>
            <a:ext cx="5052060" cy="14827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6477000" y="1729740"/>
            <a:ext cx="4807585" cy="959485"/>
          </a:xfrm>
          <a:prstGeom prst="rect">
            <a:avLst/>
          </a:prstGeom>
          <a:noFill/>
        </p:spPr>
        <p:txBody>
          <a:bodyPr wrap="square" rtlCol="0">
            <a:spAutoFit/>
          </a:bodyPr>
          <a:p>
            <a:pPr algn="ctr"/>
            <a:r>
              <a:rPr lang="en-US" sz="2000">
                <a:solidFill>
                  <a:srgbClr val="FF0000"/>
                </a:solidFill>
              </a:rPr>
              <a:t>~</a:t>
            </a:r>
            <a:r>
              <a:rPr lang="tr-TR" altLang="en-US" sz="2000">
                <a:solidFill>
                  <a:srgbClr val="FF0000"/>
                </a:solidFill>
              </a:rPr>
              <a:t>display: none;</a:t>
            </a:r>
            <a:r>
              <a:rPr lang="en-US" sz="2000">
                <a:solidFill>
                  <a:srgbClr val="FF0000"/>
                </a:solidFill>
              </a:rPr>
              <a:t>~</a:t>
            </a:r>
            <a:endParaRPr lang="en-US" sz="2000">
              <a:solidFill>
                <a:srgbClr val="FF0000"/>
              </a:solidFill>
            </a:endParaRPr>
          </a:p>
          <a:p>
            <a:pPr algn="l">
              <a:lnSpc>
                <a:spcPct val="114000"/>
              </a:lnSpc>
            </a:pPr>
            <a:r>
              <a:rPr lang="tr-TR" altLang="en-US" sz="1600" dirty="0">
                <a:solidFill>
                  <a:srgbClr val="333333"/>
                </a:solidFill>
                <a:latin typeface="Arial" panose="020B0604020202020204" pitchFamily="34" charset="0"/>
                <a:ea typeface="+mj-ea"/>
                <a:sym typeface="+mn-ea"/>
              </a:rPr>
              <a:t>Elementi ve sayfada kapladığı boşluğu yok eder. Sayfa derlenirken element yokmuş gibi davranılır.</a:t>
            </a:r>
            <a:endParaRPr sz="1600"/>
          </a:p>
        </p:txBody>
      </p:sp>
      <p:pic>
        <p:nvPicPr>
          <p:cNvPr id="11" name="Picture 10" descr="hidden"/>
          <p:cNvPicPr>
            <a:picLocks noChangeAspect="1"/>
          </p:cNvPicPr>
          <p:nvPr/>
        </p:nvPicPr>
        <p:blipFill>
          <a:blip r:embed="rId2"/>
          <a:stretch>
            <a:fillRect/>
          </a:stretch>
        </p:blipFill>
        <p:spPr>
          <a:xfrm>
            <a:off x="570230" y="3201670"/>
            <a:ext cx="4822825" cy="3441065"/>
          </a:xfrm>
          <a:prstGeom prst="rect">
            <a:avLst/>
          </a:prstGeom>
        </p:spPr>
      </p:pic>
      <p:pic>
        <p:nvPicPr>
          <p:cNvPr id="13" name="Picture 12" descr="none"/>
          <p:cNvPicPr>
            <a:picLocks noChangeAspect="1"/>
          </p:cNvPicPr>
          <p:nvPr/>
        </p:nvPicPr>
        <p:blipFill>
          <a:blip r:embed="rId3"/>
          <a:stretch>
            <a:fillRect/>
          </a:stretch>
        </p:blipFill>
        <p:spPr>
          <a:xfrm>
            <a:off x="6338570" y="3201670"/>
            <a:ext cx="5052060" cy="344106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13265</Words>
  <Application>WPS Presentation</Application>
  <PresentationFormat>宽屏</PresentationFormat>
  <Paragraphs>271</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Wingdings</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Halil</cp:lastModifiedBy>
  <cp:revision>75</cp:revision>
  <dcterms:created xsi:type="dcterms:W3CDTF">2018-03-19T03:11:00Z</dcterms:created>
  <dcterms:modified xsi:type="dcterms:W3CDTF">2022-06-20T01:03:53Z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1033-11.2.0.11156</vt:lpwstr>
  </property>
  <property fmtid="{D5CDD505-2E9C-101B-9397-08002B2CF9AE}" pid="3" name="ICV">
    <vt:lpwstr>60E3F7767B594B6D904A2C3852B945C8</vt:lpwstr>
  </property>
</Properties>
</file>