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58" r:id="rId3"/>
    <p:sldId id="257" r:id="rId4"/>
    <p:sldId id="263" r:id="rId5"/>
    <p:sldId id="283" r:id="rId6"/>
    <p:sldId id="285" r:id="rId7"/>
    <p:sldId id="286" r:id="rId8"/>
    <p:sldId id="287" r:id="rId9"/>
    <p:sldId id="288" r:id="rId10"/>
    <p:sldId id="289" r:id="rId11"/>
    <p:sldId id="290" r:id="rId12"/>
    <p:sldId id="291" r:id="rId13"/>
    <p:sldId id="292" r:id="rId14"/>
    <p:sldId id="294" r:id="rId15"/>
    <p:sldId id="295"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FFFFFF"/>
    <a:srgbClr val="03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338" autoAdjust="0"/>
    <p:restoredTop sz="94660"/>
  </p:normalViewPr>
  <p:slideViewPr>
    <p:cSldViewPr snapToGrid="0">
      <p:cViewPr varScale="1">
        <p:scale>
          <a:sx n="67" d="100"/>
          <a:sy n="67" d="100"/>
        </p:scale>
        <p:origin x="72"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Arial" panose="020B0604020202020204" pitchFamily="3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Arial" panose="020B0604020202020204" pitchFamily="34" charset="0"/>
        <a:cs typeface="+mn-cs"/>
      </a:defRPr>
    </a:lvl1pPr>
    <a:lvl2pPr marL="457200" algn="l" defTabSz="914400" rtl="0" eaLnBrk="1" latinLnBrk="0" hangingPunct="1">
      <a:defRPr sz="1200" kern="1200">
        <a:solidFill>
          <a:schemeClr val="tx1"/>
        </a:solidFill>
        <a:latin typeface="+mn-lt"/>
        <a:ea typeface="Arial" panose="020B0604020202020204" pitchFamily="34" charset="0"/>
        <a:cs typeface="+mn-cs"/>
      </a:defRPr>
    </a:lvl2pPr>
    <a:lvl3pPr marL="914400" algn="l" defTabSz="914400" rtl="0" eaLnBrk="1" latinLnBrk="0" hangingPunct="1">
      <a:defRPr sz="1200" kern="1200">
        <a:solidFill>
          <a:schemeClr val="tx1"/>
        </a:solidFill>
        <a:latin typeface="+mn-lt"/>
        <a:ea typeface="Arial" panose="020B0604020202020204" pitchFamily="34" charset="0"/>
        <a:cs typeface="+mn-cs"/>
      </a:defRPr>
    </a:lvl3pPr>
    <a:lvl4pPr marL="1371600" algn="l" defTabSz="914400" rtl="0" eaLnBrk="1" latinLnBrk="0" hangingPunct="1">
      <a:defRPr sz="1200" kern="1200">
        <a:solidFill>
          <a:schemeClr val="tx1"/>
        </a:solidFill>
        <a:latin typeface="+mn-lt"/>
        <a:ea typeface="Arial" panose="020B0604020202020204" pitchFamily="34" charset="0"/>
        <a:cs typeface="+mn-cs"/>
      </a:defRPr>
    </a:lvl4pPr>
    <a:lvl5pPr marL="1828800" algn="l" defTabSz="914400" rtl="0" eaLnBrk="1" latinLnBrk="0" hangingPunct="1">
      <a:defRPr sz="1200" kern="1200">
        <a:solidFill>
          <a:schemeClr val="tx1"/>
        </a:solidFill>
        <a:latin typeface="+mn-lt"/>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defRPr>
            </a:lvl1pPr>
          </a:lstStyle>
          <a:p>
            <a:fld id="{A9F870D1-2918-4862-BF05-54AC3040F8D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Arial" panose="020B0604020202020204" pitchFamily="34" charset="0"/>
              </a:defRPr>
            </a:lvl1pPr>
          </a:lstStyle>
          <a:p>
            <a:fld id="{28E7AAA1-2B6D-44C1-A6CB-927B761BD88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4.emf"/></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4.emf"/></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4.emf"/></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4.emf"/></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4.emf"/></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emf"/><Relationship Id="rId1" Type="http://schemas.openxmlformats.org/officeDocument/2006/relationships/image" Target="../media/image2.e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emf"/><Relationship Id="rId1" Type="http://schemas.openxmlformats.org/officeDocument/2006/relationships/image" Target="../media/image2.emf"/></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688330" y="1884680"/>
            <a:ext cx="5796915" cy="2122805"/>
          </a:xfrm>
          <a:prstGeom prst="rect">
            <a:avLst/>
          </a:prstGeom>
          <a:noFill/>
        </p:spPr>
        <p:txBody>
          <a:bodyPr wrap="square" rtlCol="0">
            <a:spAutoFit/>
          </a:bodyPr>
          <a:lstStyle/>
          <a:p>
            <a:pPr algn="ctr"/>
            <a:r>
              <a:rPr lang="tr-TR" altLang="zh-CN" sz="4400" b="1" dirty="0">
                <a:solidFill>
                  <a:srgbClr val="333333"/>
                </a:solidFill>
                <a:latin typeface="Arial" panose="020B0604020202020204" pitchFamily="34" charset="0"/>
                <a:ea typeface="Arial" panose="020B0604020202020204" pitchFamily="34" charset="0"/>
              </a:rPr>
              <a:t>Tübisad-TechCareer:</a:t>
            </a:r>
            <a:endParaRPr lang="tr-TR" altLang="zh-CN" sz="4400" b="1" dirty="0">
              <a:solidFill>
                <a:srgbClr val="333333"/>
              </a:solidFill>
              <a:latin typeface="Arial" panose="020B0604020202020204" pitchFamily="34" charset="0"/>
              <a:ea typeface="Arial" panose="020B0604020202020204" pitchFamily="34" charset="0"/>
            </a:endParaRPr>
          </a:p>
          <a:p>
            <a:pPr algn="ctr"/>
            <a:r>
              <a:rPr lang="tr-TR" altLang="zh-CN" sz="4400" b="1" dirty="0">
                <a:solidFill>
                  <a:srgbClr val="333333"/>
                </a:solidFill>
                <a:latin typeface="Arial" panose="020B0604020202020204" pitchFamily="34" charset="0"/>
                <a:ea typeface="Arial" panose="020B0604020202020204" pitchFamily="34" charset="0"/>
              </a:rPr>
              <a:t>Research Homeworks</a:t>
            </a:r>
            <a:endParaRPr lang="tr-TR" altLang="zh-CN" sz="4400" b="1" dirty="0">
              <a:solidFill>
                <a:srgbClr val="333333"/>
              </a:solidFill>
              <a:latin typeface="Arial" panose="020B0604020202020204" pitchFamily="34" charset="0"/>
              <a:ea typeface="Arial" panose="020B0604020202020204" pitchFamily="34" charset="0"/>
            </a:endParaRPr>
          </a:p>
        </p:txBody>
      </p:sp>
      <p:cxnSp>
        <p:nvCxnSpPr>
          <p:cNvPr id="7" name="直接连接符 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5689153" y="4071428"/>
            <a:ext cx="5796000" cy="2"/>
          </a:xfrm>
          <a:prstGeom prst="line">
            <a:avLst/>
          </a:prstGeom>
          <a:ln w="19050">
            <a:solidFill>
              <a:srgbClr val="333333"/>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1"/>
          <a:stretch>
            <a:fillRect/>
          </a:stretch>
        </p:blipFill>
        <p:spPr>
          <a:xfrm>
            <a:off x="1108809" y="1728241"/>
            <a:ext cx="3924981" cy="3562768"/>
          </a:xfrm>
          <a:prstGeom prst="rect">
            <a:avLst/>
          </a:prstGeom>
        </p:spPr>
      </p:pic>
      <p:sp>
        <p:nvSpPr>
          <p:cNvPr id="2" name="文本框 3"/>
          <p:cNvSpPr txBox="1"/>
          <p:nvPr/>
        </p:nvSpPr>
        <p:spPr>
          <a:xfrm>
            <a:off x="5918200" y="4256405"/>
            <a:ext cx="5796915" cy="645160"/>
          </a:xfrm>
          <a:prstGeom prst="rect">
            <a:avLst/>
          </a:prstGeom>
          <a:noFill/>
        </p:spPr>
        <p:txBody>
          <a:bodyPr wrap="square" rtlCol="0">
            <a:spAutoFit/>
          </a:bodyPr>
          <a:p>
            <a:pPr algn="ctr"/>
            <a:r>
              <a:rPr lang="tr-TR" altLang="zh-CN" sz="3600" b="1" dirty="0">
                <a:solidFill>
                  <a:srgbClr val="333333"/>
                </a:solidFill>
                <a:latin typeface="Arial" panose="020B0604020202020204" pitchFamily="34" charset="0"/>
                <a:ea typeface="Arial" panose="020B0604020202020204" pitchFamily="34" charset="0"/>
              </a:rPr>
              <a:t>Halil YOLLU</a:t>
            </a:r>
            <a:endParaRPr lang="tr-TR" altLang="zh-CN" sz="3600" b="1" dirty="0">
              <a:solidFill>
                <a:srgbClr val="333333"/>
              </a:solidFill>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188747" y="418762"/>
            <a:ext cx="8810625"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box-sizing Nedir ve Kullanım Yerleri</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232410" y="1555115"/>
            <a:ext cx="11793220" cy="67881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87350" y="1695450"/>
            <a:ext cx="11483340" cy="441960"/>
          </a:xfrm>
          <a:prstGeom prst="rect">
            <a:avLst/>
          </a:prstGeom>
          <a:noFill/>
        </p:spPr>
        <p:txBody>
          <a:bodyPr wrap="square" rtlCol="0">
            <a:spAutoFit/>
            <a:scene3d>
              <a:camera prst="orthographicFront"/>
              <a:lightRig rig="threePt" dir="t"/>
            </a:scene3d>
            <a:sp3d contourW="12700"/>
          </a:bodyPr>
          <a:lstStyle/>
          <a:p>
            <a:pPr algn="l">
              <a:lnSpc>
                <a:spcPct val="114000"/>
              </a:lnSpc>
            </a:pPr>
            <a:r>
              <a:rPr lang="tr-TR" altLang="en-US" sz="2000" dirty="0">
                <a:solidFill>
                  <a:srgbClr val="333333"/>
                </a:solidFill>
                <a:latin typeface="Arial" panose="020B0604020202020204" pitchFamily="34" charset="0"/>
                <a:ea typeface="+mj-ea"/>
              </a:rPr>
              <a:t>Bir nesnenin kapladığı alanın yani nesnenin genişliği + padding + border değerlerinin toplamıdır.</a:t>
            </a:r>
            <a:endParaRPr lang="tr-TR" altLang="en-US" sz="2000" dirty="0">
              <a:solidFill>
                <a:srgbClr val="333333"/>
              </a:solidFill>
              <a:latin typeface="Arial" panose="020B0604020202020204" pitchFamily="34" charset="0"/>
              <a:ea typeface="+mj-ea"/>
            </a:endParaRPr>
          </a:p>
        </p:txBody>
      </p:sp>
      <p:pic>
        <p:nvPicPr>
          <p:cNvPr id="2" name="Picture 1" descr="1"/>
          <p:cNvPicPr>
            <a:picLocks noChangeAspect="1"/>
          </p:cNvPicPr>
          <p:nvPr/>
        </p:nvPicPr>
        <p:blipFill>
          <a:blip r:embed="rId2"/>
          <a:stretch>
            <a:fillRect/>
          </a:stretch>
        </p:blipFill>
        <p:spPr>
          <a:xfrm>
            <a:off x="681355" y="2338070"/>
            <a:ext cx="4587240" cy="4335145"/>
          </a:xfrm>
          <a:prstGeom prst="rect">
            <a:avLst/>
          </a:prstGeom>
        </p:spPr>
      </p:pic>
      <p:pic>
        <p:nvPicPr>
          <p:cNvPr id="3" name="Picture 2" descr="2"/>
          <p:cNvPicPr>
            <a:picLocks noChangeAspect="1"/>
          </p:cNvPicPr>
          <p:nvPr/>
        </p:nvPicPr>
        <p:blipFill>
          <a:blip r:embed="rId3"/>
          <a:stretch>
            <a:fillRect/>
          </a:stretch>
        </p:blipFill>
        <p:spPr>
          <a:xfrm>
            <a:off x="6320790" y="2338070"/>
            <a:ext cx="5092065" cy="43351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188747" y="418762"/>
            <a:ext cx="8810625"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box-sizing Nedir ve Kullanım Yerleri</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232410" y="1555115"/>
            <a:ext cx="11793220" cy="163449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87350" y="1625600"/>
            <a:ext cx="11483340" cy="1494155"/>
          </a:xfrm>
          <a:prstGeom prst="rect">
            <a:avLst/>
          </a:prstGeom>
          <a:noFill/>
        </p:spPr>
        <p:txBody>
          <a:bodyPr wrap="square" rtlCol="0">
            <a:spAutoFit/>
            <a:scene3d>
              <a:camera prst="orthographicFront"/>
              <a:lightRig rig="threePt" dir="t"/>
            </a:scene3d>
            <a:sp3d contourW="12700"/>
          </a:bodyPr>
          <a:lstStyle/>
          <a:p>
            <a:pPr algn="l">
              <a:lnSpc>
                <a:spcPct val="114000"/>
              </a:lnSpc>
            </a:pPr>
            <a:r>
              <a:rPr lang="tr-TR" altLang="en-US" sz="2000" dirty="0">
                <a:solidFill>
                  <a:srgbClr val="333333"/>
                </a:solidFill>
                <a:latin typeface="Arial" panose="020B0604020202020204" pitchFamily="34" charset="0"/>
                <a:ea typeface="+mj-ea"/>
              </a:rPr>
              <a:t>Önceki sayfada da görüldüğü gibi genişlikleri ve yükseklikleri aynı olduğu halde sarı kutunun kapladığı alan daha fazla görünüyor. Çünkü bir nesneye verdiğimiz genişlik ve yükseklikten başka bir de padding ve border değerlerini işin içine katmamız gerekiyor ki; nesnenin kapladığı toplam alanı bulalım. Bunu da border-box ile sağlayabiliyoruz.</a:t>
            </a:r>
            <a:endParaRPr lang="tr-TR" altLang="en-US" sz="2000" dirty="0">
              <a:solidFill>
                <a:srgbClr val="333333"/>
              </a:solidFill>
              <a:latin typeface="Arial" panose="020B0604020202020204" pitchFamily="34" charset="0"/>
              <a:ea typeface="+mj-ea"/>
            </a:endParaRPr>
          </a:p>
        </p:txBody>
      </p:sp>
      <p:pic>
        <p:nvPicPr>
          <p:cNvPr id="7" name="Picture 6" descr="3"/>
          <p:cNvPicPr>
            <a:picLocks noChangeAspect="1"/>
          </p:cNvPicPr>
          <p:nvPr/>
        </p:nvPicPr>
        <p:blipFill>
          <a:blip r:embed="rId2"/>
          <a:stretch>
            <a:fillRect/>
          </a:stretch>
        </p:blipFill>
        <p:spPr>
          <a:xfrm>
            <a:off x="1188720" y="3378835"/>
            <a:ext cx="4419600" cy="3336925"/>
          </a:xfrm>
          <a:prstGeom prst="rect">
            <a:avLst/>
          </a:prstGeom>
        </p:spPr>
      </p:pic>
      <p:pic>
        <p:nvPicPr>
          <p:cNvPr id="9" name="Picture 8" descr="4"/>
          <p:cNvPicPr>
            <a:picLocks noChangeAspect="1"/>
          </p:cNvPicPr>
          <p:nvPr/>
        </p:nvPicPr>
        <p:blipFill>
          <a:blip r:embed="rId3"/>
          <a:stretch>
            <a:fillRect/>
          </a:stretch>
        </p:blipFill>
        <p:spPr>
          <a:xfrm>
            <a:off x="7348855" y="3379470"/>
            <a:ext cx="3771265" cy="33324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188747" y="418762"/>
            <a:ext cx="8810625"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box-sizing Nedir ve Kullanım Yerleri</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232410" y="1555115"/>
            <a:ext cx="11793220" cy="113919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87350" y="1625600"/>
            <a:ext cx="11483340" cy="792480"/>
          </a:xfrm>
          <a:prstGeom prst="rect">
            <a:avLst/>
          </a:prstGeom>
          <a:noFill/>
        </p:spPr>
        <p:txBody>
          <a:bodyPr wrap="square" rtlCol="0">
            <a:spAutoFit/>
            <a:scene3d>
              <a:camera prst="orthographicFront"/>
              <a:lightRig rig="threePt" dir="t"/>
            </a:scene3d>
            <a:sp3d contourW="12700"/>
          </a:bodyPr>
          <a:lstStyle/>
          <a:p>
            <a:pPr algn="l">
              <a:lnSpc>
                <a:spcPct val="114000"/>
              </a:lnSpc>
            </a:pPr>
            <a:r>
              <a:rPr lang="tr-TR" altLang="en-US" sz="2000" dirty="0">
                <a:solidFill>
                  <a:srgbClr val="333333"/>
                </a:solidFill>
                <a:latin typeface="Arial" panose="020B0604020202020204" pitchFamily="34" charset="0"/>
                <a:ea typeface="+mj-ea"/>
              </a:rPr>
              <a:t>Sadece div etiketlerine box-sizing:border-box vermek yerine sayfanın en başında * ile tüm etiketlere ulaşıp bu değeri vermek işimizi daha kolay hale getirir.</a:t>
            </a:r>
            <a:endParaRPr lang="tr-TR" altLang="en-US" sz="2000" dirty="0">
              <a:solidFill>
                <a:srgbClr val="333333"/>
              </a:solidFill>
              <a:latin typeface="Arial" panose="020B0604020202020204" pitchFamily="34" charset="0"/>
              <a:ea typeface="+mj-ea"/>
            </a:endParaRPr>
          </a:p>
        </p:txBody>
      </p:sp>
      <p:pic>
        <p:nvPicPr>
          <p:cNvPr id="2" name="Picture 1" descr="5"/>
          <p:cNvPicPr>
            <a:picLocks noChangeAspect="1"/>
          </p:cNvPicPr>
          <p:nvPr/>
        </p:nvPicPr>
        <p:blipFill>
          <a:blip r:embed="rId2"/>
          <a:stretch>
            <a:fillRect/>
          </a:stretch>
        </p:blipFill>
        <p:spPr>
          <a:xfrm>
            <a:off x="232410" y="2883535"/>
            <a:ext cx="11793855" cy="37947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191922" y="586402"/>
            <a:ext cx="9808845"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position: relative; / position: absolute; Arasındaki Farklar</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570230" y="1598930"/>
            <a:ext cx="5104130" cy="515874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681990" y="1718945"/>
            <a:ext cx="4832350" cy="409003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tr-TR" altLang="en-US" sz="2800" dirty="0">
                <a:solidFill>
                  <a:srgbClr val="FF0000"/>
                </a:solidFill>
                <a:latin typeface="Arial" panose="020B0604020202020204" pitchFamily="34" charset="0"/>
                <a:ea typeface="+mj-ea"/>
              </a:rPr>
              <a:t>~position: relative;~</a:t>
            </a:r>
            <a:endParaRPr lang="tr-TR" altLang="en-US" sz="2800" dirty="0">
              <a:solidFill>
                <a:srgbClr val="FF0000"/>
              </a:solidFill>
              <a:latin typeface="Arial" panose="020B0604020202020204" pitchFamily="34" charset="0"/>
              <a:ea typeface="+mj-ea"/>
            </a:endParaRPr>
          </a:p>
          <a:p>
            <a:pPr algn="l">
              <a:lnSpc>
                <a:spcPct val="114000"/>
              </a:lnSpc>
            </a:pPr>
            <a:r>
              <a:rPr lang="tr-TR" altLang="en-US" sz="2000" dirty="0">
                <a:solidFill>
                  <a:srgbClr val="333333"/>
                </a:solidFill>
                <a:latin typeface="Arial" panose="020B0604020202020204" pitchFamily="34" charset="0"/>
                <a:ea typeface="+mj-ea"/>
              </a:rPr>
              <a:t>Bir nesneye “position:relative;” dediğimizde nesne normal akış içerisinde olmaya devam eder ancak top, right, bottom ve left özelliklerini kullanma fırsatı verir.</a:t>
            </a:r>
            <a:endParaRPr lang="tr-TR" altLang="en-US" sz="2000" dirty="0">
              <a:solidFill>
                <a:srgbClr val="333333"/>
              </a:solidFill>
              <a:latin typeface="Arial" panose="020B0604020202020204" pitchFamily="34" charset="0"/>
              <a:ea typeface="+mj-ea"/>
            </a:endParaRPr>
          </a:p>
          <a:p>
            <a:pPr algn="l">
              <a:lnSpc>
                <a:spcPct val="114000"/>
              </a:lnSpc>
            </a:pPr>
            <a:r>
              <a:rPr lang="tr-TR" altLang="en-US" sz="2000" dirty="0">
                <a:solidFill>
                  <a:srgbClr val="333333"/>
                </a:solidFill>
                <a:latin typeface="Arial" panose="020B0604020202020204" pitchFamily="34" charset="0"/>
                <a:ea typeface="+mj-ea"/>
              </a:rPr>
              <a:t>#red div' ine verdiğimiz position:relative; özelliğinden dolayı left:50px; kullanımını yapabildik ve nesne soldan yani olduğu konumdan itibaren 50px sola doğru ilerledi.</a:t>
            </a:r>
            <a:r>
              <a:rPr lang="tr-TR" altLang="en-US" sz="1600" dirty="0">
                <a:solidFill>
                  <a:srgbClr val="333333"/>
                </a:solidFill>
                <a:latin typeface="Arial" panose="020B0604020202020204" pitchFamily="34" charset="0"/>
                <a:ea typeface="+mj-ea"/>
              </a:rPr>
              <a:t> </a:t>
            </a:r>
            <a:endParaRPr lang="tr-TR" altLang="en-US" sz="1600" dirty="0">
              <a:solidFill>
                <a:srgbClr val="333333"/>
              </a:solidFill>
              <a:latin typeface="Arial" panose="020B0604020202020204" pitchFamily="34" charset="0"/>
              <a:ea typeface="+mj-ea"/>
            </a:endParaRPr>
          </a:p>
        </p:txBody>
      </p:sp>
      <p:pic>
        <p:nvPicPr>
          <p:cNvPr id="9" name="Picture 8" descr="1"/>
          <p:cNvPicPr>
            <a:picLocks noChangeAspect="1"/>
          </p:cNvPicPr>
          <p:nvPr/>
        </p:nvPicPr>
        <p:blipFill>
          <a:blip r:embed="rId2"/>
          <a:stretch>
            <a:fillRect/>
          </a:stretch>
        </p:blipFill>
        <p:spPr>
          <a:xfrm>
            <a:off x="5922645" y="1598930"/>
            <a:ext cx="2926080" cy="5158105"/>
          </a:xfrm>
          <a:prstGeom prst="rect">
            <a:avLst/>
          </a:prstGeom>
        </p:spPr>
      </p:pic>
      <p:pic>
        <p:nvPicPr>
          <p:cNvPr id="10" name="Picture 9" descr="2"/>
          <p:cNvPicPr>
            <a:picLocks noChangeAspect="1"/>
          </p:cNvPicPr>
          <p:nvPr/>
        </p:nvPicPr>
        <p:blipFill>
          <a:blip r:embed="rId3"/>
          <a:stretch>
            <a:fillRect/>
          </a:stretch>
        </p:blipFill>
        <p:spPr>
          <a:xfrm>
            <a:off x="9257030" y="1598930"/>
            <a:ext cx="2628900" cy="51581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191922" y="586402"/>
            <a:ext cx="9808845"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position: relative; / position: absolute; Arasındaki Farklar</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121920" y="1403985"/>
            <a:ext cx="6497955" cy="535368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05740" y="1513205"/>
            <a:ext cx="6328410" cy="510476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tr-TR" altLang="en-US" sz="2800" dirty="0">
                <a:solidFill>
                  <a:srgbClr val="FF0000"/>
                </a:solidFill>
                <a:latin typeface="Arial" panose="020B0604020202020204" pitchFamily="34" charset="0"/>
                <a:ea typeface="+mj-ea"/>
              </a:rPr>
              <a:t>~position: absolute;~</a:t>
            </a:r>
            <a:endParaRPr lang="tr-TR" altLang="en-US" sz="2800" dirty="0">
              <a:solidFill>
                <a:srgbClr val="FF0000"/>
              </a:solidFill>
              <a:latin typeface="Arial" panose="020B0604020202020204" pitchFamily="34" charset="0"/>
              <a:ea typeface="+mj-ea"/>
            </a:endParaRPr>
          </a:p>
          <a:p>
            <a:pPr algn="l">
              <a:lnSpc>
                <a:spcPct val="114000"/>
              </a:lnSpc>
            </a:pPr>
            <a:r>
              <a:rPr lang="tr-TR" altLang="en-US" dirty="0">
                <a:solidFill>
                  <a:srgbClr val="333333"/>
                </a:solidFill>
                <a:latin typeface="Arial" panose="020B0604020202020204" pitchFamily="34" charset="0"/>
                <a:ea typeface="+mj-ea"/>
              </a:rPr>
              <a:t>Bir nesnenin position özelliğini absolute yaptığımızda o nesne normal akış içinden çıkar ve 4 köşeden konumlandırma yapabilmemizi sağlar. </a:t>
            </a:r>
            <a:r>
              <a:rPr lang="tr-TR" altLang="en-US" dirty="0">
                <a:solidFill>
                  <a:srgbClr val="FF0000"/>
                </a:solidFill>
                <a:latin typeface="Arial" panose="020B0604020202020204" pitchFamily="34" charset="0"/>
                <a:ea typeface="+mj-ea"/>
              </a:rPr>
              <a:t>“R</a:t>
            </a:r>
            <a:r>
              <a:rPr lang="tr-TR" altLang="en-US" sz="2000" dirty="0">
                <a:solidFill>
                  <a:srgbClr val="FF0000"/>
                </a:solidFill>
                <a:latin typeface="Arial" panose="020B0604020202020204" pitchFamily="34" charset="0"/>
                <a:ea typeface="+mj-ea"/>
              </a:rPr>
              <a:t>elative ile Absolute’ un farkı normal akış içinde olup olmadığı farkıdır.”</a:t>
            </a:r>
            <a:r>
              <a:rPr lang="tr-TR" altLang="en-US" dirty="0">
                <a:solidFill>
                  <a:srgbClr val="333333"/>
                </a:solidFill>
                <a:latin typeface="Arial" panose="020B0604020202020204" pitchFamily="34" charset="0"/>
                <a:ea typeface="+mj-ea"/>
              </a:rPr>
              <a:t> Yanda görüldüğü gibi sarı kutu normal akışın dışına çıktığından dolayı diğer iki kutu sarı kutuyu görmezden geldi ve sarı kutunun olduğu yeri doldururdu. Sarı kutu normal akış içinde olmadığından dolayı konumlandırma başlangıcını sayfanın sol üst köşesinden yani body’ den yaptı. Çünkü herhangi bir absolute nesnenin kendisini konumlandırması için bir relative nesnenin kapsamında olması lazım. Burada kapsayıcı hiç bir eleman olmadığından dolayı body sarı kutu için kapsayıcı eleman oldu ve konumlandırmasını body 'e göre yaptı.</a:t>
            </a:r>
            <a:endParaRPr lang="tr-TR" altLang="en-US" dirty="0">
              <a:solidFill>
                <a:srgbClr val="333333"/>
              </a:solidFill>
              <a:latin typeface="Arial" panose="020B0604020202020204" pitchFamily="34" charset="0"/>
              <a:ea typeface="+mj-ea"/>
            </a:endParaRPr>
          </a:p>
        </p:txBody>
      </p:sp>
      <p:pic>
        <p:nvPicPr>
          <p:cNvPr id="2" name="Picture 1" descr="1"/>
          <p:cNvPicPr>
            <a:picLocks noChangeAspect="1"/>
          </p:cNvPicPr>
          <p:nvPr/>
        </p:nvPicPr>
        <p:blipFill>
          <a:blip r:embed="rId2"/>
          <a:stretch>
            <a:fillRect/>
          </a:stretch>
        </p:blipFill>
        <p:spPr>
          <a:xfrm>
            <a:off x="6798945" y="1365885"/>
            <a:ext cx="2882900" cy="5391785"/>
          </a:xfrm>
          <a:prstGeom prst="rect">
            <a:avLst/>
          </a:prstGeom>
        </p:spPr>
      </p:pic>
      <p:pic>
        <p:nvPicPr>
          <p:cNvPr id="3" name="Picture 2" descr="2"/>
          <p:cNvPicPr>
            <a:picLocks noChangeAspect="1"/>
          </p:cNvPicPr>
          <p:nvPr/>
        </p:nvPicPr>
        <p:blipFill>
          <a:blip r:embed="rId3"/>
          <a:stretch>
            <a:fillRect/>
          </a:stretch>
        </p:blipFill>
        <p:spPr>
          <a:xfrm>
            <a:off x="9860280" y="1365885"/>
            <a:ext cx="2331720" cy="53924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1080452" y="1151675"/>
            <a:ext cx="4643692" cy="4643815"/>
          </a:xfrm>
          <a:prstGeom prst="rect">
            <a:avLst/>
          </a:prstGeom>
        </p:spPr>
      </p:pic>
      <p:sp>
        <p:nvSpPr>
          <p:cNvPr id="10" name="文本框 9"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920115" y="3416300"/>
            <a:ext cx="4496435" cy="645160"/>
          </a:xfrm>
          <a:prstGeom prst="rect">
            <a:avLst/>
          </a:prstGeom>
          <a:noFill/>
          <a:effectLst/>
        </p:spPr>
        <p:txBody>
          <a:bodyPr wrap="square" rtlCol="0">
            <a:spAutoFit/>
          </a:bodyPr>
          <a:lstStyle/>
          <a:p>
            <a:pPr algn="ctr"/>
            <a:r>
              <a:rPr lang="tr-TR" altLang="en-US" sz="3600" b="1" dirty="0" smtClean="0">
                <a:solidFill>
                  <a:srgbClr val="333333"/>
                </a:solidFill>
                <a:latin typeface="Arial" panose="020B0604020202020204" pitchFamily="34" charset="0"/>
                <a:ea typeface="Arial" panose="020B0604020202020204" pitchFamily="34" charset="0"/>
                <a:cs typeface="Arial" panose="020B0604020202020204" pitchFamily="34" charset="0"/>
              </a:rPr>
              <a:t>Ödev-1</a:t>
            </a:r>
            <a:endParaRPr lang="tr-TR" altLang="en-US" sz="3600" b="1" dirty="0" smtClean="0">
              <a:solidFill>
                <a:srgbClr val="333333"/>
              </a:solidFill>
              <a:latin typeface="Arial" panose="020B0604020202020204" pitchFamily="34" charset="0"/>
              <a:ea typeface="Arial" panose="020B0604020202020204" pitchFamily="34" charset="0"/>
              <a:cs typeface="Arial" panose="020B0604020202020204" pitchFamily="34" charset="0"/>
            </a:endParaRPr>
          </a:p>
        </p:txBody>
      </p:sp>
      <p:cxnSp>
        <p:nvCxnSpPr>
          <p:cNvPr id="15" name="直接连接符 14"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7783195" y="887730"/>
            <a:ext cx="4394835" cy="2413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17" name="直接连接符 1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83195" y="2088515"/>
            <a:ext cx="4413885" cy="635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18" name="直接连接符 17"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83195" y="3246755"/>
            <a:ext cx="4355465" cy="1778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19" name="直接连接符 18"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83195" y="4427220"/>
            <a:ext cx="4345940" cy="635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7807891" y="227047"/>
            <a:ext cx="3680460"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Semantic Elementler</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21" name="文本框 20"/>
          <p:cNvSpPr txBox="1"/>
          <p:nvPr/>
        </p:nvSpPr>
        <p:spPr>
          <a:xfrm>
            <a:off x="7807889" y="1480362"/>
            <a:ext cx="4371340"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NonSemantic Elementler</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22" name="文本框 21"/>
          <p:cNvSpPr txBox="1"/>
          <p:nvPr/>
        </p:nvSpPr>
        <p:spPr>
          <a:xfrm>
            <a:off x="7884892" y="2656355"/>
            <a:ext cx="815340"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Jira</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23" name="文本框 22"/>
          <p:cNvSpPr txBox="1"/>
          <p:nvPr/>
        </p:nvSpPr>
        <p:spPr>
          <a:xfrm>
            <a:off x="7884891" y="3832478"/>
            <a:ext cx="1131570"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ASCII</a:t>
            </a:r>
            <a:endParaRPr lang="tr-TR" altLang="zh-CN" sz="2800" b="1" dirty="0">
              <a:solidFill>
                <a:srgbClr val="333333"/>
              </a:solidFill>
              <a:latin typeface="Arial" panose="020B0604020202020204" pitchFamily="34" charset="0"/>
              <a:ea typeface="Arial" panose="020B0604020202020204" pitchFamily="34" charset="0"/>
            </a:endParaRPr>
          </a:p>
        </p:txBody>
      </p:sp>
      <p:pic>
        <p:nvPicPr>
          <p:cNvPr id="24" name="图片 23"/>
          <p:cNvPicPr>
            <a:picLocks noChangeAspect="1"/>
          </p:cNvPicPr>
          <p:nvPr/>
        </p:nvPicPr>
        <p:blipFill rotWithShape="1">
          <a:blip r:embed="rId2"/>
          <a:srcRect r="65386"/>
          <a:stretch>
            <a:fillRect/>
          </a:stretch>
        </p:blipFill>
        <p:spPr>
          <a:xfrm rot="16200000">
            <a:off x="7184860" y="167202"/>
            <a:ext cx="288000" cy="832066"/>
          </a:xfrm>
          <a:prstGeom prst="rect">
            <a:avLst/>
          </a:prstGeom>
        </p:spPr>
      </p:pic>
      <p:pic>
        <p:nvPicPr>
          <p:cNvPr id="25" name="图片 24"/>
          <p:cNvPicPr>
            <a:picLocks noChangeAspect="1"/>
          </p:cNvPicPr>
          <p:nvPr/>
        </p:nvPicPr>
        <p:blipFill rotWithShape="1">
          <a:blip r:embed="rId2"/>
          <a:srcRect r="65386"/>
          <a:stretch>
            <a:fillRect/>
          </a:stretch>
        </p:blipFill>
        <p:spPr>
          <a:xfrm rot="16200000">
            <a:off x="7184858" y="1325438"/>
            <a:ext cx="288000" cy="832066"/>
          </a:xfrm>
          <a:prstGeom prst="rect">
            <a:avLst/>
          </a:prstGeom>
        </p:spPr>
      </p:pic>
      <p:pic>
        <p:nvPicPr>
          <p:cNvPr id="26" name="图片 25"/>
          <p:cNvPicPr>
            <a:picLocks noChangeAspect="1"/>
          </p:cNvPicPr>
          <p:nvPr/>
        </p:nvPicPr>
        <p:blipFill rotWithShape="1">
          <a:blip r:embed="rId2"/>
          <a:srcRect r="65386"/>
          <a:stretch>
            <a:fillRect/>
          </a:stretch>
        </p:blipFill>
        <p:spPr>
          <a:xfrm rot="16200000">
            <a:off x="7211444" y="2501964"/>
            <a:ext cx="288000" cy="832066"/>
          </a:xfrm>
          <a:prstGeom prst="rect">
            <a:avLst/>
          </a:prstGeom>
        </p:spPr>
      </p:pic>
      <p:pic>
        <p:nvPicPr>
          <p:cNvPr id="27" name="图片 26"/>
          <p:cNvPicPr>
            <a:picLocks noChangeAspect="1"/>
          </p:cNvPicPr>
          <p:nvPr/>
        </p:nvPicPr>
        <p:blipFill rotWithShape="1">
          <a:blip r:embed="rId2"/>
          <a:srcRect r="65386"/>
          <a:stretch>
            <a:fillRect/>
          </a:stretch>
        </p:blipFill>
        <p:spPr>
          <a:xfrm rot="16200000">
            <a:off x="7211442" y="3660200"/>
            <a:ext cx="288000" cy="832066"/>
          </a:xfrm>
          <a:prstGeom prst="rect">
            <a:avLst/>
          </a:prstGeom>
        </p:spPr>
      </p:pic>
      <p:cxnSp>
        <p:nvCxnSpPr>
          <p:cNvPr id="2" name="直接连接符 17"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83195" y="5254625"/>
            <a:ext cx="4355465" cy="1778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3" name="直接连接符 18"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83195" y="6435090"/>
            <a:ext cx="4345940" cy="635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4" name="文本框 21"/>
          <p:cNvSpPr txBox="1"/>
          <p:nvPr/>
        </p:nvSpPr>
        <p:spPr>
          <a:xfrm>
            <a:off x="7884892" y="4664860"/>
            <a:ext cx="1822450" cy="521970"/>
          </a:xfrm>
          <a:prstGeom prst="rect">
            <a:avLst/>
          </a:prstGeom>
          <a:noFill/>
        </p:spPr>
        <p:txBody>
          <a:bodyPr wrap="none" rtlCol="0">
            <a:spAutoFit/>
          </a:bodyPr>
          <a:p>
            <a:pPr algn="ctr"/>
            <a:r>
              <a:rPr lang="tr-TR" altLang="zh-CN" sz="2800" b="1" dirty="0">
                <a:solidFill>
                  <a:srgbClr val="333333"/>
                </a:solidFill>
                <a:latin typeface="Arial" panose="020B0604020202020204" pitchFamily="34" charset="0"/>
                <a:ea typeface="Arial" panose="020B0604020202020204" pitchFamily="34" charset="0"/>
              </a:rPr>
              <a:t>UNICODE</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5" name="文本框 22"/>
          <p:cNvSpPr txBox="1"/>
          <p:nvPr/>
        </p:nvSpPr>
        <p:spPr>
          <a:xfrm>
            <a:off x="7875049" y="5853683"/>
            <a:ext cx="4162425" cy="460375"/>
          </a:xfrm>
          <a:prstGeom prst="rect">
            <a:avLst/>
          </a:prstGeom>
          <a:noFill/>
        </p:spPr>
        <p:txBody>
          <a:bodyPr wrap="none" rtlCol="0">
            <a:spAutoFit/>
          </a:bodyPr>
          <a:p>
            <a:pPr algn="ctr"/>
            <a:r>
              <a:rPr lang="tr-TR" altLang="zh-CN" sz="2400" b="1" dirty="0">
                <a:solidFill>
                  <a:srgbClr val="333333"/>
                </a:solidFill>
                <a:latin typeface="Arial" panose="020B0604020202020204" pitchFamily="34" charset="0"/>
                <a:ea typeface="Arial" panose="020B0604020202020204" pitchFamily="34" charset="0"/>
              </a:rPr>
              <a:t>ASCII VE UNICODE Farkları</a:t>
            </a:r>
            <a:endParaRPr lang="tr-TR" altLang="zh-CN" sz="2400" b="1" dirty="0">
              <a:solidFill>
                <a:srgbClr val="333333"/>
              </a:solidFill>
              <a:latin typeface="Arial" panose="020B0604020202020204" pitchFamily="34" charset="0"/>
              <a:ea typeface="Arial" panose="020B0604020202020204" pitchFamily="34" charset="0"/>
            </a:endParaRPr>
          </a:p>
        </p:txBody>
      </p:sp>
      <p:pic>
        <p:nvPicPr>
          <p:cNvPr id="6" name="图片 25"/>
          <p:cNvPicPr>
            <a:picLocks noChangeAspect="1"/>
          </p:cNvPicPr>
          <p:nvPr/>
        </p:nvPicPr>
        <p:blipFill rotWithShape="1">
          <a:blip r:embed="rId2"/>
          <a:srcRect r="65386"/>
          <a:stretch>
            <a:fillRect/>
          </a:stretch>
        </p:blipFill>
        <p:spPr>
          <a:xfrm rot="16200000">
            <a:off x="7211444" y="4509834"/>
            <a:ext cx="288000" cy="832066"/>
          </a:xfrm>
          <a:prstGeom prst="rect">
            <a:avLst/>
          </a:prstGeom>
        </p:spPr>
      </p:pic>
      <p:pic>
        <p:nvPicPr>
          <p:cNvPr id="7" name="图片 26"/>
          <p:cNvPicPr>
            <a:picLocks noChangeAspect="1"/>
          </p:cNvPicPr>
          <p:nvPr/>
        </p:nvPicPr>
        <p:blipFill rotWithShape="1">
          <a:blip r:embed="rId2"/>
          <a:srcRect r="65386"/>
          <a:stretch>
            <a:fillRect/>
          </a:stretch>
        </p:blipFill>
        <p:spPr>
          <a:xfrm rot="16200000">
            <a:off x="7211442" y="5668070"/>
            <a:ext cx="288000" cy="83206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097307" y="417492"/>
            <a:ext cx="5179695"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Semantic Elementler</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869315" y="1598930"/>
            <a:ext cx="4524375" cy="92964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954405" y="1729740"/>
            <a:ext cx="4316730" cy="721995"/>
          </a:xfrm>
          <a:prstGeom prst="rect">
            <a:avLst/>
          </a:prstGeom>
          <a:noFill/>
        </p:spPr>
        <p:txBody>
          <a:bodyPr wrap="square" rtlCol="0">
            <a:spAutoFit/>
            <a:scene3d>
              <a:camera prst="orthographicFront"/>
              <a:lightRig rig="threePt" dir="t"/>
            </a:scene3d>
            <a:sp3d contourW="12700"/>
          </a:bodyPr>
          <a:lstStyle/>
          <a:p>
            <a:pPr algn="l">
              <a:lnSpc>
                <a:spcPct val="114000"/>
              </a:lnSpc>
            </a:pPr>
            <a:r>
              <a:rPr lang="tr-TR" altLang="en-US" dirty="0">
                <a:solidFill>
                  <a:srgbClr val="333333"/>
                </a:solidFill>
                <a:latin typeface="Arial" panose="020B0604020202020204" pitchFamily="34" charset="0"/>
                <a:ea typeface="+mj-ea"/>
              </a:rPr>
              <a:t>İçeriği hem tarayıcıya hem kullanıcıya açıkça belirten elementlerdir.</a:t>
            </a:r>
            <a:endParaRPr lang="tr-TR" altLang="en-US" dirty="0">
              <a:solidFill>
                <a:srgbClr val="333333"/>
              </a:solidFill>
              <a:latin typeface="Arial" panose="020B0604020202020204" pitchFamily="34" charset="0"/>
              <a:ea typeface="+mj-ea"/>
            </a:endParaRPr>
          </a:p>
        </p:txBody>
      </p:sp>
      <p:sp>
        <p:nvSpPr>
          <p:cNvPr id="25" name="矩形 24"/>
          <p:cNvSpPr/>
          <p:nvPr/>
        </p:nvSpPr>
        <p:spPr>
          <a:xfrm>
            <a:off x="1470809" y="-2156254"/>
            <a:ext cx="970486" cy="1731477"/>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7"/>
          <p:cNvSpPr/>
          <p:nvPr/>
        </p:nvSpPr>
        <p:spPr>
          <a:xfrm>
            <a:off x="5571490" y="1598930"/>
            <a:ext cx="6432550" cy="493395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Text Box 2"/>
          <p:cNvSpPr txBox="1"/>
          <p:nvPr/>
        </p:nvSpPr>
        <p:spPr>
          <a:xfrm>
            <a:off x="5701030" y="1729740"/>
            <a:ext cx="6172835" cy="3969385"/>
          </a:xfrm>
          <a:prstGeom prst="rect">
            <a:avLst/>
          </a:prstGeom>
          <a:noFill/>
        </p:spPr>
        <p:txBody>
          <a:bodyPr wrap="square" rtlCol="0">
            <a:spAutoFit/>
          </a:bodyPr>
          <a:p>
            <a:r>
              <a:rPr lang="en-US">
                <a:solidFill>
                  <a:srgbClr val="FF0000"/>
                </a:solidFill>
              </a:rPr>
              <a:t>&lt;header&gt;:</a:t>
            </a:r>
            <a:r>
              <a:rPr lang="en-US"/>
              <a:t>  Bir sayfa veya bölüm için giriş niteliğinde olan veya gezinme elemanlarını barındıran alanları ifade eder.</a:t>
            </a:r>
            <a:endParaRPr lang="en-US"/>
          </a:p>
          <a:p>
            <a:r>
              <a:rPr lang="en-US">
                <a:solidFill>
                  <a:srgbClr val="FF0000"/>
                </a:solidFill>
              </a:rPr>
              <a:t>&lt;nav&gt;:</a:t>
            </a:r>
            <a:r>
              <a:rPr lang="en-US"/>
              <a:t> Navigasyon bağlantıları olan sayfalar için</a:t>
            </a:r>
            <a:r>
              <a:rPr lang="tr-TR" altLang="en-US"/>
              <a:t>dir</a:t>
            </a:r>
            <a:r>
              <a:rPr lang="en-US"/>
              <a:t>. </a:t>
            </a:r>
            <a:r>
              <a:rPr lang="tr-TR" altLang="en-US"/>
              <a:t>Ancak</a:t>
            </a:r>
            <a:r>
              <a:rPr lang="en-US"/>
              <a:t> tüm linkler bu elementin içinde olmak zorunda değildir. Daha çok menüler için</a:t>
            </a:r>
            <a:r>
              <a:rPr lang="tr-TR" altLang="en-US"/>
              <a:t> kullanılır.</a:t>
            </a:r>
            <a:endParaRPr lang="tr-TR" altLang="en-US"/>
          </a:p>
          <a:p>
            <a:r>
              <a:rPr lang="tr-TR" altLang="en-US">
                <a:solidFill>
                  <a:srgbClr val="FF0000"/>
                </a:solidFill>
              </a:rPr>
              <a:t>&lt;section&gt;:</a:t>
            </a:r>
            <a:r>
              <a:rPr lang="tr-TR" altLang="en-US"/>
              <a:t> Belge genelini veya uygulama bölümünü belirtir.</a:t>
            </a:r>
            <a:endParaRPr lang="tr-TR" altLang="en-US"/>
          </a:p>
          <a:p>
            <a:r>
              <a:rPr lang="tr-TR" altLang="en-US">
                <a:solidFill>
                  <a:srgbClr val="FF0000"/>
                </a:solidFill>
              </a:rPr>
              <a:t>&lt;article&gt;:</a:t>
            </a:r>
            <a:r>
              <a:rPr lang="tr-TR" altLang="en-US"/>
              <a:t> Kendine yeten, birlik oluşturabilen veya tekrar kullanılabilen ifadelerin yer aldığı elementtir.</a:t>
            </a:r>
            <a:endParaRPr lang="tr-TR" altLang="en-US"/>
          </a:p>
          <a:p>
            <a:r>
              <a:rPr lang="tr-TR" altLang="en-US">
                <a:solidFill>
                  <a:srgbClr val="FF0000"/>
                </a:solidFill>
              </a:rPr>
              <a:t>&lt;aside&gt;: </a:t>
            </a:r>
            <a:r>
              <a:rPr lang="tr-TR" altLang="en-US">
                <a:solidFill>
                  <a:schemeClr val="tx1"/>
                </a:solidFill>
              </a:rPr>
              <a:t>K</a:t>
            </a:r>
            <a:r>
              <a:rPr lang="tr-TR" altLang="en-US"/>
              <a:t>enar çubuğu görevi görmektedir. Genelde bloglarda benzer yazılar, ek bilgiler vb. burada yer alır.</a:t>
            </a:r>
            <a:endParaRPr lang="tr-TR" altLang="en-US"/>
          </a:p>
          <a:p>
            <a:r>
              <a:rPr lang="tr-TR" altLang="en-US">
                <a:solidFill>
                  <a:srgbClr val="FF0000"/>
                </a:solidFill>
              </a:rPr>
              <a:t>&lt;figure&gt;:</a:t>
            </a:r>
            <a:r>
              <a:rPr lang="tr-TR" altLang="en-US"/>
              <a:t> Resim(img), çizim(svg) gibi elemanları belirtmek için kullanılan etikettir.</a:t>
            </a:r>
            <a:endParaRPr lang="tr-TR" altLang="en-US"/>
          </a:p>
          <a:p>
            <a:r>
              <a:rPr lang="tr-TR" altLang="en-US">
                <a:solidFill>
                  <a:srgbClr val="FF0000"/>
                </a:solidFill>
              </a:rPr>
              <a:t>&lt;figcaption&gt;:</a:t>
            </a:r>
            <a:r>
              <a:rPr lang="tr-TR" altLang="en-US"/>
              <a:t> "&lt;figure&gt;" elementinin başlığını tanımlamamızı sağlar.</a:t>
            </a:r>
            <a:endParaRPr lang="tr-TR" altLang="en-US"/>
          </a:p>
        </p:txBody>
      </p:sp>
      <p:sp>
        <p:nvSpPr>
          <p:cNvPr id="26" name="矩形 7"/>
          <p:cNvSpPr/>
          <p:nvPr/>
        </p:nvSpPr>
        <p:spPr>
          <a:xfrm>
            <a:off x="869315" y="2628265"/>
            <a:ext cx="4524375" cy="390461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Text Box 26"/>
          <p:cNvSpPr txBox="1"/>
          <p:nvPr/>
        </p:nvSpPr>
        <p:spPr>
          <a:xfrm>
            <a:off x="949325" y="2768600"/>
            <a:ext cx="4359910" cy="3415030"/>
          </a:xfrm>
          <a:prstGeom prst="rect">
            <a:avLst/>
          </a:prstGeom>
          <a:noFill/>
        </p:spPr>
        <p:txBody>
          <a:bodyPr wrap="square" rtlCol="0">
            <a:spAutoFit/>
          </a:bodyPr>
          <a:p>
            <a:r>
              <a:rPr lang="en-US">
                <a:solidFill>
                  <a:srgbClr val="FF0000"/>
                </a:solidFill>
              </a:rPr>
              <a:t>&lt;details&gt;:</a:t>
            </a:r>
            <a:r>
              <a:rPr lang="en-US"/>
              <a:t> Sayfa içindeki uzun yazılarımızı kategorize etmek için kullanırız. "&lt;summary&gt;" ile başlık bilgisi girilir ve details ile içerik belirlenir.</a:t>
            </a:r>
            <a:endParaRPr lang="en-US"/>
          </a:p>
          <a:p>
            <a:r>
              <a:rPr lang="en-US">
                <a:solidFill>
                  <a:srgbClr val="FF0000"/>
                </a:solidFill>
              </a:rPr>
              <a:t>&lt;mark&gt;:</a:t>
            </a:r>
            <a:r>
              <a:rPr lang="en-US"/>
              <a:t> Cümle içindeki üstünde durulması gereken kelimeleri belirler. Fosforlu kalemle çizilmiş gibi görürüz.</a:t>
            </a:r>
            <a:endParaRPr lang="en-US"/>
          </a:p>
          <a:p>
            <a:r>
              <a:rPr lang="en-US">
                <a:solidFill>
                  <a:srgbClr val="FF0000"/>
                </a:solidFill>
              </a:rPr>
              <a:t>&lt;time&gt;:</a:t>
            </a:r>
            <a:r>
              <a:rPr lang="en-US"/>
              <a:t> Tarih, saat verilerini kapsar.</a:t>
            </a:r>
            <a:endParaRPr lang="en-US"/>
          </a:p>
          <a:p>
            <a:r>
              <a:rPr lang="en-US">
                <a:solidFill>
                  <a:srgbClr val="FF0000"/>
                </a:solidFill>
              </a:rPr>
              <a:t>&lt;main&gt;:</a:t>
            </a:r>
            <a:r>
              <a:rPr lang="en-US"/>
              <a:t> Belgenin baskın içeriğini kapsar.</a:t>
            </a:r>
            <a:endParaRPr lang="en-US"/>
          </a:p>
          <a:p>
            <a:r>
              <a:rPr lang="tr-TR" altLang="en-US">
                <a:solidFill>
                  <a:srgbClr val="FF0000"/>
                </a:solidFill>
                <a:sym typeface="+mn-ea"/>
              </a:rPr>
              <a:t>&lt;footer&gt;:</a:t>
            </a:r>
            <a:r>
              <a:rPr lang="tr-TR" altLang="en-US">
                <a:sym typeface="+mn-ea"/>
              </a:rPr>
              <a:t> Sitenin en alt kısmını içine alır. Genelde sitenin yazarı, telif hakkı vb. şeyleri içerir.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750" fill="hold"/>
                                        <p:tgtEl>
                                          <p:spTgt spid="26"/>
                                        </p:tgtEl>
                                        <p:attrNameLst>
                                          <p:attrName>ppt_x</p:attrName>
                                        </p:attrNameLst>
                                      </p:cBhvr>
                                      <p:tavLst>
                                        <p:tav tm="0">
                                          <p:val>
                                            <p:strVal val="1+#ppt_w/2"/>
                                          </p:val>
                                        </p:tav>
                                        <p:tav tm="100000">
                                          <p:val>
                                            <p:strVal val="#ppt_x"/>
                                          </p:val>
                                        </p:tav>
                                      </p:tavLst>
                                    </p:anim>
                                    <p:anim calcmode="lin" valueType="num">
                                      <p:cBhvr additive="base">
                                        <p:cTn id="16" dur="75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2" grpId="0" bldLvl="0" animBg="1"/>
      <p:bldP spid="26"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188747" y="418762"/>
            <a:ext cx="6167755"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NonSemantic Elementler</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3852545" y="2200910"/>
            <a:ext cx="4524375" cy="232473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937635" y="2331720"/>
            <a:ext cx="4316730" cy="2194560"/>
          </a:xfrm>
          <a:prstGeom prst="rect">
            <a:avLst/>
          </a:prstGeom>
          <a:noFill/>
        </p:spPr>
        <p:txBody>
          <a:bodyPr wrap="square" rtlCol="0">
            <a:spAutoFit/>
            <a:scene3d>
              <a:camera prst="orthographicFront"/>
              <a:lightRig rig="threePt" dir="t"/>
            </a:scene3d>
            <a:sp3d contourW="12700"/>
          </a:bodyPr>
          <a:lstStyle/>
          <a:p>
            <a:pPr algn="l">
              <a:lnSpc>
                <a:spcPct val="114000"/>
              </a:lnSpc>
            </a:pPr>
            <a:r>
              <a:rPr lang="tr-TR" altLang="en-US" sz="2400" dirty="0">
                <a:solidFill>
                  <a:srgbClr val="333333"/>
                </a:solidFill>
                <a:latin typeface="Arial" panose="020B0604020202020204" pitchFamily="34" charset="0"/>
                <a:ea typeface="+mj-ea"/>
              </a:rPr>
              <a:t>İçeriği hakkında net bir şekilde fikir sahibi olamadığımız elementlerdir. Bunlara örnek olarak; &lt;div&gt;, &lt;span&gt; vb. verilebilir.</a:t>
            </a:r>
            <a:endParaRPr lang="tr-TR" altLang="en-US" sz="2400" dirty="0">
              <a:solidFill>
                <a:srgbClr val="333333"/>
              </a:solidFill>
              <a:latin typeface="Arial" panose="020B0604020202020204" pitchFamily="34" charset="0"/>
              <a:ea typeface="+mj-ea"/>
            </a:endParaRPr>
          </a:p>
        </p:txBody>
      </p:sp>
      <p:sp>
        <p:nvSpPr>
          <p:cNvPr id="25" name="矩形 24"/>
          <p:cNvSpPr/>
          <p:nvPr/>
        </p:nvSpPr>
        <p:spPr>
          <a:xfrm>
            <a:off x="1470809" y="-2156254"/>
            <a:ext cx="970486" cy="1731477"/>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2268882" y="417492"/>
            <a:ext cx="2836545"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Jira Nedir?</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869315" y="1598930"/>
            <a:ext cx="4524375" cy="309118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954405" y="1729740"/>
            <a:ext cx="4316730" cy="2896870"/>
          </a:xfrm>
          <a:prstGeom prst="rect">
            <a:avLst/>
          </a:prstGeom>
          <a:noFill/>
        </p:spPr>
        <p:txBody>
          <a:bodyPr wrap="square" rtlCol="0">
            <a:spAutoFit/>
            <a:scene3d>
              <a:camera prst="orthographicFront"/>
              <a:lightRig rig="threePt" dir="t"/>
            </a:scene3d>
            <a:sp3d contourW="12700"/>
          </a:bodyPr>
          <a:lstStyle/>
          <a:p>
            <a:pPr algn="l">
              <a:lnSpc>
                <a:spcPct val="114000"/>
              </a:lnSpc>
            </a:pPr>
            <a:r>
              <a:rPr lang="tr-TR" altLang="en-US" sz="2000" dirty="0">
                <a:solidFill>
                  <a:srgbClr val="333333"/>
                </a:solidFill>
                <a:latin typeface="Arial" panose="020B0604020202020204" pitchFamily="34" charset="0"/>
                <a:ea typeface="+mj-ea"/>
              </a:rPr>
              <a:t>Hata izleme, sorun izleme, süreç ve proje yönetimi için kullanılır. Temel kullanımı yazılımlarda veya mobil uygulamalarda ilgili sorun ve hataları takip etmektir. Kullanım kolaylığı, stabilliği ve Agile yöntemlerini desteklediği için yazılım sektörününde çokça tercih edilir.</a:t>
            </a:r>
            <a:endParaRPr lang="tr-TR" altLang="en-US" sz="2000" dirty="0">
              <a:solidFill>
                <a:srgbClr val="333333"/>
              </a:solidFill>
              <a:latin typeface="Arial" panose="020B0604020202020204" pitchFamily="34" charset="0"/>
              <a:ea typeface="+mj-ea"/>
            </a:endParaRPr>
          </a:p>
        </p:txBody>
      </p:sp>
      <p:sp>
        <p:nvSpPr>
          <p:cNvPr id="25" name="矩形 24"/>
          <p:cNvSpPr/>
          <p:nvPr/>
        </p:nvSpPr>
        <p:spPr>
          <a:xfrm>
            <a:off x="1470809" y="-2156254"/>
            <a:ext cx="970486" cy="1731477"/>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7"/>
          <p:cNvSpPr/>
          <p:nvPr/>
        </p:nvSpPr>
        <p:spPr>
          <a:xfrm>
            <a:off x="5571490" y="1598930"/>
            <a:ext cx="6432550" cy="309181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Text Box 2"/>
          <p:cNvSpPr txBox="1"/>
          <p:nvPr/>
        </p:nvSpPr>
        <p:spPr>
          <a:xfrm>
            <a:off x="5701030" y="1729740"/>
            <a:ext cx="6172835" cy="2891790"/>
          </a:xfrm>
          <a:prstGeom prst="rect">
            <a:avLst/>
          </a:prstGeom>
          <a:noFill/>
        </p:spPr>
        <p:txBody>
          <a:bodyPr wrap="square" rtlCol="0">
            <a:spAutoFit/>
          </a:bodyPr>
          <a:p>
            <a:r>
              <a:rPr lang="en-US" sz="2000">
                <a:solidFill>
                  <a:srgbClr val="FF0000"/>
                </a:solidFill>
              </a:rPr>
              <a:t>Ne İşe Yarar?</a:t>
            </a:r>
            <a:endParaRPr lang="en-US" sz="2000">
              <a:solidFill>
                <a:srgbClr val="FF0000"/>
              </a:solidFill>
            </a:endParaRPr>
          </a:p>
          <a:p>
            <a:pPr marL="285750" indent="-285750">
              <a:buFont typeface="Wingdings" panose="05000000000000000000" charset="0"/>
              <a:buChar char="ü"/>
            </a:pPr>
            <a:r>
              <a:rPr lang="en-US"/>
              <a:t>Proje yöneticisi görevleri oluşturup iki kişiye atabilir.</a:t>
            </a:r>
            <a:endParaRPr lang="en-US"/>
          </a:p>
          <a:p>
            <a:pPr marL="285750" indent="-285750">
              <a:buFont typeface="Wingdings" panose="05000000000000000000" charset="0"/>
              <a:buChar char="ü"/>
            </a:pPr>
            <a:r>
              <a:rPr lang="en-US"/>
              <a:t>Açılan işlerde ne kadar zaman ayrıldığını tutabilir, tahminleme yapabilir.</a:t>
            </a:r>
            <a:endParaRPr lang="en-US"/>
          </a:p>
          <a:p>
            <a:pPr marL="285750" indent="-285750">
              <a:buFont typeface="Wingdings" panose="05000000000000000000" charset="0"/>
              <a:buChar char="ü"/>
            </a:pPr>
            <a:r>
              <a:rPr lang="en-US"/>
              <a:t>Continuous Integration, Messaging, Version Control vb. uygulamalarla tamamen uyumlu çalışabilir.</a:t>
            </a:r>
            <a:endParaRPr lang="en-US"/>
          </a:p>
          <a:p>
            <a:pPr marL="285750" indent="-285750">
              <a:buFont typeface="Wingdings" panose="05000000000000000000" charset="0"/>
              <a:buChar char="ü"/>
            </a:pPr>
            <a:r>
              <a:rPr lang="en-US"/>
              <a:t>Planlama, sürüm yönetimi, gelişmiş raporlama gibi işlemleri çok rahat gerçekleştirebilir.</a:t>
            </a:r>
            <a:endParaRPr lang="en-US"/>
          </a:p>
          <a:p>
            <a:pPr marL="285750" indent="-285750">
              <a:buFont typeface="Wingdings" panose="05000000000000000000" charset="0"/>
              <a:buChar char="ü"/>
            </a:pPr>
            <a:r>
              <a:rPr lang="en-US"/>
              <a:t>Scrum ya da Kanban metodolojilerini uygulayabilir.</a:t>
            </a:r>
            <a:endParaRPr lang="en-US"/>
          </a:p>
          <a:p>
            <a:pPr marL="285750" indent="-285750">
              <a:buFont typeface="Wingdings" panose="05000000000000000000" charset="0"/>
              <a:buChar char="ü"/>
            </a:pPr>
            <a:r>
              <a:rPr lang="en-US"/>
              <a:t>İş akışı(workflow) oluşturabilir.</a:t>
            </a:r>
            <a:endParaRPr lang="en-US"/>
          </a:p>
        </p:txBody>
      </p:sp>
      <p:sp>
        <p:nvSpPr>
          <p:cNvPr id="26" name="矩形 7"/>
          <p:cNvSpPr/>
          <p:nvPr/>
        </p:nvSpPr>
        <p:spPr>
          <a:xfrm>
            <a:off x="88900" y="4818380"/>
            <a:ext cx="11915140" cy="182816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Text Box 6"/>
          <p:cNvSpPr txBox="1"/>
          <p:nvPr/>
        </p:nvSpPr>
        <p:spPr>
          <a:xfrm>
            <a:off x="149860" y="4921250"/>
            <a:ext cx="11788775" cy="1599565"/>
          </a:xfrm>
          <a:prstGeom prst="rect">
            <a:avLst/>
          </a:prstGeom>
          <a:noFill/>
        </p:spPr>
        <p:txBody>
          <a:bodyPr wrap="square" rtlCol="0">
            <a:spAutoFit/>
          </a:bodyPr>
          <a:p>
            <a:r>
              <a:rPr lang="en-US" sz="1400">
                <a:solidFill>
                  <a:srgbClr val="FF0000"/>
                </a:solidFill>
              </a:rPr>
              <a:t>JIRA' daki Kavramlar Nelerdir?</a:t>
            </a:r>
            <a:endParaRPr lang="en-US" sz="1400">
              <a:solidFill>
                <a:srgbClr val="FF0000"/>
              </a:solidFill>
            </a:endParaRPr>
          </a:p>
          <a:p>
            <a:r>
              <a:rPr lang="en-US" sz="1200">
                <a:solidFill>
                  <a:srgbClr val="FF0000"/>
                </a:solidFill>
              </a:rPr>
              <a:t>Issue:</a:t>
            </a:r>
            <a:r>
              <a:rPr lang="en-US" sz="1200"/>
              <a:t> Jira’nın en temel kavramıdır. Tüm işler birer issue olarak açılır ve tüm sistem bu issue kavramı üzerinde çalışır. Jira’nın en kuvvetli özelliklerinden biri de issue’ların projelere ve tiplerine göre özelleştirilebilir olmasıdır. Issue’lara standart özelliklerinin yanında başka fonksiyonalite de yükleyebiliriz.</a:t>
            </a:r>
            <a:endParaRPr lang="en-US" sz="1200"/>
          </a:p>
          <a:p>
            <a:r>
              <a:rPr lang="en-US" sz="1200">
                <a:solidFill>
                  <a:srgbClr val="FF0000"/>
                </a:solidFill>
              </a:rPr>
              <a:t>Project:</a:t>
            </a:r>
            <a:r>
              <a:rPr lang="en-US" sz="1200"/>
              <a:t> Jira’da iş akışlarını sınıflandırmanın en iyi yolu proje kullanmaktan geçer. Farklı konular, farklı ekranlar, farklı iş akışları, farklı haklar, farklı kullanıcılar vs. için her seferinde yeni bir proje kullanabiliriz.</a:t>
            </a:r>
            <a:endParaRPr lang="en-US" sz="1200"/>
          </a:p>
          <a:p>
            <a:r>
              <a:rPr lang="en-US" sz="1200">
                <a:solidFill>
                  <a:srgbClr val="FF0000"/>
                </a:solidFill>
              </a:rPr>
              <a:t>Dashboard:</a:t>
            </a:r>
            <a:r>
              <a:rPr lang="en-US" sz="1200"/>
              <a:t> Oluşturulan issueları, durumlarını, kime atanmış olduğunu görüntüleyebileceğimiz panodur. Jira, Scrum ve Kanban panolarını destekler. Bu panolar, takıma projenin anlık bir görüntüsünü sağlar. Projenin ilerlemesini hızlı bir şekilde</a:t>
            </a:r>
            <a:r>
              <a:rPr lang="tr-TR" altLang="en-US" sz="1200"/>
              <a:t> </a:t>
            </a:r>
            <a:r>
              <a:rPr lang="en-US" sz="1200"/>
              <a:t>gözden geçirmeye ve bireysel görevlerin durumunu görmeye yardımcı olur. Pano iş akışı, bir ekibin ilerlemek istediği şekilde gerçekleştirilecek şekilde özelleştirilebilir.</a:t>
            </a:r>
            <a:r>
              <a:rPr lang="en-US" sz="1000"/>
              <a:t>	</a:t>
            </a:r>
            <a:endParaRPr lang="en-US" sz="1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750" fill="hold"/>
                                        <p:tgtEl>
                                          <p:spTgt spid="26"/>
                                        </p:tgtEl>
                                        <p:attrNameLst>
                                          <p:attrName>ppt_x</p:attrName>
                                        </p:attrNameLst>
                                      </p:cBhvr>
                                      <p:tavLst>
                                        <p:tav tm="0">
                                          <p:val>
                                            <p:strVal val="1+#ppt_w/2"/>
                                          </p:val>
                                        </p:tav>
                                        <p:tav tm="100000">
                                          <p:val>
                                            <p:strVal val="#ppt_x"/>
                                          </p:val>
                                        </p:tav>
                                      </p:tavLst>
                                    </p:anim>
                                    <p:anim calcmode="lin" valueType="num">
                                      <p:cBhvr additive="base">
                                        <p:cTn id="16" dur="75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2" grpId="0" bldLvl="0" animBg="1"/>
      <p:bldP spid="2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188430" y="418762"/>
            <a:ext cx="6478270"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ASCII ve UNICODE Nedir?</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102235" y="1598930"/>
            <a:ext cx="5291455" cy="429768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05740" y="1718945"/>
            <a:ext cx="5084445" cy="408495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tr-TR" altLang="en-US" sz="2000" dirty="0">
                <a:solidFill>
                  <a:srgbClr val="FF0000"/>
                </a:solidFill>
                <a:latin typeface="Arial" panose="020B0604020202020204" pitchFamily="34" charset="0"/>
                <a:ea typeface="+mj-ea"/>
              </a:rPr>
              <a:t>~ASCII~</a:t>
            </a:r>
            <a:endParaRPr lang="tr-TR" altLang="en-US" sz="2000" dirty="0">
              <a:solidFill>
                <a:srgbClr val="FF0000"/>
              </a:solidFill>
              <a:latin typeface="Arial" panose="020B0604020202020204" pitchFamily="34" charset="0"/>
              <a:ea typeface="+mj-ea"/>
            </a:endParaRPr>
          </a:p>
          <a:p>
            <a:pPr algn="l">
              <a:lnSpc>
                <a:spcPct val="114000"/>
              </a:lnSpc>
            </a:pPr>
            <a:r>
              <a:rPr lang="tr-TR" altLang="en-US" sz="1600" dirty="0">
                <a:solidFill>
                  <a:srgbClr val="333333"/>
                </a:solidFill>
                <a:latin typeface="Arial" panose="020B0604020202020204" pitchFamily="34" charset="0"/>
                <a:ea typeface="+mj-ea"/>
              </a:rPr>
              <a:t>	Sayıların bazı karakterlerle eşleştirildiği basit bir tablodur. ASCII tablosunda toplam 128 karakter sayılarla eşleştirilmiştir. 128 sayı 7 bite karşılık geliyor. Yani ASCII 7 bitlik bir sistemdir diyebiliriz. ASCII tablosunda ilk 32 öğe göze ilk başta anlamsız görünen karakterlerden oluşur. Bu ilk 32 karakter "Kontrol Karakterleri" dir. Bu karakterler ekranda görüntülenmek yerine, metnin akışını kontrol eder. Geri kalan sayılar ise doğrudan karakterlere, sayılara ve noktalama işaretlerine tahsis edilmiştir. ASCII adı verilen bu eşleştirme tablosu sayesinde bilgisayarların sayılarla birlikte karakterleri de işleyebilmesini sağlayabiliriz.</a:t>
            </a:r>
            <a:endParaRPr lang="tr-TR" altLang="en-US" sz="1600" dirty="0">
              <a:solidFill>
                <a:srgbClr val="333333"/>
              </a:solidFill>
              <a:latin typeface="Arial" panose="020B0604020202020204" pitchFamily="34" charset="0"/>
              <a:ea typeface="+mj-ea"/>
            </a:endParaRPr>
          </a:p>
        </p:txBody>
      </p:sp>
      <p:sp>
        <p:nvSpPr>
          <p:cNvPr id="2" name="矩形 7"/>
          <p:cNvSpPr/>
          <p:nvPr/>
        </p:nvSpPr>
        <p:spPr>
          <a:xfrm>
            <a:off x="5571490" y="1598930"/>
            <a:ext cx="6432550" cy="429768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Text Box 2"/>
          <p:cNvSpPr txBox="1"/>
          <p:nvPr/>
        </p:nvSpPr>
        <p:spPr>
          <a:xfrm>
            <a:off x="5701030" y="1729740"/>
            <a:ext cx="6172835" cy="3599815"/>
          </a:xfrm>
          <a:prstGeom prst="rect">
            <a:avLst/>
          </a:prstGeom>
          <a:noFill/>
        </p:spPr>
        <p:txBody>
          <a:bodyPr wrap="square" rtlCol="0">
            <a:spAutoFit/>
          </a:bodyPr>
          <a:p>
            <a:pPr algn="ctr"/>
            <a:r>
              <a:rPr lang="en-US" sz="2000">
                <a:solidFill>
                  <a:srgbClr val="FF0000"/>
                </a:solidFill>
              </a:rPr>
              <a:t>~UNICODE~</a:t>
            </a:r>
            <a:endParaRPr lang="en-US" sz="2000">
              <a:solidFill>
                <a:srgbClr val="FF0000"/>
              </a:solidFill>
            </a:endParaRPr>
          </a:p>
          <a:p>
            <a:r>
              <a:rPr lang="tr-TR" altLang="en-US" sz="1600"/>
              <a:t>	</a:t>
            </a:r>
            <a:r>
              <a:rPr lang="en-US" sz="1600"/>
              <a:t>Dijital ve geleneksel medyada her bir karakter ve sembolleri benzersiz bir rakam yardımıyla oluşturmak için geliştirilen bir metin standartıdır. Adı “Universal” ve “Code” kelimelerinin bir araya getirilmesiyle oluşmuştur. Unicode’un geliştirilmesinin ardında yatan temel neden ASCII karakter kodlamasının daha gelişmiş ve stratejik bir sürümünün oluşturulabilmesidir. ASCII karakterler sadece İngilizce üzerinde etkili olurken, Unicode tamamen evrenseldir.</a:t>
            </a:r>
            <a:r>
              <a:rPr lang="tr-TR" altLang="en-US" sz="1600"/>
              <a:t> </a:t>
            </a:r>
            <a:r>
              <a:rPr lang="en-US" sz="1600"/>
              <a:t>Unicode’un farklı sürümleri sayesinde İbranice ve Arapça gibi kompleks diller başta olmak üzere Çince gibi karmaşık diller kolayca dijital ortamlara aktarılabilmektedir. Yalnızca diller değil, Unicode kodlaması sayesinde karmaşık semboller ve karakterler kolayca meydana getirilebilirler.</a:t>
            </a:r>
            <a:endParaRPr 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188747" y="484167"/>
            <a:ext cx="9283065"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ASCII ve UNICODE Arasındaki Farklar</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1188720" y="1948815"/>
            <a:ext cx="9947910" cy="451294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465580" y="2099310"/>
            <a:ext cx="9393555" cy="4300220"/>
          </a:xfrm>
          <a:prstGeom prst="rect">
            <a:avLst/>
          </a:prstGeom>
          <a:noFill/>
        </p:spPr>
        <p:txBody>
          <a:bodyPr wrap="square" rtlCol="0">
            <a:spAutoFit/>
            <a:scene3d>
              <a:camera prst="orthographicFront"/>
              <a:lightRig rig="threePt" dir="t"/>
            </a:scene3d>
            <a:sp3d contourW="12700"/>
          </a:bodyPr>
          <a:lstStyle/>
          <a:p>
            <a:pPr marL="457200" indent="-457200" algn="l">
              <a:lnSpc>
                <a:spcPct val="114000"/>
              </a:lnSpc>
              <a:buFont typeface="+mj-lt"/>
              <a:buAutoNum type="arabicParenR"/>
            </a:pPr>
            <a:r>
              <a:rPr lang="tr-TR" altLang="en-US" sz="2000" dirty="0">
                <a:solidFill>
                  <a:srgbClr val="333333"/>
                </a:solidFill>
                <a:latin typeface="Arial" panose="020B0604020202020204" pitchFamily="34" charset="0"/>
                <a:ea typeface="+mj-ea"/>
              </a:rPr>
              <a:t>ASCII yalnızca Latin alfabesi için kullanılabilir ve Latin alfabelerinde bile çoğu zaman yeteri kadar verimli değildir. Unicode ise evrensel olarak tüm dillerin kullanımına uygun şekilde tasarlanmıştır.</a:t>
            </a:r>
            <a:endParaRPr lang="tr-TR" altLang="en-US" sz="2000" dirty="0">
              <a:solidFill>
                <a:srgbClr val="333333"/>
              </a:solidFill>
              <a:latin typeface="Arial" panose="020B0604020202020204" pitchFamily="34" charset="0"/>
              <a:ea typeface="+mj-ea"/>
            </a:endParaRPr>
          </a:p>
          <a:p>
            <a:pPr marL="457200" indent="-457200" algn="l">
              <a:lnSpc>
                <a:spcPct val="114000"/>
              </a:lnSpc>
              <a:buFont typeface="+mj-lt"/>
              <a:buAutoNum type="arabicParenR"/>
            </a:pPr>
            <a:r>
              <a:rPr lang="tr-TR" altLang="en-US" sz="2000" dirty="0">
                <a:solidFill>
                  <a:srgbClr val="333333"/>
                </a:solidFill>
                <a:latin typeface="Arial" panose="020B0604020202020204" pitchFamily="34" charset="0"/>
                <a:ea typeface="+mj-ea"/>
              </a:rPr>
              <a:t>ASCII’nin kullanımına 1963 yılında başlanırken ASCII’nin yerini alan Unicode’un geliştirilmesine 1980 yılında başlanmıştır.</a:t>
            </a:r>
            <a:endParaRPr lang="tr-TR" altLang="en-US" sz="2000" dirty="0">
              <a:solidFill>
                <a:srgbClr val="333333"/>
              </a:solidFill>
              <a:latin typeface="Arial" panose="020B0604020202020204" pitchFamily="34" charset="0"/>
              <a:ea typeface="+mj-ea"/>
            </a:endParaRPr>
          </a:p>
          <a:p>
            <a:pPr marL="457200" indent="-457200" algn="l">
              <a:lnSpc>
                <a:spcPct val="114000"/>
              </a:lnSpc>
              <a:buFont typeface="+mj-lt"/>
              <a:buAutoNum type="arabicParenR"/>
            </a:pPr>
            <a:r>
              <a:rPr lang="tr-TR" altLang="en-US" sz="2000" dirty="0">
                <a:solidFill>
                  <a:srgbClr val="333333"/>
                </a:solidFill>
                <a:latin typeface="Arial" panose="020B0604020202020204" pitchFamily="34" charset="0"/>
                <a:ea typeface="+mj-ea"/>
              </a:rPr>
              <a:t>Unicode hala Unicode Konsoriyum’u tarafından kar amacı gütmeden geliştirilmeye devam edilmektedir. ASCII’nin geliştirilmesi yıllar önce durdurulmuştur.</a:t>
            </a:r>
            <a:endParaRPr lang="tr-TR" altLang="en-US" sz="2000" dirty="0">
              <a:solidFill>
                <a:srgbClr val="333333"/>
              </a:solidFill>
              <a:latin typeface="Arial" panose="020B0604020202020204" pitchFamily="34" charset="0"/>
              <a:ea typeface="+mj-ea"/>
            </a:endParaRPr>
          </a:p>
          <a:p>
            <a:pPr marL="457200" indent="-457200" algn="l">
              <a:lnSpc>
                <a:spcPct val="114000"/>
              </a:lnSpc>
              <a:buFont typeface="+mj-lt"/>
              <a:buAutoNum type="arabicParenR"/>
            </a:pPr>
            <a:r>
              <a:rPr lang="tr-TR" altLang="en-US" sz="2000" dirty="0">
                <a:solidFill>
                  <a:srgbClr val="333333"/>
                </a:solidFill>
                <a:latin typeface="Arial" panose="020B0604020202020204" pitchFamily="34" charset="0"/>
                <a:ea typeface="+mj-ea"/>
              </a:rPr>
              <a:t>Unicode’un geliştirilmesinin amacı evrensel olması ve platformlar arası yaşanan karmaşaların ortadan kaldırılmasıdır.</a:t>
            </a:r>
            <a:endParaRPr lang="tr-TR" altLang="en-US" sz="2000" dirty="0">
              <a:solidFill>
                <a:srgbClr val="333333"/>
              </a:solidFill>
              <a:latin typeface="Arial" panose="020B0604020202020204" pitchFamily="34" charset="0"/>
              <a:ea typeface="+mj-ea"/>
            </a:endParaRPr>
          </a:p>
          <a:p>
            <a:pPr marL="457200" indent="-457200" algn="l">
              <a:lnSpc>
                <a:spcPct val="114000"/>
              </a:lnSpc>
              <a:buFont typeface="+mj-lt"/>
              <a:buAutoNum type="arabicParenR"/>
            </a:pPr>
            <a:r>
              <a:rPr lang="tr-TR" altLang="en-US" sz="2000" dirty="0">
                <a:solidFill>
                  <a:srgbClr val="333333"/>
                </a:solidFill>
                <a:latin typeface="Arial" panose="020B0604020202020204" pitchFamily="34" charset="0"/>
                <a:ea typeface="+mj-ea"/>
              </a:rPr>
              <a:t>ASCII tam olarak bir standart değilken Unicode tüm dünyada kabül görmeyi başaran bir standarttır.</a:t>
            </a:r>
            <a:endParaRPr lang="tr-TR" altLang="en-US" sz="2000" dirty="0">
              <a:solidFill>
                <a:srgbClr val="333333"/>
              </a:solidFill>
              <a:latin typeface="Arial" panose="020B0604020202020204" pitchFamily="34" charset="0"/>
              <a:ea typeface="+mj-ea"/>
            </a:endParaRPr>
          </a:p>
        </p:txBody>
      </p:sp>
      <p:sp>
        <p:nvSpPr>
          <p:cNvPr id="25" name="矩形 24"/>
          <p:cNvSpPr/>
          <p:nvPr/>
        </p:nvSpPr>
        <p:spPr>
          <a:xfrm>
            <a:off x="1470809" y="-2156254"/>
            <a:ext cx="970486" cy="1731477"/>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1080452" y="1151675"/>
            <a:ext cx="4643692" cy="4643815"/>
          </a:xfrm>
          <a:prstGeom prst="rect">
            <a:avLst/>
          </a:prstGeom>
        </p:spPr>
      </p:pic>
      <p:sp>
        <p:nvSpPr>
          <p:cNvPr id="10" name="文本框 9"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920115" y="3416300"/>
            <a:ext cx="4496435" cy="645160"/>
          </a:xfrm>
          <a:prstGeom prst="rect">
            <a:avLst/>
          </a:prstGeom>
          <a:noFill/>
          <a:effectLst/>
        </p:spPr>
        <p:txBody>
          <a:bodyPr wrap="square" rtlCol="0">
            <a:spAutoFit/>
          </a:bodyPr>
          <a:lstStyle/>
          <a:p>
            <a:pPr algn="ctr"/>
            <a:r>
              <a:rPr lang="tr-TR" altLang="en-US" sz="3600" b="1" dirty="0" smtClean="0">
                <a:solidFill>
                  <a:srgbClr val="333333"/>
                </a:solidFill>
                <a:latin typeface="Arial" panose="020B0604020202020204" pitchFamily="34" charset="0"/>
                <a:ea typeface="Arial" panose="020B0604020202020204" pitchFamily="34" charset="0"/>
                <a:cs typeface="Arial" panose="020B0604020202020204" pitchFamily="34" charset="0"/>
              </a:rPr>
              <a:t>Ödev-2</a:t>
            </a:r>
            <a:endParaRPr lang="tr-TR" altLang="en-US" sz="3600" b="1" dirty="0" smtClean="0">
              <a:solidFill>
                <a:srgbClr val="333333"/>
              </a:solidFill>
              <a:latin typeface="Arial" panose="020B0604020202020204" pitchFamily="34" charset="0"/>
              <a:ea typeface="Arial" panose="020B0604020202020204" pitchFamily="34" charset="0"/>
              <a:cs typeface="Arial" panose="020B0604020202020204" pitchFamily="34" charset="0"/>
            </a:endParaRPr>
          </a:p>
        </p:txBody>
      </p:sp>
      <p:cxnSp>
        <p:nvCxnSpPr>
          <p:cNvPr id="15" name="直接连接符 14"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7745730" y="2581275"/>
            <a:ext cx="4394835" cy="2413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17" name="直接连接符 1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44460" y="4029075"/>
            <a:ext cx="4413885" cy="635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7977753" y="1036672"/>
            <a:ext cx="3284855" cy="1383665"/>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visibility: hidden;</a:t>
            </a:r>
            <a:endParaRPr lang="tr-TR" altLang="zh-CN" sz="2800" b="1" dirty="0">
              <a:solidFill>
                <a:srgbClr val="333333"/>
              </a:solidFill>
              <a:latin typeface="Arial" panose="020B0604020202020204" pitchFamily="34" charset="0"/>
              <a:ea typeface="Arial" panose="020B0604020202020204" pitchFamily="34" charset="0"/>
            </a:endParaRPr>
          </a:p>
          <a:p>
            <a:pPr algn="ctr"/>
            <a:r>
              <a:rPr lang="tr-TR" altLang="zh-CN" sz="2800" b="1" dirty="0">
                <a:solidFill>
                  <a:srgbClr val="333333"/>
                </a:solidFill>
                <a:latin typeface="Arial" panose="020B0604020202020204" pitchFamily="34" charset="0"/>
                <a:ea typeface="Arial" panose="020B0604020202020204" pitchFamily="34" charset="0"/>
              </a:rPr>
              <a:t>display: none;</a:t>
            </a:r>
            <a:endParaRPr lang="tr-TR" altLang="zh-CN" sz="2800" b="1" dirty="0">
              <a:solidFill>
                <a:srgbClr val="333333"/>
              </a:solidFill>
              <a:latin typeface="Arial" panose="020B0604020202020204" pitchFamily="34" charset="0"/>
              <a:ea typeface="Arial" panose="020B0604020202020204" pitchFamily="34" charset="0"/>
            </a:endParaRPr>
          </a:p>
          <a:p>
            <a:pPr algn="ctr"/>
            <a:r>
              <a:rPr lang="tr-TR" altLang="zh-CN" sz="2800" b="1" dirty="0">
                <a:solidFill>
                  <a:srgbClr val="333333"/>
                </a:solidFill>
                <a:latin typeface="Arial" panose="020B0604020202020204" pitchFamily="34" charset="0"/>
                <a:ea typeface="Arial" panose="020B0604020202020204" pitchFamily="34" charset="0"/>
              </a:rPr>
              <a:t>Arasındaki Farklar</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21" name="文本框 20"/>
          <p:cNvSpPr txBox="1"/>
          <p:nvPr/>
        </p:nvSpPr>
        <p:spPr>
          <a:xfrm>
            <a:off x="8264137" y="2872917"/>
            <a:ext cx="3358515" cy="953135"/>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box-sizing Nedir?</a:t>
            </a:r>
            <a:endParaRPr lang="tr-TR" altLang="zh-CN" sz="2800" b="1" dirty="0">
              <a:solidFill>
                <a:srgbClr val="333333"/>
              </a:solidFill>
              <a:latin typeface="Arial" panose="020B0604020202020204" pitchFamily="34" charset="0"/>
              <a:ea typeface="Arial" panose="020B0604020202020204" pitchFamily="34" charset="0"/>
            </a:endParaRPr>
          </a:p>
          <a:p>
            <a:pPr algn="ctr"/>
            <a:r>
              <a:rPr lang="tr-TR" altLang="zh-CN" sz="2800" b="1" dirty="0">
                <a:solidFill>
                  <a:srgbClr val="333333"/>
                </a:solidFill>
                <a:latin typeface="Arial" panose="020B0604020202020204" pitchFamily="34" charset="0"/>
                <a:ea typeface="Arial" panose="020B0604020202020204" pitchFamily="34" charset="0"/>
              </a:rPr>
              <a:t>ve Kullanım Yerleri</a:t>
            </a:r>
            <a:endParaRPr lang="tr-TR" altLang="zh-CN" sz="2800" b="1" dirty="0">
              <a:solidFill>
                <a:srgbClr val="333333"/>
              </a:solidFill>
              <a:latin typeface="Arial" panose="020B0604020202020204" pitchFamily="34" charset="0"/>
              <a:ea typeface="Arial" panose="020B0604020202020204" pitchFamily="34" charset="0"/>
            </a:endParaRPr>
          </a:p>
        </p:txBody>
      </p:sp>
      <p:pic>
        <p:nvPicPr>
          <p:cNvPr id="24" name="图片 23"/>
          <p:cNvPicPr>
            <a:picLocks noChangeAspect="1"/>
          </p:cNvPicPr>
          <p:nvPr/>
        </p:nvPicPr>
        <p:blipFill rotWithShape="1">
          <a:blip r:embed="rId2"/>
          <a:srcRect r="65386"/>
          <a:stretch>
            <a:fillRect/>
          </a:stretch>
        </p:blipFill>
        <p:spPr>
          <a:xfrm rot="16200000">
            <a:off x="7147395" y="1860747"/>
            <a:ext cx="288000" cy="832066"/>
          </a:xfrm>
          <a:prstGeom prst="rect">
            <a:avLst/>
          </a:prstGeom>
        </p:spPr>
      </p:pic>
      <p:pic>
        <p:nvPicPr>
          <p:cNvPr id="25" name="图片 24"/>
          <p:cNvPicPr>
            <a:picLocks noChangeAspect="1"/>
          </p:cNvPicPr>
          <p:nvPr/>
        </p:nvPicPr>
        <p:blipFill rotWithShape="1">
          <a:blip r:embed="rId2"/>
          <a:srcRect r="65386"/>
          <a:stretch>
            <a:fillRect/>
          </a:stretch>
        </p:blipFill>
        <p:spPr>
          <a:xfrm rot="16200000">
            <a:off x="7146123" y="3265998"/>
            <a:ext cx="288000" cy="832066"/>
          </a:xfrm>
          <a:prstGeom prst="rect">
            <a:avLst/>
          </a:prstGeom>
        </p:spPr>
      </p:pic>
      <p:cxnSp>
        <p:nvCxnSpPr>
          <p:cNvPr id="9" name="直接连接符 1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52715" y="5922010"/>
            <a:ext cx="4413885" cy="635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11" name="文本框 20"/>
          <p:cNvSpPr txBox="1"/>
          <p:nvPr/>
        </p:nvSpPr>
        <p:spPr>
          <a:xfrm>
            <a:off x="8270805" y="4327702"/>
            <a:ext cx="3361690" cy="1383665"/>
          </a:xfrm>
          <a:prstGeom prst="rect">
            <a:avLst/>
          </a:prstGeom>
          <a:noFill/>
        </p:spPr>
        <p:txBody>
          <a:bodyPr wrap="none" rtlCol="0">
            <a:spAutoFit/>
          </a:bodyPr>
          <a:p>
            <a:pPr algn="ctr"/>
            <a:r>
              <a:rPr lang="tr-TR" altLang="zh-CN" sz="2800" b="1" dirty="0">
                <a:solidFill>
                  <a:srgbClr val="333333"/>
                </a:solidFill>
                <a:latin typeface="Arial" panose="020B0604020202020204" pitchFamily="34" charset="0"/>
                <a:ea typeface="Arial" panose="020B0604020202020204" pitchFamily="34" charset="0"/>
              </a:rPr>
              <a:t>position: relative;</a:t>
            </a:r>
            <a:endParaRPr lang="tr-TR" altLang="zh-CN" sz="2800" b="1" dirty="0">
              <a:solidFill>
                <a:srgbClr val="333333"/>
              </a:solidFill>
              <a:latin typeface="Arial" panose="020B0604020202020204" pitchFamily="34" charset="0"/>
              <a:ea typeface="Arial" panose="020B0604020202020204" pitchFamily="34" charset="0"/>
            </a:endParaRPr>
          </a:p>
          <a:p>
            <a:pPr algn="ctr"/>
            <a:r>
              <a:rPr lang="tr-TR" altLang="zh-CN" sz="2800" b="1" dirty="0">
                <a:solidFill>
                  <a:srgbClr val="333333"/>
                </a:solidFill>
                <a:latin typeface="Arial" panose="020B0604020202020204" pitchFamily="34" charset="0"/>
                <a:ea typeface="Arial" panose="020B0604020202020204" pitchFamily="34" charset="0"/>
              </a:rPr>
              <a:t>position: absolute;</a:t>
            </a:r>
            <a:endParaRPr lang="tr-TR" altLang="zh-CN" sz="2800" b="1" dirty="0">
              <a:solidFill>
                <a:srgbClr val="333333"/>
              </a:solidFill>
              <a:latin typeface="Arial" panose="020B0604020202020204" pitchFamily="34" charset="0"/>
              <a:ea typeface="Arial" panose="020B0604020202020204" pitchFamily="34" charset="0"/>
            </a:endParaRPr>
          </a:p>
          <a:p>
            <a:pPr algn="ctr"/>
            <a:r>
              <a:rPr lang="tr-TR" altLang="zh-CN" sz="2800" b="1" dirty="0">
                <a:solidFill>
                  <a:srgbClr val="333333"/>
                </a:solidFill>
                <a:latin typeface="Arial" panose="020B0604020202020204" pitchFamily="34" charset="0"/>
                <a:ea typeface="Arial" panose="020B0604020202020204" pitchFamily="34" charset="0"/>
              </a:rPr>
              <a:t>Arasındaki Farklar</a:t>
            </a:r>
            <a:endParaRPr lang="tr-TR" altLang="zh-CN" sz="2800" b="1" dirty="0">
              <a:solidFill>
                <a:srgbClr val="333333"/>
              </a:solidFill>
              <a:latin typeface="Arial" panose="020B0604020202020204" pitchFamily="34" charset="0"/>
              <a:ea typeface="Arial" panose="020B0604020202020204" pitchFamily="34" charset="0"/>
            </a:endParaRPr>
          </a:p>
        </p:txBody>
      </p:sp>
      <p:pic>
        <p:nvPicPr>
          <p:cNvPr id="12" name="图片 24"/>
          <p:cNvPicPr>
            <a:picLocks noChangeAspect="1"/>
          </p:cNvPicPr>
          <p:nvPr/>
        </p:nvPicPr>
        <p:blipFill rotWithShape="1">
          <a:blip r:embed="rId2"/>
          <a:srcRect r="65386"/>
          <a:stretch>
            <a:fillRect/>
          </a:stretch>
        </p:blipFill>
        <p:spPr>
          <a:xfrm rot="16200000">
            <a:off x="7154378" y="5158933"/>
            <a:ext cx="288000" cy="83206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188430" y="418127"/>
            <a:ext cx="10201910"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visibility: hidden; / display: none; Farkları</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570230" y="1598930"/>
            <a:ext cx="4823460" cy="148209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681990" y="1718945"/>
            <a:ext cx="4608195" cy="128270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tr-TR" altLang="en-US" sz="2000" dirty="0">
                <a:solidFill>
                  <a:srgbClr val="FF0000"/>
                </a:solidFill>
                <a:latin typeface="Arial" panose="020B0604020202020204" pitchFamily="34" charset="0"/>
                <a:ea typeface="+mj-ea"/>
              </a:rPr>
              <a:t>~visibility: hidden;~</a:t>
            </a:r>
            <a:endParaRPr lang="tr-TR" altLang="en-US" sz="2000" dirty="0">
              <a:solidFill>
                <a:srgbClr val="FF0000"/>
              </a:solidFill>
              <a:latin typeface="Arial" panose="020B0604020202020204" pitchFamily="34" charset="0"/>
              <a:ea typeface="+mj-ea"/>
            </a:endParaRPr>
          </a:p>
          <a:p>
            <a:pPr algn="l">
              <a:lnSpc>
                <a:spcPct val="114000"/>
              </a:lnSpc>
            </a:pPr>
            <a:r>
              <a:rPr sz="1600">
                <a:sym typeface="+mn-ea"/>
              </a:rPr>
              <a:t>Elementi gizler, sayfada kapladığı boşluk kalır. Sayfa derlenirken element varmış gibi davranılır ancak element gösterilmez.</a:t>
            </a:r>
            <a:endParaRPr lang="tr-TR" altLang="en-US" sz="1600" dirty="0">
              <a:solidFill>
                <a:srgbClr val="333333"/>
              </a:solidFill>
              <a:latin typeface="Arial" panose="020B0604020202020204" pitchFamily="34" charset="0"/>
              <a:ea typeface="+mj-ea"/>
            </a:endParaRPr>
          </a:p>
        </p:txBody>
      </p:sp>
      <p:sp>
        <p:nvSpPr>
          <p:cNvPr id="2" name="矩形 7"/>
          <p:cNvSpPr/>
          <p:nvPr/>
        </p:nvSpPr>
        <p:spPr>
          <a:xfrm>
            <a:off x="6338570" y="1598930"/>
            <a:ext cx="5052060" cy="148272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Text Box 2"/>
          <p:cNvSpPr txBox="1"/>
          <p:nvPr/>
        </p:nvSpPr>
        <p:spPr>
          <a:xfrm>
            <a:off x="6477000" y="1729740"/>
            <a:ext cx="4807585" cy="959485"/>
          </a:xfrm>
          <a:prstGeom prst="rect">
            <a:avLst/>
          </a:prstGeom>
          <a:noFill/>
        </p:spPr>
        <p:txBody>
          <a:bodyPr wrap="square" rtlCol="0">
            <a:spAutoFit/>
          </a:bodyPr>
          <a:p>
            <a:pPr algn="ctr"/>
            <a:r>
              <a:rPr lang="en-US" sz="2000">
                <a:solidFill>
                  <a:srgbClr val="FF0000"/>
                </a:solidFill>
              </a:rPr>
              <a:t>~</a:t>
            </a:r>
            <a:r>
              <a:rPr lang="tr-TR" altLang="en-US" sz="2000">
                <a:solidFill>
                  <a:srgbClr val="FF0000"/>
                </a:solidFill>
              </a:rPr>
              <a:t>display: none;</a:t>
            </a:r>
            <a:r>
              <a:rPr lang="en-US" sz="2000">
                <a:solidFill>
                  <a:srgbClr val="FF0000"/>
                </a:solidFill>
              </a:rPr>
              <a:t>~</a:t>
            </a:r>
            <a:endParaRPr lang="en-US" sz="2000">
              <a:solidFill>
                <a:srgbClr val="FF0000"/>
              </a:solidFill>
            </a:endParaRPr>
          </a:p>
          <a:p>
            <a:pPr algn="l">
              <a:lnSpc>
                <a:spcPct val="114000"/>
              </a:lnSpc>
            </a:pPr>
            <a:r>
              <a:rPr lang="tr-TR" altLang="en-US" sz="1600" dirty="0">
                <a:solidFill>
                  <a:srgbClr val="333333"/>
                </a:solidFill>
                <a:latin typeface="Arial" panose="020B0604020202020204" pitchFamily="34" charset="0"/>
                <a:ea typeface="+mj-ea"/>
                <a:sym typeface="+mn-ea"/>
              </a:rPr>
              <a:t>Elementi ve sayfada kapladığı boşluğu yok eder. Sayfa derlenirken element yokmuş gibi davranılır.</a:t>
            </a:r>
            <a:endParaRPr sz="1600"/>
          </a:p>
        </p:txBody>
      </p:sp>
      <p:pic>
        <p:nvPicPr>
          <p:cNvPr id="11" name="Picture 10" descr="hidden"/>
          <p:cNvPicPr>
            <a:picLocks noChangeAspect="1"/>
          </p:cNvPicPr>
          <p:nvPr/>
        </p:nvPicPr>
        <p:blipFill>
          <a:blip r:embed="rId2"/>
          <a:stretch>
            <a:fillRect/>
          </a:stretch>
        </p:blipFill>
        <p:spPr>
          <a:xfrm>
            <a:off x="570230" y="3201670"/>
            <a:ext cx="4822825" cy="3441065"/>
          </a:xfrm>
          <a:prstGeom prst="rect">
            <a:avLst/>
          </a:prstGeom>
        </p:spPr>
      </p:pic>
      <p:pic>
        <p:nvPicPr>
          <p:cNvPr id="13" name="Picture 12" descr="none"/>
          <p:cNvPicPr>
            <a:picLocks noChangeAspect="1"/>
          </p:cNvPicPr>
          <p:nvPr/>
        </p:nvPicPr>
        <p:blipFill>
          <a:blip r:embed="rId3"/>
          <a:stretch>
            <a:fillRect/>
          </a:stretch>
        </p:blipFill>
        <p:spPr>
          <a:xfrm>
            <a:off x="6338570" y="3201670"/>
            <a:ext cx="5052060" cy="34410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2"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7743</Words>
  <Application>WPS Presentation</Application>
  <PresentationFormat>宽屏</PresentationFormat>
  <Paragraphs>118</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SimSun</vt:lpstr>
      <vt:lpstr>Wingdings</vt:lpstr>
      <vt:lpstr>Microsoft YaHei</vt:lpstr>
      <vt:lpstr>Arial Unicode MS</vt:lpstr>
      <vt:lpstr>Calibri</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Halil</cp:lastModifiedBy>
  <cp:revision>60</cp:revision>
  <dcterms:created xsi:type="dcterms:W3CDTF">2018-03-19T03:11:00Z</dcterms:created>
  <dcterms:modified xsi:type="dcterms:W3CDTF">2022-05-24T02:26:18Z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1033-11.2.0.11130</vt:lpwstr>
  </property>
  <property fmtid="{D5CDD505-2E9C-101B-9397-08002B2CF9AE}" pid="3" name="ICV">
    <vt:lpwstr>60E3F7767B594B6D904A2C3852B945C8</vt:lpwstr>
  </property>
</Properties>
</file>