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64" r:id="rId2"/>
    <p:sldId id="256" r:id="rId3"/>
    <p:sldId id="261" r:id="rId4"/>
    <p:sldId id="262" r:id="rId5"/>
    <p:sldId id="265"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26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638399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04168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66645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650234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6543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119361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12/16/2013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26743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12/16/2013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040351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12/16/2013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537653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044440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275800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12/16/2013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30770310"/>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artisticCrisscrossEtching trans="37000" pressure="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a:effectLst>
            <a:glow rad="1803400">
              <a:schemeClr val="accent1">
                <a:alpha val="3000"/>
              </a:schemeClr>
            </a:glow>
            <a:outerShdw blurRad="1270000" dist="2540000" dir="21540000" sx="200000" sy="200000" algn="ctr" rotWithShape="0">
              <a:srgbClr val="000000">
                <a:alpha val="0"/>
              </a:srgbClr>
            </a:outerShdw>
            <a:reflection blurRad="1270000" stA="0" endPos="65000" dist="50800" dir="5400000" sy="-100000" algn="bl" rotWithShape="0"/>
          </a:effectLst>
        </p:spPr>
      </p:pic>
      <p:sp>
        <p:nvSpPr>
          <p:cNvPr id="4" name="Title 3"/>
          <p:cNvSpPr>
            <a:spLocks noGrp="1"/>
          </p:cNvSpPr>
          <p:nvPr>
            <p:ph type="title"/>
          </p:nvPr>
        </p:nvSpPr>
        <p:spPr>
          <a:xfrm>
            <a:off x="609600" y="2133600"/>
            <a:ext cx="8229600" cy="411162"/>
          </a:xfrm>
        </p:spPr>
        <p:txBody>
          <a:bodyPr>
            <a:normAutofit fontScale="90000"/>
          </a:bodyPr>
          <a:lstStyle/>
          <a:p>
            <a:pPr algn="l"/>
            <a:r>
              <a:rPr lang="en-US" sz="1600" b="1" dirty="0" smtClean="0">
                <a:solidFill>
                  <a:srgbClr val="002060"/>
                </a:solidFill>
                <a:latin typeface="Rockwell" panose="02060603020205020403" pitchFamily="18" charset="0"/>
                <a:cs typeface="Aharoni" panose="02010803020104030203" pitchFamily="2" charset="-79"/>
              </a:rPr>
              <a:t>                                                           </a:t>
            </a:r>
            <a:r>
              <a:rPr lang="en-US" sz="2700" b="1" dirty="0" smtClean="0">
                <a:solidFill>
                  <a:schemeClr val="accent2">
                    <a:lumMod val="75000"/>
                  </a:schemeClr>
                </a:solidFill>
                <a:latin typeface="Rockwell" panose="02060603020205020403" pitchFamily="18" charset="0"/>
                <a:cs typeface="Aharoni" panose="02010803020104030203" pitchFamily="2" charset="-79"/>
              </a:rPr>
              <a:t>Product Wiki</a:t>
            </a:r>
            <a:r>
              <a:rPr lang="en-US" sz="1600" b="1" dirty="0" smtClean="0">
                <a:solidFill>
                  <a:srgbClr val="002060"/>
                </a:solidFill>
                <a:latin typeface="Rockwell" panose="02060603020205020403" pitchFamily="18" charset="0"/>
                <a:cs typeface="Aharoni" panose="02010803020104030203" pitchFamily="2" charset="-79"/>
              </a:rPr>
              <a:t> </a:t>
            </a:r>
            <a:br>
              <a:rPr lang="en-US" sz="1600" b="1" dirty="0" smtClean="0">
                <a:solidFill>
                  <a:srgbClr val="002060"/>
                </a:solidFill>
                <a:latin typeface="Rockwell" panose="02060603020205020403" pitchFamily="18" charset="0"/>
                <a:cs typeface="Aharoni" panose="02010803020104030203" pitchFamily="2" charset="-79"/>
              </a:rPr>
            </a:br>
            <a:r>
              <a:rPr lang="en-US" sz="1600" b="1" dirty="0">
                <a:solidFill>
                  <a:srgbClr val="002060"/>
                </a:solidFill>
                <a:latin typeface="Rockwell" panose="02060603020205020403" pitchFamily="18" charset="0"/>
                <a:cs typeface="Aharoni" panose="02010803020104030203" pitchFamily="2" charset="-79"/>
              </a:rPr>
              <a:t> </a:t>
            </a:r>
            <a:r>
              <a:rPr lang="en-US" sz="1600" b="1" dirty="0" smtClean="0">
                <a:solidFill>
                  <a:srgbClr val="002060"/>
                </a:solidFill>
                <a:latin typeface="Rockwell" panose="02060603020205020403" pitchFamily="18" charset="0"/>
                <a:cs typeface="Aharoni" panose="02010803020104030203" pitchFamily="2" charset="-79"/>
              </a:rPr>
              <a:t>                                                                                            </a:t>
            </a:r>
            <a:r>
              <a:rPr lang="en-US" sz="1600" dirty="0" smtClean="0">
                <a:solidFill>
                  <a:schemeClr val="accent6">
                    <a:lumMod val="50000"/>
                  </a:schemeClr>
                </a:solidFill>
                <a:latin typeface="Rockwell" panose="02060603020205020403" pitchFamily="18" charset="0"/>
                <a:cs typeface="Aharoni" panose="02010803020104030203" pitchFamily="2" charset="-79"/>
              </a:rPr>
              <a:t>…</a:t>
            </a:r>
            <a:r>
              <a:rPr lang="en-US" sz="1400" dirty="0" smtClean="0">
                <a:solidFill>
                  <a:schemeClr val="accent6">
                    <a:lumMod val="50000"/>
                  </a:schemeClr>
                </a:solidFill>
                <a:latin typeface="Rockwell" panose="02060603020205020403" pitchFamily="18" charset="0"/>
                <a:cs typeface="Aharoni" panose="02010803020104030203" pitchFamily="2" charset="-79"/>
              </a:rPr>
              <a:t>a single stop for product info</a:t>
            </a:r>
            <a:endParaRPr lang="en-US" sz="1400" dirty="0">
              <a:solidFill>
                <a:schemeClr val="accent6">
                  <a:lumMod val="50000"/>
                </a:schemeClr>
              </a:solidFill>
              <a:latin typeface="Rockwell" panose="02060603020205020403" pitchFamily="18" charset="0"/>
              <a:cs typeface="Aharoni" panose="02010803020104030203" pitchFamily="2" charset="-79"/>
            </a:endParaRPr>
          </a:p>
        </p:txBody>
      </p:sp>
      <p:sp>
        <p:nvSpPr>
          <p:cNvPr id="5" name="Content Placeholder 4"/>
          <p:cNvSpPr>
            <a:spLocks noGrp="1"/>
          </p:cNvSpPr>
          <p:nvPr>
            <p:ph idx="1"/>
          </p:nvPr>
        </p:nvSpPr>
        <p:spPr>
          <a:xfrm>
            <a:off x="457200" y="838200"/>
            <a:ext cx="8229600" cy="4983163"/>
          </a:xfrm>
        </p:spPr>
        <p:txBody>
          <a:bodyPr>
            <a:normAutofit/>
          </a:bodyPr>
          <a:lstStyle/>
          <a:p>
            <a:pPr marL="0" indent="0">
              <a:buNone/>
            </a:pPr>
            <a:endParaRPr lang="en-US" dirty="0"/>
          </a:p>
          <a:p>
            <a:pPr marL="0" indent="0">
              <a:buNone/>
            </a:pPr>
            <a:endParaRPr lang="en-US" dirty="0"/>
          </a:p>
        </p:txBody>
      </p:sp>
      <p:sp>
        <p:nvSpPr>
          <p:cNvPr id="3" name="TextBox 2"/>
          <p:cNvSpPr txBox="1"/>
          <p:nvPr/>
        </p:nvSpPr>
        <p:spPr>
          <a:xfrm>
            <a:off x="6477000" y="5867400"/>
            <a:ext cx="2895600" cy="492443"/>
          </a:xfrm>
          <a:prstGeom prst="rect">
            <a:avLst/>
          </a:prstGeom>
          <a:noFill/>
        </p:spPr>
        <p:txBody>
          <a:bodyPr wrap="square" rtlCol="0">
            <a:spAutoFit/>
          </a:bodyPr>
          <a:lstStyle/>
          <a:p>
            <a:r>
              <a:rPr lang="en-US" sz="1300" dirty="0">
                <a:solidFill>
                  <a:schemeClr val="accent2">
                    <a:lumMod val="75000"/>
                  </a:schemeClr>
                </a:solidFill>
                <a:latin typeface="Rockwell" panose="02060603020205020403" pitchFamily="18" charset="0"/>
                <a:ea typeface="+mj-ea"/>
                <a:cs typeface="Aharoni" panose="02010803020104030203" pitchFamily="2" charset="-79"/>
              </a:rPr>
              <a:t>Project Name :  Pearson Qglobal</a:t>
            </a:r>
          </a:p>
          <a:p>
            <a:r>
              <a:rPr lang="en-US" sz="1300" dirty="0">
                <a:solidFill>
                  <a:schemeClr val="accent2">
                    <a:lumMod val="75000"/>
                  </a:schemeClr>
                </a:solidFill>
                <a:latin typeface="Rockwell" panose="02060603020205020403" pitchFamily="18" charset="0"/>
                <a:ea typeface="+mj-ea"/>
                <a:cs typeface="Aharoni" panose="02010803020104030203" pitchFamily="2" charset="-79"/>
              </a:rPr>
              <a:t>Author            </a:t>
            </a:r>
            <a:r>
              <a:rPr lang="en-US" sz="1300" dirty="0" smtClean="0">
                <a:solidFill>
                  <a:schemeClr val="accent2">
                    <a:lumMod val="75000"/>
                  </a:schemeClr>
                </a:solidFill>
                <a:latin typeface="Rockwell" panose="02060603020205020403" pitchFamily="18" charset="0"/>
                <a:ea typeface="+mj-ea"/>
                <a:cs typeface="Aharoni" panose="02010803020104030203" pitchFamily="2" charset="-79"/>
              </a:rPr>
              <a:t>  </a:t>
            </a:r>
            <a:r>
              <a:rPr lang="en-US" sz="1200" dirty="0" smtClean="0">
                <a:solidFill>
                  <a:schemeClr val="accent2">
                    <a:lumMod val="75000"/>
                  </a:schemeClr>
                </a:solidFill>
                <a:latin typeface="Arial" panose="020B0604020202020204" pitchFamily="34" charset="0"/>
                <a:cs typeface="Arial" panose="020B0604020202020204" pitchFamily="34" charset="0"/>
              </a:rPr>
              <a:t>:  </a:t>
            </a:r>
            <a:r>
              <a:rPr lang="en-US" sz="1300" dirty="0">
                <a:solidFill>
                  <a:schemeClr val="accent2">
                    <a:lumMod val="75000"/>
                  </a:schemeClr>
                </a:solidFill>
                <a:latin typeface="Rockwell" panose="02060603020205020403" pitchFamily="18" charset="0"/>
                <a:ea typeface="+mj-ea"/>
                <a:cs typeface="Aharoni" panose="02010803020104030203" pitchFamily="2" charset="-79"/>
              </a:rPr>
              <a:t>Sharmistha</a:t>
            </a:r>
          </a:p>
        </p:txBody>
      </p:sp>
    </p:spTree>
    <p:extLst>
      <p:ext uri="{BB962C8B-B14F-4D97-AF65-F5344CB8AC3E}">
        <p14:creationId xmlns:p14="http://schemas.microsoft.com/office/powerpoint/2010/main" val="15282305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artisticCrisscrossEtching trans="37000" pressure="0"/>
                    </a14:imgEffect>
                    <a14:imgEffect>
                      <a14:sharpenSoften amount="-50000"/>
                    </a14:imgEffect>
                    <a14:imgEffect>
                      <a14:brightnessContrast bright="-1000" contrast="8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a:effectLst>
            <a:glow rad="1803400">
              <a:schemeClr val="accent1">
                <a:alpha val="3000"/>
              </a:schemeClr>
            </a:glow>
            <a:outerShdw blurRad="1270000" dist="2540000" dir="21540000" sx="200000" sy="200000" algn="ctr" rotWithShape="0">
              <a:srgbClr val="000000">
                <a:alpha val="0"/>
              </a:srgbClr>
            </a:outerShdw>
            <a:reflection blurRad="1270000" stA="0" endPos="65000" dist="50800" dir="5400000" sy="-100000" algn="bl" rotWithShape="0"/>
          </a:effectLst>
        </p:spPr>
      </p:pic>
      <p:sp>
        <p:nvSpPr>
          <p:cNvPr id="4" name="Title 3"/>
          <p:cNvSpPr>
            <a:spLocks noGrp="1"/>
          </p:cNvSpPr>
          <p:nvPr>
            <p:ph type="title"/>
          </p:nvPr>
        </p:nvSpPr>
        <p:spPr>
          <a:xfrm>
            <a:off x="457200" y="76200"/>
            <a:ext cx="8229600" cy="411162"/>
          </a:xfrm>
        </p:spPr>
        <p:txBody>
          <a:bodyPr>
            <a:normAutofit/>
          </a:bodyPr>
          <a:lstStyle/>
          <a:p>
            <a:pPr algn="l"/>
            <a:r>
              <a:rPr lang="en-US" sz="1600" b="1" dirty="0" smtClean="0">
                <a:solidFill>
                  <a:srgbClr val="002060"/>
                </a:solidFill>
                <a:latin typeface="Rockwell" panose="02060603020205020403" pitchFamily="18" charset="0"/>
                <a:cs typeface="Aharoni" panose="02010803020104030203" pitchFamily="2" charset="-79"/>
              </a:rPr>
              <a:t>Product Wiki </a:t>
            </a:r>
            <a:r>
              <a:rPr lang="en-US" sz="1600" dirty="0" smtClean="0">
                <a:solidFill>
                  <a:srgbClr val="002060"/>
                </a:solidFill>
                <a:latin typeface="Rockwell" panose="02060603020205020403" pitchFamily="18" charset="0"/>
                <a:cs typeface="Aharoni" panose="02010803020104030203" pitchFamily="2" charset="-79"/>
              </a:rPr>
              <a:t>…</a:t>
            </a:r>
            <a:r>
              <a:rPr lang="en-US" sz="1400" dirty="0" smtClean="0">
                <a:solidFill>
                  <a:srgbClr val="002060"/>
                </a:solidFill>
                <a:latin typeface="Rockwell" panose="02060603020205020403" pitchFamily="18" charset="0"/>
                <a:cs typeface="Aharoni" panose="02010803020104030203" pitchFamily="2" charset="-79"/>
              </a:rPr>
              <a:t>a single stop for product info</a:t>
            </a:r>
            <a:endParaRPr lang="en-US" sz="1400" dirty="0">
              <a:solidFill>
                <a:srgbClr val="002060"/>
              </a:solidFill>
              <a:latin typeface="Rockwell" panose="02060603020205020403" pitchFamily="18" charset="0"/>
              <a:cs typeface="Aharoni" panose="02010803020104030203" pitchFamily="2" charset="-79"/>
            </a:endParaRPr>
          </a:p>
        </p:txBody>
      </p:sp>
      <p:sp>
        <p:nvSpPr>
          <p:cNvPr id="5" name="Content Placeholder 4"/>
          <p:cNvSpPr>
            <a:spLocks noGrp="1"/>
          </p:cNvSpPr>
          <p:nvPr>
            <p:ph idx="1"/>
          </p:nvPr>
        </p:nvSpPr>
        <p:spPr>
          <a:xfrm>
            <a:off x="457200" y="609600"/>
            <a:ext cx="8229600" cy="5059363"/>
          </a:xfrm>
        </p:spPr>
        <p:txBody>
          <a:bodyPr>
            <a:normAutofit lnSpcReduction="10000"/>
          </a:bodyPr>
          <a:lstStyle/>
          <a:p>
            <a:pPr marL="0" indent="0">
              <a:buNone/>
            </a:pPr>
            <a:endParaRPr lang="de-DE" sz="1200" dirty="0" smtClean="0">
              <a:solidFill>
                <a:srgbClr val="002060"/>
              </a:solidFill>
              <a:latin typeface="Arial" panose="020B0604020202020204" pitchFamily="34" charset="0"/>
              <a:cs typeface="Arial" panose="020B0604020202020204" pitchFamily="34" charset="0"/>
            </a:endParaRPr>
          </a:p>
          <a:p>
            <a:pPr marL="0" indent="0">
              <a:buNone/>
            </a:pPr>
            <a:r>
              <a:rPr lang="de-DE" sz="1200" dirty="0">
                <a:solidFill>
                  <a:srgbClr val="002060"/>
                </a:solidFill>
                <a:latin typeface="Arial" panose="020B0604020202020204" pitchFamily="34" charset="0"/>
                <a:cs typeface="Arial" panose="020B0604020202020204" pitchFamily="34" charset="0"/>
              </a:rPr>
              <a:t>The Q Global platform has experienced a rapid growth in a short amount of time. This expansion of products, platform features, localization, customer-data load, and customer-user load has brought new challenges to our team. One of the challenges is making sure the products realease to outerworld is working as expected. To ensure this, we need to track the customer feedback  and </a:t>
            </a:r>
            <a:r>
              <a:rPr lang="de-DE" sz="1200" dirty="0" smtClean="0">
                <a:solidFill>
                  <a:srgbClr val="002060"/>
                </a:solidFill>
                <a:latin typeface="Arial" panose="020B0604020202020204" pitchFamily="34" charset="0"/>
                <a:cs typeface="Arial" panose="020B0604020202020204" pitchFamily="34" charset="0"/>
              </a:rPr>
              <a:t>accordingly we </a:t>
            </a:r>
            <a:r>
              <a:rPr lang="de-DE" sz="1200" dirty="0">
                <a:solidFill>
                  <a:srgbClr val="002060"/>
                </a:solidFill>
                <a:latin typeface="Arial" panose="020B0604020202020204" pitchFamily="34" charset="0"/>
                <a:cs typeface="Arial" panose="020B0604020202020204" pitchFamily="34" charset="0"/>
              </a:rPr>
              <a:t>have to remold and reconstruct  the </a:t>
            </a:r>
            <a:r>
              <a:rPr lang="de-DE" sz="1200" dirty="0" smtClean="0">
                <a:solidFill>
                  <a:srgbClr val="002060"/>
                </a:solidFill>
                <a:latin typeface="Arial" panose="020B0604020202020204" pitchFamily="34" charset="0"/>
                <a:cs typeface="Arial" panose="020B0604020202020204" pitchFamily="34" charset="0"/>
              </a:rPr>
              <a:t>product architecture</a:t>
            </a:r>
            <a:r>
              <a:rPr lang="de-DE" sz="1200" dirty="0">
                <a:solidFill>
                  <a:srgbClr val="002060"/>
                </a:solidFill>
                <a:latin typeface="Arial" panose="020B0604020202020204" pitchFamily="34" charset="0"/>
                <a:cs typeface="Arial" panose="020B0604020202020204" pitchFamily="34" charset="0"/>
              </a:rPr>
              <a:t>. Everytime we receive any requirement change (majr or minor</a:t>
            </a:r>
            <a:r>
              <a:rPr lang="de-DE" sz="1200" dirty="0" smtClean="0">
                <a:solidFill>
                  <a:srgbClr val="002060"/>
                </a:solidFill>
                <a:latin typeface="Arial" panose="020B0604020202020204" pitchFamily="34" charset="0"/>
                <a:cs typeface="Arial" panose="020B0604020202020204" pitchFamily="34" charset="0"/>
              </a:rPr>
              <a:t>) or a new functionality, </a:t>
            </a:r>
            <a:r>
              <a:rPr lang="de-DE" sz="1200" dirty="0">
                <a:solidFill>
                  <a:srgbClr val="002060"/>
                </a:solidFill>
                <a:latin typeface="Arial" panose="020B0604020202020204" pitchFamily="34" charset="0"/>
                <a:cs typeface="Arial" panose="020B0604020202020204" pitchFamily="34" charset="0"/>
              </a:rPr>
              <a:t>we need to </a:t>
            </a:r>
            <a:r>
              <a:rPr lang="de-DE" sz="1200" dirty="0" smtClean="0">
                <a:solidFill>
                  <a:srgbClr val="002060"/>
                </a:solidFill>
                <a:latin typeface="Arial" panose="020B0604020202020204" pitchFamily="34" charset="0"/>
                <a:cs typeface="Arial" panose="020B0604020202020204" pitchFamily="34" charset="0"/>
              </a:rPr>
              <a:t>fetch </a:t>
            </a:r>
            <a:r>
              <a:rPr lang="de-DE" sz="1200" dirty="0">
                <a:solidFill>
                  <a:srgbClr val="002060"/>
                </a:solidFill>
                <a:latin typeface="Arial" panose="020B0604020202020204" pitchFamily="34" charset="0"/>
                <a:cs typeface="Arial" panose="020B0604020202020204" pitchFamily="34" charset="0"/>
              </a:rPr>
              <a:t>the product informations to identify </a:t>
            </a:r>
            <a:r>
              <a:rPr lang="de-DE" sz="1200" dirty="0" smtClean="0">
                <a:solidFill>
                  <a:srgbClr val="002060"/>
                </a:solidFill>
                <a:latin typeface="Arial" panose="020B0604020202020204" pitchFamily="34" charset="0"/>
                <a:cs typeface="Arial" panose="020B0604020202020204" pitchFamily="34" charset="0"/>
              </a:rPr>
              <a:t>the scope </a:t>
            </a:r>
            <a:r>
              <a:rPr lang="de-DE" sz="1200" dirty="0">
                <a:solidFill>
                  <a:srgbClr val="002060"/>
                </a:solidFill>
                <a:latin typeface="Arial" panose="020B0604020202020204" pitchFamily="34" charset="0"/>
                <a:cs typeface="Arial" panose="020B0604020202020204" pitchFamily="34" charset="0"/>
              </a:rPr>
              <a:t>change and to understand its impact </a:t>
            </a:r>
            <a:r>
              <a:rPr lang="de-DE" sz="1200" dirty="0" smtClean="0">
                <a:solidFill>
                  <a:srgbClr val="002060"/>
                </a:solidFill>
                <a:latin typeface="Arial" panose="020B0604020202020204" pitchFamily="34" charset="0"/>
                <a:cs typeface="Arial" panose="020B0604020202020204" pitchFamily="34" charset="0"/>
              </a:rPr>
              <a:t>.So we need some arifact </a:t>
            </a:r>
            <a:r>
              <a:rPr lang="de-DE" sz="1200" dirty="0" smtClean="0">
                <a:solidFill>
                  <a:srgbClr val="002060"/>
                </a:solidFill>
                <a:latin typeface="Arial" panose="020B0604020202020204" pitchFamily="34" charset="0"/>
                <a:cs typeface="Arial" panose="020B0604020202020204" pitchFamily="34" charset="0"/>
              </a:rPr>
              <a:t>which could have helped </a:t>
            </a:r>
            <a:r>
              <a:rPr lang="de-DE" sz="1200" dirty="0" smtClean="0">
                <a:solidFill>
                  <a:srgbClr val="002060"/>
                </a:solidFill>
                <a:latin typeface="Arial" panose="020B0604020202020204" pitchFamily="34" charset="0"/>
                <a:cs typeface="Arial" panose="020B0604020202020204" pitchFamily="34" charset="0"/>
              </a:rPr>
              <a:t>us in recollecting the required data.</a:t>
            </a:r>
            <a:endParaRPr lang="en-US" sz="1200" dirty="0">
              <a:solidFill>
                <a:srgbClr val="002060"/>
              </a:solidFill>
              <a:latin typeface="Arial" panose="020B0604020202020204" pitchFamily="34" charset="0"/>
              <a:cs typeface="Arial" panose="020B0604020202020204" pitchFamily="34" charset="0"/>
            </a:endParaRPr>
          </a:p>
          <a:p>
            <a:pPr marL="0" indent="0">
              <a:buNone/>
            </a:pPr>
            <a:endParaRPr lang="de-DE" sz="1200" dirty="0" smtClean="0">
              <a:solidFill>
                <a:srgbClr val="002060"/>
              </a:solidFill>
              <a:latin typeface="Arial" panose="020B0604020202020204" pitchFamily="34" charset="0"/>
              <a:cs typeface="Arial" panose="020B0604020202020204" pitchFamily="34" charset="0"/>
            </a:endParaRPr>
          </a:p>
          <a:p>
            <a:pPr marL="0" indent="0">
              <a:buNone/>
            </a:pPr>
            <a:r>
              <a:rPr lang="de-DE" sz="1200" dirty="0" smtClean="0">
                <a:solidFill>
                  <a:srgbClr val="002060"/>
                </a:solidFill>
                <a:latin typeface="Arial" panose="020B0604020202020204" pitchFamily="34" charset="0"/>
                <a:cs typeface="Arial" panose="020B0604020202020204" pitchFamily="34" charset="0"/>
              </a:rPr>
              <a:t>A </a:t>
            </a:r>
            <a:r>
              <a:rPr lang="de-DE" sz="1200" b="1" dirty="0" smtClean="0">
                <a:solidFill>
                  <a:srgbClr val="002060"/>
                </a:solidFill>
                <a:latin typeface="Arial" panose="020B0604020202020204" pitchFamily="34" charset="0"/>
                <a:cs typeface="Arial" panose="020B0604020202020204" pitchFamily="34" charset="0"/>
              </a:rPr>
              <a:t>Prodyct Wiki </a:t>
            </a:r>
            <a:r>
              <a:rPr lang="de-DE" sz="1200" dirty="0" smtClean="0">
                <a:solidFill>
                  <a:srgbClr val="002060"/>
                </a:solidFill>
                <a:latin typeface="Arial" panose="020B0604020202020204" pitchFamily="34" charset="0"/>
                <a:cs typeface="Arial" panose="020B0604020202020204" pitchFamily="34" charset="0"/>
              </a:rPr>
              <a:t>contains product </a:t>
            </a:r>
            <a:r>
              <a:rPr lang="de-DE" sz="1200" dirty="0">
                <a:solidFill>
                  <a:srgbClr val="002060"/>
                </a:solidFill>
                <a:latin typeface="Arial" panose="020B0604020202020204" pitchFamily="34" charset="0"/>
                <a:cs typeface="Arial" panose="020B0604020202020204" pitchFamily="34" charset="0"/>
              </a:rPr>
              <a:t>identification along with its scorability conditions, test item / test response details, available delivery modes , Form and Report types and the Report Structure </a:t>
            </a:r>
            <a:r>
              <a:rPr lang="de-DE" sz="1200" dirty="0" smtClean="0">
                <a:solidFill>
                  <a:srgbClr val="002060"/>
                </a:solidFill>
                <a:latin typeface="Arial" panose="020B0604020202020204" pitchFamily="34" charset="0"/>
                <a:cs typeface="Arial" panose="020B0604020202020204" pitchFamily="34" charset="0"/>
              </a:rPr>
              <a:t>.New </a:t>
            </a:r>
            <a:r>
              <a:rPr lang="de-DE" sz="1200" dirty="0">
                <a:solidFill>
                  <a:srgbClr val="002060"/>
                </a:solidFill>
                <a:latin typeface="Arial" panose="020B0604020202020204" pitchFamily="34" charset="0"/>
                <a:cs typeface="Arial" panose="020B0604020202020204" pitchFamily="34" charset="0"/>
              </a:rPr>
              <a:t>features introduced to any of the assessment or product can be incorporated to the existing document easily with a minimum effort requirement to keep it up to date </a:t>
            </a:r>
            <a:r>
              <a:rPr lang="de-DE" sz="1200" dirty="0" smtClean="0">
                <a:solidFill>
                  <a:srgbClr val="002060"/>
                </a:solidFill>
                <a:latin typeface="Arial" panose="020B0604020202020204" pitchFamily="34" charset="0"/>
                <a:cs typeface="Arial" panose="020B0604020202020204" pitchFamily="34" charset="0"/>
              </a:rPr>
              <a:t>. </a:t>
            </a:r>
            <a:endParaRPr lang="en-US" sz="1200" dirty="0">
              <a:solidFill>
                <a:srgbClr val="002060"/>
              </a:solidFill>
              <a:latin typeface="Arial" panose="020B0604020202020204" pitchFamily="34" charset="0"/>
              <a:cs typeface="Arial" panose="020B0604020202020204" pitchFamily="34" charset="0"/>
            </a:endParaRPr>
          </a:p>
          <a:p>
            <a:pPr marL="0" indent="0">
              <a:buNone/>
            </a:pPr>
            <a:endParaRPr lang="de-DE" sz="1200" b="1" dirty="0" smtClean="0">
              <a:solidFill>
                <a:srgbClr val="002060"/>
              </a:solidFill>
              <a:latin typeface="Arial" panose="020B0604020202020204" pitchFamily="34" charset="0"/>
              <a:cs typeface="Arial" panose="020B0604020202020204" pitchFamily="34" charset="0"/>
            </a:endParaRPr>
          </a:p>
          <a:p>
            <a:pPr marL="0" indent="0">
              <a:buNone/>
            </a:pPr>
            <a:r>
              <a:rPr lang="de-DE" sz="1200" b="1" dirty="0" smtClean="0">
                <a:solidFill>
                  <a:srgbClr val="002060"/>
                </a:solidFill>
                <a:latin typeface="Arial" panose="020B0604020202020204" pitchFamily="34" charset="0"/>
                <a:cs typeface="Arial" panose="020B0604020202020204" pitchFamily="34" charset="0"/>
              </a:rPr>
              <a:t>Benifits </a:t>
            </a:r>
            <a:r>
              <a:rPr lang="de-DE" sz="1200" b="1" dirty="0">
                <a:solidFill>
                  <a:srgbClr val="002060"/>
                </a:solidFill>
                <a:latin typeface="Arial" panose="020B0604020202020204" pitchFamily="34" charset="0"/>
                <a:cs typeface="Arial" panose="020B0604020202020204" pitchFamily="34" charset="0"/>
              </a:rPr>
              <a:t>of creating a Product Wiki  :</a:t>
            </a:r>
            <a:endParaRPr lang="en-US" sz="1200" dirty="0">
              <a:solidFill>
                <a:srgbClr val="002060"/>
              </a:solidFill>
              <a:latin typeface="Arial" panose="020B0604020202020204" pitchFamily="34" charset="0"/>
              <a:cs typeface="Arial" panose="020B0604020202020204" pitchFamily="34" charset="0"/>
            </a:endParaRPr>
          </a:p>
          <a:p>
            <a:pPr marL="0" indent="0">
              <a:buNone/>
            </a:pPr>
            <a:r>
              <a:rPr lang="de-DE" sz="1200" dirty="0">
                <a:solidFill>
                  <a:srgbClr val="002060"/>
                </a:solidFill>
                <a:latin typeface="Arial" panose="020B0604020202020204" pitchFamily="34" charset="0"/>
                <a:cs typeface="Arial" panose="020B0604020202020204" pitchFamily="34" charset="0"/>
              </a:rPr>
              <a:t> </a:t>
            </a:r>
            <a:endParaRPr lang="en-US" sz="1200" dirty="0">
              <a:solidFill>
                <a:srgbClr val="002060"/>
              </a:solidFill>
              <a:latin typeface="Arial" panose="020B0604020202020204" pitchFamily="34" charset="0"/>
              <a:cs typeface="Arial" panose="020B0604020202020204" pitchFamily="34" charset="0"/>
            </a:endParaRPr>
          </a:p>
          <a:p>
            <a:pPr lvl="0">
              <a:buFont typeface="Wingdings" panose="05000000000000000000" pitchFamily="2" charset="2"/>
              <a:buChar char="v"/>
            </a:pPr>
            <a:r>
              <a:rPr lang="de-DE" sz="1200" dirty="0">
                <a:solidFill>
                  <a:srgbClr val="002060"/>
                </a:solidFill>
                <a:latin typeface="Arial" panose="020B0604020202020204" pitchFamily="34" charset="0"/>
                <a:cs typeface="Arial" panose="020B0604020202020204" pitchFamily="34" charset="0"/>
              </a:rPr>
              <a:t>This enables a single point of reference for any </a:t>
            </a:r>
            <a:r>
              <a:rPr lang="de-DE" sz="1200" dirty="0" smtClean="0">
                <a:solidFill>
                  <a:srgbClr val="002060"/>
                </a:solidFill>
                <a:latin typeface="Arial" panose="020B0604020202020204" pitchFamily="34" charset="0"/>
                <a:cs typeface="Arial" panose="020B0604020202020204" pitchFamily="34" charset="0"/>
              </a:rPr>
              <a:t>product.</a:t>
            </a:r>
            <a:endParaRPr lang="en-US" sz="1200" dirty="0">
              <a:solidFill>
                <a:srgbClr val="002060"/>
              </a:solidFill>
              <a:latin typeface="Arial" panose="020B0604020202020204" pitchFamily="34" charset="0"/>
              <a:cs typeface="Arial" panose="020B0604020202020204" pitchFamily="34" charset="0"/>
            </a:endParaRPr>
          </a:p>
          <a:p>
            <a:pPr lvl="0">
              <a:buFont typeface="Wingdings" panose="05000000000000000000" pitchFamily="2" charset="2"/>
              <a:buChar char="v"/>
            </a:pPr>
            <a:r>
              <a:rPr lang="de-DE" sz="1200" dirty="0" smtClean="0">
                <a:solidFill>
                  <a:srgbClr val="002060"/>
                </a:solidFill>
                <a:latin typeface="Arial" panose="020B0604020202020204" pitchFamily="34" charset="0"/>
                <a:cs typeface="Arial" panose="020B0604020202020204" pitchFamily="34" charset="0"/>
              </a:rPr>
              <a:t>Without </a:t>
            </a:r>
            <a:r>
              <a:rPr lang="de-DE" sz="1200" dirty="0">
                <a:solidFill>
                  <a:srgbClr val="002060"/>
                </a:solidFill>
                <a:latin typeface="Arial" panose="020B0604020202020204" pitchFamily="34" charset="0"/>
                <a:cs typeface="Arial" panose="020B0604020202020204" pitchFamily="34" charset="0"/>
              </a:rPr>
              <a:t>much wastage of time one can find any specific information about a product by searching for product details according to its </a:t>
            </a:r>
            <a:r>
              <a:rPr lang="de-DE" sz="1200" dirty="0" smtClean="0">
                <a:solidFill>
                  <a:srgbClr val="002060"/>
                </a:solidFill>
                <a:latin typeface="Arial" panose="020B0604020202020204" pitchFamily="34" charset="0"/>
                <a:cs typeface="Arial" panose="020B0604020202020204" pitchFamily="34" charset="0"/>
              </a:rPr>
              <a:t>acronymn .</a:t>
            </a:r>
            <a:endParaRPr lang="en-US" sz="1200" dirty="0">
              <a:solidFill>
                <a:srgbClr val="002060"/>
              </a:solidFill>
              <a:latin typeface="Arial" panose="020B0604020202020204" pitchFamily="34" charset="0"/>
              <a:cs typeface="Arial" panose="020B0604020202020204" pitchFamily="34" charset="0"/>
            </a:endParaRPr>
          </a:p>
          <a:p>
            <a:pPr lvl="0">
              <a:buFont typeface="Wingdings" panose="05000000000000000000" pitchFamily="2" charset="2"/>
              <a:buChar char="v"/>
            </a:pPr>
            <a:r>
              <a:rPr lang="de-DE" sz="1200" dirty="0" smtClean="0">
                <a:solidFill>
                  <a:srgbClr val="002060"/>
                </a:solidFill>
                <a:latin typeface="Arial" panose="020B0604020202020204" pitchFamily="34" charset="0"/>
                <a:cs typeface="Arial" panose="020B0604020202020204" pitchFamily="34" charset="0"/>
              </a:rPr>
              <a:t>This </a:t>
            </a:r>
            <a:r>
              <a:rPr lang="de-DE" sz="1200" dirty="0">
                <a:solidFill>
                  <a:srgbClr val="002060"/>
                </a:solidFill>
                <a:latin typeface="Arial" panose="020B0604020202020204" pitchFamily="34" charset="0"/>
                <a:cs typeface="Arial" panose="020B0604020202020204" pitchFamily="34" charset="0"/>
              </a:rPr>
              <a:t>document helps in creating a backup for all the release products along with the  product status </a:t>
            </a:r>
            <a:r>
              <a:rPr lang="de-DE" sz="1200" dirty="0" smtClean="0">
                <a:solidFill>
                  <a:srgbClr val="002060"/>
                </a:solidFill>
                <a:latin typeface="Arial" panose="020B0604020202020204" pitchFamily="34" charset="0"/>
                <a:cs typeface="Arial" panose="020B0604020202020204" pitchFamily="34" charset="0"/>
              </a:rPr>
              <a:t>.</a:t>
            </a:r>
            <a:endParaRPr lang="en-US" sz="1200" dirty="0">
              <a:solidFill>
                <a:srgbClr val="002060"/>
              </a:solidFill>
              <a:latin typeface="Arial" panose="020B0604020202020204" pitchFamily="34" charset="0"/>
              <a:cs typeface="Arial" panose="020B0604020202020204" pitchFamily="34" charset="0"/>
            </a:endParaRPr>
          </a:p>
          <a:p>
            <a:pPr lvl="0">
              <a:buFont typeface="Wingdings" panose="05000000000000000000" pitchFamily="2" charset="2"/>
              <a:buChar char="v"/>
            </a:pPr>
            <a:r>
              <a:rPr lang="de-DE" sz="1200" dirty="0" smtClean="0">
                <a:solidFill>
                  <a:srgbClr val="002060"/>
                </a:solidFill>
                <a:latin typeface="Arial" panose="020B0604020202020204" pitchFamily="34" charset="0"/>
                <a:cs typeface="Arial" panose="020B0604020202020204" pitchFamily="34" charset="0"/>
              </a:rPr>
              <a:t>Each time we </a:t>
            </a:r>
            <a:r>
              <a:rPr lang="de-DE" sz="1200" dirty="0">
                <a:solidFill>
                  <a:srgbClr val="002060"/>
                </a:solidFill>
                <a:latin typeface="Arial" panose="020B0604020202020204" pitchFamily="34" charset="0"/>
                <a:cs typeface="Arial" panose="020B0604020202020204" pitchFamily="34" charset="0"/>
              </a:rPr>
              <a:t>get an assessment for retesting or reverification we </a:t>
            </a:r>
            <a:r>
              <a:rPr lang="de-DE" sz="1200" dirty="0" smtClean="0">
                <a:solidFill>
                  <a:srgbClr val="002060"/>
                </a:solidFill>
                <a:latin typeface="Arial" panose="020B0604020202020204" pitchFamily="34" charset="0"/>
                <a:cs typeface="Arial" panose="020B0604020202020204" pitchFamily="34" charset="0"/>
              </a:rPr>
              <a:t>need </a:t>
            </a:r>
            <a:r>
              <a:rPr lang="de-DE" sz="1200" dirty="0">
                <a:solidFill>
                  <a:srgbClr val="002060"/>
                </a:solidFill>
                <a:latin typeface="Arial" panose="020B0604020202020204" pitchFamily="34" charset="0"/>
                <a:cs typeface="Arial" panose="020B0604020202020204" pitchFamily="34" charset="0"/>
              </a:rPr>
              <a:t>to search for the PDD and the latest version of it.This consumes time.By help of this artifact we can </a:t>
            </a:r>
            <a:r>
              <a:rPr lang="de-DE" sz="1200" dirty="0" smtClean="0">
                <a:solidFill>
                  <a:srgbClr val="002060"/>
                </a:solidFill>
                <a:latin typeface="Arial" panose="020B0604020202020204" pitchFamily="34" charset="0"/>
                <a:cs typeface="Arial" panose="020B0604020202020204" pitchFamily="34" charset="0"/>
              </a:rPr>
              <a:t>reduce </a:t>
            </a:r>
            <a:r>
              <a:rPr lang="de-DE" sz="1200" dirty="0">
                <a:solidFill>
                  <a:srgbClr val="002060"/>
                </a:solidFill>
                <a:latin typeface="Arial" panose="020B0604020202020204" pitchFamily="34" charset="0"/>
                <a:cs typeface="Arial" panose="020B0604020202020204" pitchFamily="34" charset="0"/>
              </a:rPr>
              <a:t>the </a:t>
            </a:r>
            <a:r>
              <a:rPr lang="de-DE" sz="1200" dirty="0" smtClean="0">
                <a:solidFill>
                  <a:srgbClr val="002060"/>
                </a:solidFill>
                <a:latin typeface="Arial" panose="020B0604020202020204" pitchFamily="34" charset="0"/>
                <a:cs typeface="Arial" panose="020B0604020202020204" pitchFamily="34" charset="0"/>
              </a:rPr>
              <a:t>search time.</a:t>
            </a:r>
            <a:endParaRPr lang="en-US" sz="1200" dirty="0">
              <a:solidFill>
                <a:srgbClr val="002060"/>
              </a:solidFill>
              <a:latin typeface="Arial" panose="020B0604020202020204" pitchFamily="34" charset="0"/>
              <a:cs typeface="Arial" panose="020B0604020202020204" pitchFamily="34" charset="0"/>
            </a:endParaRPr>
          </a:p>
          <a:p>
            <a:pPr lvl="0">
              <a:buFont typeface="Wingdings" panose="05000000000000000000" pitchFamily="2" charset="2"/>
              <a:buChar char="v"/>
            </a:pPr>
            <a:r>
              <a:rPr lang="de-DE" sz="1200" dirty="0" smtClean="0">
                <a:solidFill>
                  <a:srgbClr val="002060"/>
                </a:solidFill>
                <a:latin typeface="Arial" panose="020B0604020202020204" pitchFamily="34" charset="0"/>
                <a:cs typeface="Arial" panose="020B0604020202020204" pitchFamily="34" charset="0"/>
              </a:rPr>
              <a:t>This </a:t>
            </a:r>
            <a:r>
              <a:rPr lang="de-DE" sz="1200" dirty="0">
                <a:solidFill>
                  <a:srgbClr val="002060"/>
                </a:solidFill>
                <a:latin typeface="Arial" panose="020B0604020202020204" pitchFamily="34" charset="0"/>
                <a:cs typeface="Arial" panose="020B0604020202020204" pitchFamily="34" charset="0"/>
              </a:rPr>
              <a:t>helps in </a:t>
            </a:r>
            <a:r>
              <a:rPr lang="de-DE" sz="1200" dirty="0" smtClean="0">
                <a:solidFill>
                  <a:srgbClr val="002060"/>
                </a:solidFill>
                <a:latin typeface="Arial" panose="020B0604020202020204" pitchFamily="34" charset="0"/>
                <a:cs typeface="Arial" panose="020B0604020202020204" pitchFamily="34" charset="0"/>
              </a:rPr>
              <a:t>gaining </a:t>
            </a:r>
            <a:r>
              <a:rPr lang="de-DE" sz="1200" dirty="0">
                <a:solidFill>
                  <a:srgbClr val="002060"/>
                </a:solidFill>
                <a:latin typeface="Arial" panose="020B0604020202020204" pitchFamily="34" charset="0"/>
                <a:cs typeface="Arial" panose="020B0604020202020204" pitchFamily="34" charset="0"/>
              </a:rPr>
              <a:t>knowledge about </a:t>
            </a:r>
            <a:r>
              <a:rPr lang="de-DE" sz="1200" dirty="0" smtClean="0">
                <a:solidFill>
                  <a:srgbClr val="002060"/>
                </a:solidFill>
                <a:latin typeface="Arial" panose="020B0604020202020204" pitchFamily="34" charset="0"/>
                <a:cs typeface="Arial" panose="020B0604020202020204" pitchFamily="34" charset="0"/>
              </a:rPr>
              <a:t>an assessment </a:t>
            </a:r>
            <a:r>
              <a:rPr lang="de-DE" sz="1200" dirty="0">
                <a:solidFill>
                  <a:srgbClr val="002060"/>
                </a:solidFill>
                <a:latin typeface="Arial" panose="020B0604020202020204" pitchFamily="34" charset="0"/>
                <a:cs typeface="Arial" panose="020B0604020202020204" pitchFamily="34" charset="0"/>
              </a:rPr>
              <a:t>created till date </a:t>
            </a:r>
            <a:r>
              <a:rPr lang="de-DE" sz="1200" dirty="0" smtClean="0">
                <a:solidFill>
                  <a:srgbClr val="002060"/>
                </a:solidFill>
                <a:latin typeface="Arial" panose="020B0604020202020204" pitchFamily="34" charset="0"/>
                <a:cs typeface="Arial" panose="020B0604020202020204" pitchFamily="34" charset="0"/>
              </a:rPr>
              <a:t>and </a:t>
            </a:r>
            <a:r>
              <a:rPr lang="de-DE" sz="1200" dirty="0">
                <a:solidFill>
                  <a:srgbClr val="002060"/>
                </a:solidFill>
                <a:latin typeface="Arial" panose="020B0604020202020204" pitchFamily="34" charset="0"/>
                <a:cs typeface="Arial" panose="020B0604020202020204" pitchFamily="34" charset="0"/>
              </a:rPr>
              <a:t>also helps a new user to understand the assessment usage. </a:t>
            </a:r>
            <a:endParaRPr lang="de-DE" sz="1200" dirty="0" smtClean="0">
              <a:solidFill>
                <a:srgbClr val="002060"/>
              </a:solidFill>
              <a:latin typeface="Arial" panose="020B0604020202020204" pitchFamily="34" charset="0"/>
              <a:cs typeface="Arial" panose="020B0604020202020204" pitchFamily="34" charset="0"/>
            </a:endParaRPr>
          </a:p>
          <a:p>
            <a:pPr lvl="0">
              <a:buFont typeface="Wingdings" panose="05000000000000000000" pitchFamily="2" charset="2"/>
              <a:buChar char="v"/>
            </a:pPr>
            <a:r>
              <a:rPr lang="de-DE" sz="1200" dirty="0" smtClean="0">
                <a:solidFill>
                  <a:srgbClr val="002060"/>
                </a:solidFill>
                <a:latin typeface="Arial" panose="020B0604020202020204" pitchFamily="34" charset="0"/>
                <a:cs typeface="Arial" panose="020B0604020202020204" pitchFamily="34" charset="0"/>
              </a:rPr>
              <a:t>This can be a database for searching the assessments according to any specific feature or characteristic which helps in testing the required fuctionality .</a:t>
            </a:r>
          </a:p>
          <a:p>
            <a:pPr marL="0" lvl="0" indent="0">
              <a:buNone/>
            </a:pPr>
            <a:r>
              <a:rPr lang="de-DE" sz="1200" dirty="0" smtClean="0">
                <a:solidFill>
                  <a:srgbClr val="002060"/>
                </a:solidFill>
                <a:latin typeface="Arial" panose="020B0604020202020204" pitchFamily="34" charset="0"/>
                <a:cs typeface="Arial" panose="020B0604020202020204" pitchFamily="34" charset="0"/>
              </a:rPr>
              <a:t>        &amp; many more..</a:t>
            </a:r>
            <a:endParaRPr lang="en-US" sz="1200" dirty="0">
              <a:solidFill>
                <a:srgbClr val="002060"/>
              </a:solidFill>
              <a:latin typeface="Arial" panose="020B0604020202020204" pitchFamily="34" charset="0"/>
              <a:cs typeface="Arial" panose="020B0604020202020204" pitchFamily="34" charset="0"/>
            </a:endParaRPr>
          </a:p>
          <a:p>
            <a:pPr marL="0" indent="0">
              <a:buNone/>
            </a:pPr>
            <a:endParaRPr lang="en-US" dirty="0"/>
          </a:p>
          <a:p>
            <a:pPr marL="0" indent="0">
              <a:buNone/>
            </a:pPr>
            <a:endParaRPr lang="en-US" dirty="0"/>
          </a:p>
        </p:txBody>
      </p:sp>
      <p:sp>
        <p:nvSpPr>
          <p:cNvPr id="2" name="TextBox 1"/>
          <p:cNvSpPr txBox="1"/>
          <p:nvPr/>
        </p:nvSpPr>
        <p:spPr>
          <a:xfrm>
            <a:off x="8839200" y="6559790"/>
            <a:ext cx="228600" cy="276999"/>
          </a:xfrm>
          <a:prstGeom prst="rect">
            <a:avLst/>
          </a:prstGeom>
          <a:noFill/>
        </p:spPr>
        <p:txBody>
          <a:bodyPr wrap="square" rtlCol="0">
            <a:spAutoFit/>
          </a:bodyPr>
          <a:lstStyle/>
          <a:p>
            <a:r>
              <a:rPr lang="en-US" sz="1200" dirty="0" smtClean="0">
                <a:latin typeface="Arial" panose="020B0604020202020204" pitchFamily="34" charset="0"/>
                <a:cs typeface="Arial" panose="020B0604020202020204" pitchFamily="34" charset="0"/>
              </a:rPr>
              <a:t>1</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63614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artisticCrisscrossEtching trans="37000" pressure="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a:effectLst>
            <a:glow rad="1803400">
              <a:schemeClr val="accent1">
                <a:alpha val="3000"/>
              </a:schemeClr>
            </a:glow>
            <a:outerShdw blurRad="1270000" dist="2540000" dir="21540000" sx="200000" sy="200000" algn="ctr" rotWithShape="0">
              <a:srgbClr val="000000">
                <a:alpha val="0"/>
              </a:srgbClr>
            </a:outerShdw>
            <a:reflection blurRad="1270000" stA="0" endPos="65000" dist="50800" dir="5400000" sy="-100000" algn="bl" rotWithShape="0"/>
          </a:effectLst>
        </p:spPr>
      </p:pic>
      <p:sp>
        <p:nvSpPr>
          <p:cNvPr id="4" name="Title 3"/>
          <p:cNvSpPr>
            <a:spLocks noGrp="1"/>
          </p:cNvSpPr>
          <p:nvPr>
            <p:ph type="title"/>
          </p:nvPr>
        </p:nvSpPr>
        <p:spPr>
          <a:xfrm>
            <a:off x="457200" y="56561"/>
            <a:ext cx="8229600" cy="411162"/>
          </a:xfrm>
        </p:spPr>
        <p:txBody>
          <a:bodyPr>
            <a:normAutofit/>
          </a:bodyPr>
          <a:lstStyle/>
          <a:p>
            <a:pPr algn="l"/>
            <a:r>
              <a:rPr lang="en-US" sz="1600" b="1" dirty="0" smtClean="0">
                <a:solidFill>
                  <a:srgbClr val="002060"/>
                </a:solidFill>
                <a:latin typeface="Rockwell" panose="02060603020205020403" pitchFamily="18" charset="0"/>
                <a:cs typeface="Aharoni" panose="02010803020104030203" pitchFamily="2" charset="-79"/>
              </a:rPr>
              <a:t>Product Wiki </a:t>
            </a:r>
            <a:r>
              <a:rPr lang="en-US" sz="1600" dirty="0" smtClean="0">
                <a:solidFill>
                  <a:srgbClr val="002060"/>
                </a:solidFill>
                <a:latin typeface="Rockwell" panose="02060603020205020403" pitchFamily="18" charset="0"/>
                <a:cs typeface="Aharoni" panose="02010803020104030203" pitchFamily="2" charset="-79"/>
              </a:rPr>
              <a:t>…</a:t>
            </a:r>
            <a:r>
              <a:rPr lang="en-US" sz="1400" dirty="0" smtClean="0">
                <a:solidFill>
                  <a:srgbClr val="002060"/>
                </a:solidFill>
                <a:latin typeface="Rockwell" panose="02060603020205020403" pitchFamily="18" charset="0"/>
                <a:cs typeface="Aharoni" panose="02010803020104030203" pitchFamily="2" charset="-79"/>
              </a:rPr>
              <a:t>a single stop for product info</a:t>
            </a:r>
            <a:endParaRPr lang="en-US" sz="1400" dirty="0">
              <a:solidFill>
                <a:srgbClr val="002060"/>
              </a:solidFill>
              <a:latin typeface="Rockwell" panose="02060603020205020403" pitchFamily="18" charset="0"/>
              <a:cs typeface="Aharoni" panose="02010803020104030203" pitchFamily="2" charset="-79"/>
            </a:endParaRPr>
          </a:p>
        </p:txBody>
      </p:sp>
      <p:sp>
        <p:nvSpPr>
          <p:cNvPr id="5" name="Content Placeholder 4"/>
          <p:cNvSpPr>
            <a:spLocks noGrp="1"/>
          </p:cNvSpPr>
          <p:nvPr>
            <p:ph idx="1"/>
          </p:nvPr>
        </p:nvSpPr>
        <p:spPr>
          <a:xfrm>
            <a:off x="457200" y="838200"/>
            <a:ext cx="8229600" cy="4983163"/>
          </a:xfrm>
        </p:spPr>
        <p:txBody>
          <a:bodyPr>
            <a:normAutofit/>
          </a:bodyPr>
          <a:lstStyle/>
          <a:p>
            <a:pPr marL="0" indent="0">
              <a:buNone/>
            </a:pPr>
            <a:endParaRPr lang="en-US" dirty="0"/>
          </a:p>
          <a:p>
            <a:pPr marL="0" indent="0">
              <a:buNone/>
            </a:pPr>
            <a:endParaRPr lang="en-US" dirty="0"/>
          </a:p>
        </p:txBody>
      </p:sp>
      <p:pic>
        <p:nvPicPr>
          <p:cNvPr id="7" name="Content Placeholder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311" y="1881187"/>
            <a:ext cx="7391400" cy="3095625"/>
          </a:xfrm>
          <a:prstGeom prst="rect">
            <a:avLst/>
          </a:prstGeom>
        </p:spPr>
      </p:pic>
      <p:sp>
        <p:nvSpPr>
          <p:cNvPr id="2" name="TextBox 1"/>
          <p:cNvSpPr txBox="1"/>
          <p:nvPr/>
        </p:nvSpPr>
        <p:spPr>
          <a:xfrm>
            <a:off x="533399" y="762000"/>
            <a:ext cx="7483311" cy="523220"/>
          </a:xfrm>
          <a:prstGeom prst="rect">
            <a:avLst/>
          </a:prstGeom>
          <a:noFill/>
        </p:spPr>
        <p:txBody>
          <a:bodyPr wrap="square" rtlCol="0">
            <a:spAutoFit/>
          </a:bodyPr>
          <a:lstStyle/>
          <a:p>
            <a:r>
              <a:rPr lang="en-US" sz="1400" dirty="0" smtClean="0">
                <a:solidFill>
                  <a:schemeClr val="tx2">
                    <a:lumMod val="50000"/>
                  </a:schemeClr>
                </a:solidFill>
              </a:rPr>
              <a:t>Select an assessment from the available list  and click on the Search button to get the details of that product.</a:t>
            </a:r>
            <a:endParaRPr lang="en-US" sz="1400" dirty="0">
              <a:solidFill>
                <a:schemeClr val="tx2">
                  <a:lumMod val="50000"/>
                </a:schemeClr>
              </a:solidFill>
            </a:endParaRPr>
          </a:p>
        </p:txBody>
      </p:sp>
      <p:sp>
        <p:nvSpPr>
          <p:cNvPr id="8" name="TextBox 7"/>
          <p:cNvSpPr txBox="1"/>
          <p:nvPr/>
        </p:nvSpPr>
        <p:spPr>
          <a:xfrm>
            <a:off x="8839200" y="6559791"/>
            <a:ext cx="228600"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2</a:t>
            </a:r>
          </a:p>
        </p:txBody>
      </p:sp>
    </p:spTree>
    <p:extLst>
      <p:ext uri="{BB962C8B-B14F-4D97-AF65-F5344CB8AC3E}">
        <p14:creationId xmlns:p14="http://schemas.microsoft.com/office/powerpoint/2010/main" val="33610394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artisticCrisscrossEtching trans="37000" pressure="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a:effectLst>
            <a:glow rad="1803400">
              <a:schemeClr val="accent1">
                <a:alpha val="3000"/>
              </a:schemeClr>
            </a:glow>
            <a:outerShdw blurRad="1270000" dist="2540000" dir="21540000" sx="200000" sy="200000" algn="ctr" rotWithShape="0">
              <a:srgbClr val="000000">
                <a:alpha val="0"/>
              </a:srgbClr>
            </a:outerShdw>
            <a:reflection blurRad="1270000" stA="0" endPos="65000" dist="50800" dir="5400000" sy="-100000" algn="bl" rotWithShape="0"/>
          </a:effectLst>
        </p:spPr>
      </p:pic>
      <p:sp>
        <p:nvSpPr>
          <p:cNvPr id="4" name="Title 3"/>
          <p:cNvSpPr>
            <a:spLocks noGrp="1"/>
          </p:cNvSpPr>
          <p:nvPr>
            <p:ph type="title"/>
          </p:nvPr>
        </p:nvSpPr>
        <p:spPr>
          <a:xfrm>
            <a:off x="304800" y="56561"/>
            <a:ext cx="8382000" cy="411162"/>
          </a:xfrm>
        </p:spPr>
        <p:txBody>
          <a:bodyPr>
            <a:normAutofit/>
          </a:bodyPr>
          <a:lstStyle/>
          <a:p>
            <a:pPr algn="l"/>
            <a:r>
              <a:rPr lang="en-US" sz="1600" b="1" dirty="0" smtClean="0">
                <a:solidFill>
                  <a:srgbClr val="002060"/>
                </a:solidFill>
                <a:latin typeface="Rockwell" panose="02060603020205020403" pitchFamily="18" charset="0"/>
                <a:cs typeface="Aharoni" panose="02010803020104030203" pitchFamily="2" charset="-79"/>
              </a:rPr>
              <a:t>Product Wiki </a:t>
            </a:r>
            <a:r>
              <a:rPr lang="en-US" sz="1600" dirty="0" smtClean="0">
                <a:solidFill>
                  <a:srgbClr val="002060"/>
                </a:solidFill>
                <a:latin typeface="Rockwell" panose="02060603020205020403" pitchFamily="18" charset="0"/>
                <a:cs typeface="Aharoni" panose="02010803020104030203" pitchFamily="2" charset="-79"/>
              </a:rPr>
              <a:t>…</a:t>
            </a:r>
            <a:r>
              <a:rPr lang="en-US" sz="1400" dirty="0" smtClean="0">
                <a:solidFill>
                  <a:srgbClr val="002060"/>
                </a:solidFill>
                <a:latin typeface="Rockwell" panose="02060603020205020403" pitchFamily="18" charset="0"/>
                <a:cs typeface="Aharoni" panose="02010803020104030203" pitchFamily="2" charset="-79"/>
              </a:rPr>
              <a:t>a single stop for product info</a:t>
            </a:r>
            <a:endParaRPr lang="en-US" sz="1400" dirty="0">
              <a:solidFill>
                <a:srgbClr val="002060"/>
              </a:solidFill>
              <a:latin typeface="Rockwell" panose="02060603020205020403" pitchFamily="18" charset="0"/>
              <a:cs typeface="Aharoni" panose="02010803020104030203" pitchFamily="2" charset="-79"/>
            </a:endParaRPr>
          </a:p>
        </p:txBody>
      </p:sp>
      <p:sp>
        <p:nvSpPr>
          <p:cNvPr id="5" name="Content Placeholder 4"/>
          <p:cNvSpPr>
            <a:spLocks noGrp="1"/>
          </p:cNvSpPr>
          <p:nvPr>
            <p:ph idx="1"/>
          </p:nvPr>
        </p:nvSpPr>
        <p:spPr>
          <a:xfrm>
            <a:off x="457200" y="838200"/>
            <a:ext cx="8229600" cy="4983163"/>
          </a:xfrm>
        </p:spPr>
        <p:txBody>
          <a:bodyPr>
            <a:normAutofit/>
          </a:bodyPr>
          <a:lstStyle/>
          <a:p>
            <a:pPr marL="0" indent="0">
              <a:buNone/>
            </a:pPr>
            <a:endParaRPr lang="en-US" dirty="0"/>
          </a:p>
          <a:p>
            <a:endParaRPr lang="en-US" dirty="0"/>
          </a:p>
        </p:txBody>
      </p:sp>
      <p:sp>
        <p:nvSpPr>
          <p:cNvPr id="3" name="TextBox 2"/>
          <p:cNvSpPr txBox="1"/>
          <p:nvPr/>
        </p:nvSpPr>
        <p:spPr>
          <a:xfrm>
            <a:off x="381000" y="533400"/>
            <a:ext cx="8382000" cy="307777"/>
          </a:xfrm>
          <a:prstGeom prst="rect">
            <a:avLst/>
          </a:prstGeom>
          <a:noFill/>
        </p:spPr>
        <p:txBody>
          <a:bodyPr wrap="square" rtlCol="0">
            <a:spAutoFit/>
          </a:bodyPr>
          <a:lstStyle/>
          <a:p>
            <a:r>
              <a:rPr lang="en-US" sz="1400" dirty="0" smtClean="0">
                <a:solidFill>
                  <a:schemeClr val="tx2">
                    <a:lumMod val="50000"/>
                  </a:schemeClr>
                </a:solidFill>
              </a:rPr>
              <a:t>Product details will be stored in an excel and the product details will be shown up according to the selected data.</a:t>
            </a:r>
            <a:endParaRPr lang="en-US" sz="1400" dirty="0">
              <a:solidFill>
                <a:schemeClr val="tx2">
                  <a:lumMod val="50000"/>
                </a:schemeClr>
              </a:solidFill>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1343346"/>
            <a:ext cx="8534400" cy="4828854"/>
          </a:xfrm>
          <a:prstGeom prst="rect">
            <a:avLst/>
          </a:prstGeom>
        </p:spPr>
      </p:pic>
      <p:sp>
        <p:nvSpPr>
          <p:cNvPr id="7" name="TextBox 6"/>
          <p:cNvSpPr txBox="1"/>
          <p:nvPr/>
        </p:nvSpPr>
        <p:spPr>
          <a:xfrm>
            <a:off x="8839200" y="6559791"/>
            <a:ext cx="228600"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3</a:t>
            </a:r>
          </a:p>
        </p:txBody>
      </p:sp>
    </p:spTree>
    <p:extLst>
      <p:ext uri="{BB962C8B-B14F-4D97-AF65-F5344CB8AC3E}">
        <p14:creationId xmlns:p14="http://schemas.microsoft.com/office/powerpoint/2010/main" val="450712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artisticCrisscrossEtching trans="37000" pressure="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a:effectLst>
            <a:glow rad="1803400">
              <a:schemeClr val="accent1">
                <a:alpha val="3000"/>
              </a:schemeClr>
            </a:glow>
            <a:outerShdw blurRad="1270000" dist="2540000" dir="21540000" sx="200000" sy="200000" algn="ctr" rotWithShape="0">
              <a:srgbClr val="000000">
                <a:alpha val="0"/>
              </a:srgbClr>
            </a:outerShdw>
            <a:reflection blurRad="1270000" stA="0" endPos="65000" dist="50800" dir="5400000" sy="-100000" algn="bl" rotWithShape="0"/>
          </a:effectLst>
        </p:spPr>
      </p:pic>
      <p:sp>
        <p:nvSpPr>
          <p:cNvPr id="4" name="Title 3"/>
          <p:cNvSpPr>
            <a:spLocks noGrp="1"/>
          </p:cNvSpPr>
          <p:nvPr>
            <p:ph type="title"/>
          </p:nvPr>
        </p:nvSpPr>
        <p:spPr>
          <a:xfrm>
            <a:off x="304800" y="56561"/>
            <a:ext cx="8382000" cy="411162"/>
          </a:xfrm>
        </p:spPr>
        <p:txBody>
          <a:bodyPr>
            <a:normAutofit/>
          </a:bodyPr>
          <a:lstStyle/>
          <a:p>
            <a:pPr algn="l"/>
            <a:r>
              <a:rPr lang="en-US" sz="1600" b="1" dirty="0" smtClean="0">
                <a:solidFill>
                  <a:srgbClr val="002060"/>
                </a:solidFill>
                <a:latin typeface="Rockwell" panose="02060603020205020403" pitchFamily="18" charset="0"/>
                <a:cs typeface="Aharoni" panose="02010803020104030203" pitchFamily="2" charset="-79"/>
              </a:rPr>
              <a:t>Product Wiki </a:t>
            </a:r>
            <a:r>
              <a:rPr lang="en-US" sz="1600" dirty="0" smtClean="0">
                <a:solidFill>
                  <a:srgbClr val="002060"/>
                </a:solidFill>
                <a:latin typeface="Rockwell" panose="02060603020205020403" pitchFamily="18" charset="0"/>
                <a:cs typeface="Aharoni" panose="02010803020104030203" pitchFamily="2" charset="-79"/>
              </a:rPr>
              <a:t>…</a:t>
            </a:r>
            <a:r>
              <a:rPr lang="en-US" sz="1400" dirty="0" smtClean="0">
                <a:solidFill>
                  <a:srgbClr val="002060"/>
                </a:solidFill>
                <a:latin typeface="Rockwell" panose="02060603020205020403" pitchFamily="18" charset="0"/>
                <a:cs typeface="Aharoni" panose="02010803020104030203" pitchFamily="2" charset="-79"/>
              </a:rPr>
              <a:t>a single stop for product info</a:t>
            </a:r>
            <a:endParaRPr lang="en-US" sz="1400" dirty="0">
              <a:solidFill>
                <a:srgbClr val="002060"/>
              </a:solidFill>
              <a:latin typeface="Rockwell" panose="02060603020205020403" pitchFamily="18" charset="0"/>
              <a:cs typeface="Aharoni" panose="02010803020104030203" pitchFamily="2" charset="-79"/>
            </a:endParaRPr>
          </a:p>
        </p:txBody>
      </p:sp>
      <p:sp>
        <p:nvSpPr>
          <p:cNvPr id="5" name="Content Placeholder 4"/>
          <p:cNvSpPr>
            <a:spLocks noGrp="1"/>
          </p:cNvSpPr>
          <p:nvPr>
            <p:ph idx="1"/>
          </p:nvPr>
        </p:nvSpPr>
        <p:spPr>
          <a:xfrm>
            <a:off x="457200" y="838200"/>
            <a:ext cx="8229600" cy="4983163"/>
          </a:xfrm>
        </p:spPr>
        <p:txBody>
          <a:bodyPr>
            <a:normAutofit/>
          </a:bodyPr>
          <a:lstStyle/>
          <a:p>
            <a:pPr marL="0" indent="0">
              <a:buNone/>
            </a:pPr>
            <a:endParaRPr lang="en-US" dirty="0"/>
          </a:p>
          <a:p>
            <a:endParaRPr lang="en-US" dirty="0"/>
          </a:p>
        </p:txBody>
      </p:sp>
      <p:sp>
        <p:nvSpPr>
          <p:cNvPr id="3" name="TextBox 2"/>
          <p:cNvSpPr txBox="1"/>
          <p:nvPr/>
        </p:nvSpPr>
        <p:spPr>
          <a:xfrm>
            <a:off x="2552700" y="2209800"/>
            <a:ext cx="4038600" cy="730667"/>
          </a:xfrm>
          <a:prstGeom prst="rect">
            <a:avLst/>
          </a:prstGeom>
          <a:noFill/>
        </p:spPr>
        <p:txBody>
          <a:bodyPr wrap="square" rtlCol="0">
            <a:spAutoFit/>
          </a:bodyPr>
          <a:lstStyle/>
          <a:p>
            <a:r>
              <a:rPr lang="en-US" sz="4000" dirty="0" smtClean="0">
                <a:solidFill>
                  <a:srgbClr val="0070C0"/>
                </a:solidFill>
                <a:latin typeface="Lucida Handwriting" panose="03010101010101010101" pitchFamily="66" charset="0"/>
              </a:rPr>
              <a:t>Thank You ...</a:t>
            </a:r>
            <a:endParaRPr lang="en-US" sz="4000" dirty="0">
              <a:solidFill>
                <a:srgbClr val="0070C0"/>
              </a:solidFill>
              <a:latin typeface="Lucida Handwriting" panose="03010101010101010101" pitchFamily="66" charset="0"/>
            </a:endParaRPr>
          </a:p>
        </p:txBody>
      </p:sp>
      <p:sp>
        <p:nvSpPr>
          <p:cNvPr id="7" name="TextBox 6"/>
          <p:cNvSpPr txBox="1"/>
          <p:nvPr/>
        </p:nvSpPr>
        <p:spPr>
          <a:xfrm>
            <a:off x="8839200" y="6559791"/>
            <a:ext cx="228600" cy="276999"/>
          </a:xfrm>
          <a:prstGeom prst="rect">
            <a:avLst/>
          </a:prstGeom>
          <a:noFill/>
        </p:spPr>
        <p:txBody>
          <a:bodyPr wrap="square" rtlCol="0">
            <a:spAutoFit/>
          </a:bodyPr>
          <a:lstStyle/>
          <a:p>
            <a:r>
              <a:rPr lang="en-US" sz="1200" dirty="0" smtClean="0">
                <a:latin typeface="Arial" panose="020B0604020202020204" pitchFamily="34" charset="0"/>
                <a:cs typeface="Arial" panose="020B0604020202020204" pitchFamily="34" charset="0"/>
              </a:rPr>
              <a:t>4</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24077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TotalTime>
  <Words>296</Words>
  <Application>Microsoft Office PowerPoint</Application>
  <PresentationFormat>On-screen Show (4:3)</PresentationFormat>
  <Paragraphs>28</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                                                           Product Wiki                                                                                               …a single stop for product info</vt:lpstr>
      <vt:lpstr>Product Wiki …a single stop for product info</vt:lpstr>
      <vt:lpstr>Product Wiki …a single stop for product info</vt:lpstr>
      <vt:lpstr>Product Wiki …a single stop for product info</vt:lpstr>
      <vt:lpstr>Product Wiki …a single stop for product info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Sharmistha  Priyadarshini</dc:creator>
  <cp:lastModifiedBy>Sharmistha  Priyadarshini</cp:lastModifiedBy>
  <cp:revision>17</cp:revision>
  <dcterms:created xsi:type="dcterms:W3CDTF">2006-08-16T00:00:00Z</dcterms:created>
  <dcterms:modified xsi:type="dcterms:W3CDTF">2013-12-16T12:09:26Z</dcterms:modified>
</cp:coreProperties>
</file>